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2.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3.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4.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5.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6.xml" ContentType="application/vnd.openxmlformats-officedocument.presentationml.comments+xml"/>
  <Override PartName="/ppt/notesSlides/notesSlide22.xml" ContentType="application/vnd.openxmlformats-officedocument.presentationml.notesSlide+xml"/>
  <Override PartName="/ppt/comments/comment7.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8.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comment9.xml" ContentType="application/vnd.openxmlformats-officedocument.presentationml.comments+xml"/>
  <Override PartName="/ppt/notesSlides/notesSlide38.xml" ContentType="application/vnd.openxmlformats-officedocument.presentationml.notesSlide+xml"/>
  <Override PartName="/ppt/comments/comment10.xml" ContentType="application/vnd.openxmlformats-officedocument.presentationml.comment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9" r:id="rId1"/>
    <p:sldMasterId id="2147483740" r:id="rId2"/>
    <p:sldMasterId id="2147483741" r:id="rId3"/>
    <p:sldMasterId id="2147483742" r:id="rId4"/>
    <p:sldMasterId id="2147483743" r:id="rId5"/>
  </p:sldMasterIdLst>
  <p:notesMasterIdLst>
    <p:notesMasterId r:id="rId44"/>
  </p:notesMasterIdLst>
  <p:sldIdLst>
    <p:sldId id="256" r:id="rId6"/>
    <p:sldId id="257" r:id="rId7"/>
    <p:sldId id="258" r:id="rId8"/>
    <p:sldId id="294"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93" r:id="rId35"/>
    <p:sldId id="285" r:id="rId36"/>
    <p:sldId id="290" r:id="rId37"/>
    <p:sldId id="286" r:id="rId38"/>
    <p:sldId id="287" r:id="rId39"/>
    <p:sldId id="288" r:id="rId40"/>
    <p:sldId id="289" r:id="rId41"/>
    <p:sldId id="291" r:id="rId42"/>
    <p:sldId id="292" r:id="rId43"/>
  </p:sldIdLst>
  <p:sldSz cx="9144000" cy="5143500" type="screen16x9"/>
  <p:notesSz cx="6858000" cy="9144000"/>
  <p:embeddedFontLst>
    <p:embeddedFont>
      <p:font typeface="Century Gothic" panose="020B0502020202020204" pitchFamily="34" charset="0"/>
      <p:regular r:id="rId45"/>
      <p:bold r:id="rId46"/>
      <p:italic r:id="rId47"/>
      <p:boldItalic r:id="rId48"/>
    </p:embeddedFont>
    <p:embeddedFont>
      <p:font typeface="Corbel" panose="020B0503020204020204" pitchFamily="34" charset="0"/>
      <p:regular r:id="rId49"/>
      <p:bold r:id="rId50"/>
      <p:italic r:id="rId51"/>
      <p:boldItalic r:id="rId52"/>
    </p:embeddedFont>
    <p:embeddedFont>
      <p:font typeface="Garamond" panose="02020404030301010803" pitchFamily="18" charset="0"/>
      <p:regular r:id="rId53"/>
      <p:bold r:id="rId54"/>
      <p:italic r:id="rId55"/>
      <p:boldItalic r:id="rId56"/>
    </p:embeddedFont>
    <p:embeddedFont>
      <p:font typeface="Libre Franklin" pitchFamily="2" charset="0"/>
      <p:regular r:id="rId57"/>
      <p:bold r:id="rId58"/>
      <p:italic r:id="rId59"/>
      <p:boldItalic r:id="rId60"/>
    </p:embeddedFont>
    <p:embeddedFont>
      <p:font typeface="Open Sans" panose="020B0606030504020204" pitchFamily="34" charset="0"/>
      <p:regular r:id="rId61"/>
      <p:bold r:id="rId62"/>
      <p:italic r:id="rId63"/>
      <p:boldItalic r:id="rId64"/>
    </p:embeddedFont>
    <p:embeddedFont>
      <p:font typeface="Oswald" panose="00000500000000000000" pitchFamily="2" charset="0"/>
      <p:regular r:id="rId65"/>
      <p:bold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ayna Klassen" initials="" lastIdx="11" clrIdx="0"/>
  <p:cmAuthor id="1" name="Morgan Ewart" initials="ME" lastIdx="1" clrIdx="1">
    <p:extLst>
      <p:ext uri="{19B8F6BF-5375-455C-9EA6-DF929625EA0E}">
        <p15:presenceInfo xmlns:p15="http://schemas.microsoft.com/office/powerpoint/2012/main" userId="766950acbd4c44e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7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9AB281-F411-49D8-B0DD-F14D27C9D102}" v="769" dt="2024-09-03T19:18:35.183"/>
  </p1510:revLst>
</p1510:revInfo>
</file>

<file path=ppt/tableStyles.xml><?xml version="1.0" encoding="utf-8"?>
<a:tblStyleLst xmlns:a="http://schemas.openxmlformats.org/drawingml/2006/main" def="{243ADBBE-3CCE-4718-A17A-0C177C1ADE54}">
  <a:tblStyle styleId="{243ADBBE-3CCE-4718-A17A-0C177C1ADE54}"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FEB"/>
          </a:solidFill>
        </a:fill>
      </a:tcStyle>
    </a:wholeTbl>
    <a:band1H>
      <a:tcTxStyle/>
      <a:tcStyle>
        <a:tcBdr/>
        <a:fill>
          <a:solidFill>
            <a:srgbClr val="CBDDD5"/>
          </a:solidFill>
        </a:fill>
      </a:tcStyle>
    </a:band1H>
    <a:band2H>
      <a:tcTxStyle/>
      <a:tcStyle>
        <a:tcBdr/>
      </a:tcStyle>
    </a:band2H>
    <a:band1V>
      <a:tcTxStyle/>
      <a:tcStyle>
        <a:tcBdr/>
        <a:fill>
          <a:solidFill>
            <a:srgbClr val="CBDDD5"/>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855" autoAdjust="0"/>
  </p:normalViewPr>
  <p:slideViewPr>
    <p:cSldViewPr snapToGrid="0">
      <p:cViewPr varScale="1">
        <p:scale>
          <a:sx n="146" d="100"/>
          <a:sy n="146" d="100"/>
        </p:scale>
        <p:origin x="2214" y="1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5" Type="http://schemas.openxmlformats.org/officeDocument/2006/relationships/slideMaster" Target="slideMasters/slideMaster5.xml"/><Relationship Id="rId61" Type="http://schemas.openxmlformats.org/officeDocument/2006/relationships/font" Target="fonts/font17.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7.fntdata"/><Relationship Id="rId72"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6.fntdata"/><Relationship Id="rId55" Type="http://schemas.openxmlformats.org/officeDocument/2006/relationships/font" Target="fonts/font11.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4-08-27T20:09:31.741" idx="1">
    <p:pos x="6000" y="0"/>
    <p:text>Highlight recovery</p:text>
  </p:cm>
</p:cmLst>
</file>

<file path=ppt/comments/comment10.xml><?xml version="1.0" encoding="utf-8"?>
<p:cmLst xmlns:a="http://schemas.openxmlformats.org/drawingml/2006/main" xmlns:r="http://schemas.openxmlformats.org/officeDocument/2006/relationships" xmlns:p="http://schemas.openxmlformats.org/presentationml/2006/main">
  <p:cm authorId="0" dt="2024-08-27T21:01:47.221" idx="11">
    <p:pos x="6000" y="0"/>
    <p:text>Add comment about visiting exhibit table</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4-08-27T20:15:58.625" idx="3">
    <p:pos x="6000" y="0"/>
    <p:text>Highlight the rate, and teaching notes</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24-08-27T20:26:36.300" idx="4">
    <p:pos x="6000" y="0"/>
    <p:text>Just a list</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24-08-27T20:19:17.861" idx="5">
    <p:pos x="6000" y="0"/>
    <p:text>Pic?</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24-08-27T20:22:39.028" idx="6">
    <p:pos x="6000" y="0"/>
    <p:text>Formatting</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24-08-27T20:47:41.334" idx="7">
    <p:pos x="6000" y="0"/>
    <p:text>Put some data on the slide</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24-08-27T20:49:20.855" idx="8">
    <p:pos x="6000" y="0"/>
    <p:text>Google and find data on 988 and tele health data and usage and how it has helped increased help seeking bx</p:text>
  </p:cm>
</p:cmLst>
</file>

<file path=ppt/comments/comment8.xml><?xml version="1.0" encoding="utf-8"?>
<p:cmLst xmlns:a="http://schemas.openxmlformats.org/drawingml/2006/main" xmlns:r="http://schemas.openxmlformats.org/officeDocument/2006/relationships" xmlns:p="http://schemas.openxmlformats.org/presentationml/2006/main">
  <p:cm authorId="0" dt="2024-08-27T21:06:35.805" idx="9">
    <p:pos x="6000" y="0"/>
    <p:text>Construction image</p:text>
  </p:cm>
</p:cmLst>
</file>

<file path=ppt/comments/comment9.xml><?xml version="1.0" encoding="utf-8"?>
<p:cmLst xmlns:a="http://schemas.openxmlformats.org/drawingml/2006/main" xmlns:r="http://schemas.openxmlformats.org/officeDocument/2006/relationships" xmlns:p="http://schemas.openxmlformats.org/presentationml/2006/main">
  <p:cm authorId="0" dt="2024-08-27T21:07:16.137" idx="10">
    <p:pos x="6000" y="0"/>
    <p:text>Construction Y</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dc.gov/mmwr/volumes/69/wr/mm6903a1.htm"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osha.gov/data/commonstats#:~:text=Construction's%20%22Fatal%20Four%22,last%20year%20were%20in%20construction" TargetMode="External"/><Relationship Id="rId4" Type="http://schemas.openxmlformats.org/officeDocument/2006/relationships/hyperlink" Target="https://www.osha.gov/Publications/3216-6N-06-english-06-27-2007.html#:~:text=The%20top%20four%20causes%20of,%2DIn%2FBetween%20and%20Electrocutions.&amp;text=Wear%20and%20use%20personal%20fall%20arrest%20equipment"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insights.taylorenglish.com/post/102iojy/why-is-the-construction-industry-facing-a-suicide-epidemic#:~:text=But%20a%20recent%20study%20by,every%20100%2C000%20workers%20commit%20suicid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samhsa.gov/find-help/988/performance-metrics#routed"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sprc.org/topics-and-terms/#:~:text=Intervention%20An%20activity%20or%20set%20of%20activities%20designed,course%2C%20A%20Strategic%20Planning%20Approach%20to%20Suicide%20Prevention"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sprc.org/effective-prevention/a-comprehensive-approach-to-suicide-prevention/provide-for-immediate-and-long-term-postvention/"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dc.gov/mmwr/volumes/69/wr/mm6903a1.htm"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osha.gov/data/commonstats#:~:text=Construction's%20%22Fatal%20Four%22,last%20year%20were%20in%20construction" TargetMode="External"/><Relationship Id="rId4" Type="http://schemas.openxmlformats.org/officeDocument/2006/relationships/hyperlink" Target="https://www.osha.gov/Publications/3216-6N-06-english-06-27-2007.html#:~:text=The%20top%20four%20causes%20of,%2DIn%2FBetween%20and%20Electrocutions.&amp;text=Wear%20and%20use%20personal%20fall%20arrest%20equipmen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Thank other presenters</a:t>
            </a:r>
          </a:p>
          <a:p>
            <a:pPr marL="0" lvl="0" indent="0" algn="l" rtl="0">
              <a:spcBef>
                <a:spcPts val="0"/>
              </a:spcBef>
              <a:spcAft>
                <a:spcPts val="0"/>
              </a:spcAft>
              <a:buNone/>
            </a:pPr>
            <a:r>
              <a:rPr lang="en-US" dirty="0"/>
              <a:t>Grateful to all of you for dedication to the mental wellbeing of yourselves, loved ones and those in your industry</a:t>
            </a:r>
          </a:p>
          <a:p>
            <a:pPr marL="0" lvl="0" indent="0" algn="l" rtl="0">
              <a:spcBef>
                <a:spcPts val="0"/>
              </a:spcBef>
              <a:spcAft>
                <a:spcPts val="0"/>
              </a:spcAft>
              <a:buNone/>
            </a:pPr>
            <a:r>
              <a:rPr lang="en-US" dirty="0"/>
              <a:t>Today we are focusing on breaking the barriers that inhibit us to accessing MH care and then learning about the tools that can help us to access that care.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2f599753c09_0_2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1" name="Google Shape;701;g2f599753c09_0_2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dirty="0"/>
              <a:t>The Construction Industry has indicators that coincide with the general population. However, they also have factors that may add indicators due to the nature of construction.</a:t>
            </a:r>
          </a:p>
          <a:p>
            <a:pPr marL="0" lvl="0" indent="0" algn="l" rtl="0">
              <a:spcBef>
                <a:spcPts val="0"/>
              </a:spcBef>
              <a:spcAft>
                <a:spcPts val="0"/>
              </a:spcAft>
              <a:buNone/>
            </a:pPr>
            <a:endParaRPr dirty="0"/>
          </a:p>
          <a:p>
            <a:pPr marL="228600" lvl="0" indent="-228600" algn="l" rtl="0">
              <a:spcBef>
                <a:spcPts val="0"/>
              </a:spcBef>
              <a:spcAft>
                <a:spcPts val="0"/>
              </a:spcAft>
              <a:buClr>
                <a:schemeClr val="dk1"/>
              </a:buClr>
              <a:buSzPts val="1200"/>
              <a:buFont typeface="Arial"/>
              <a:buAutoNum type="arabicPeriod"/>
            </a:pPr>
            <a:r>
              <a:rPr lang="en" dirty="0"/>
              <a:t>Tough Person Culture- The image and stereo type for construction is that everyone is tough and there is no talking about feelings or room for problems. This is changing and by creating the environment will help people open up to starting the conversation.</a:t>
            </a:r>
            <a:endParaRPr dirty="0"/>
          </a:p>
          <a:p>
            <a:pPr marL="228600" lvl="0" indent="-228600" algn="l" rtl="0">
              <a:spcBef>
                <a:spcPts val="0"/>
              </a:spcBef>
              <a:spcAft>
                <a:spcPts val="0"/>
              </a:spcAft>
              <a:buClr>
                <a:schemeClr val="dk1"/>
              </a:buClr>
              <a:buSzPts val="1200"/>
              <a:buFont typeface="Arial"/>
              <a:buAutoNum type="arabicPeriod"/>
            </a:pPr>
            <a:r>
              <a:rPr lang="en" dirty="0"/>
              <a:t>Chronic Pain- This is a side effect of physical labor or injuries due to the rigorous activities of the daily task. Even if the injury happens at home, they still need to work through the pain. Changing the culture of the job may help this.</a:t>
            </a:r>
            <a:endParaRPr dirty="0"/>
          </a:p>
          <a:p>
            <a:pPr marL="228600" lvl="0" indent="-228600" algn="l" rtl="0">
              <a:spcBef>
                <a:spcPts val="0"/>
              </a:spcBef>
              <a:spcAft>
                <a:spcPts val="0"/>
              </a:spcAft>
              <a:buClr>
                <a:schemeClr val="dk1"/>
              </a:buClr>
              <a:buSzPts val="1200"/>
              <a:buFont typeface="Arial"/>
              <a:buAutoNum type="arabicPeriod"/>
            </a:pPr>
            <a:r>
              <a:rPr lang="en" dirty="0"/>
              <a:t>Sleep Problems-Caused by fluctuating shifts, early morning starts, daylight savings, anxiety or not being able to talk to someone.</a:t>
            </a:r>
            <a:endParaRPr dirty="0"/>
          </a:p>
          <a:p>
            <a:pPr marL="228600" lvl="0" indent="-228600" algn="l" rtl="0">
              <a:spcBef>
                <a:spcPts val="0"/>
              </a:spcBef>
              <a:spcAft>
                <a:spcPts val="0"/>
              </a:spcAft>
              <a:buClr>
                <a:schemeClr val="dk1"/>
              </a:buClr>
              <a:buSzPts val="1200"/>
              <a:buFont typeface="Arial"/>
              <a:buAutoNum type="arabicPeriod"/>
            </a:pPr>
            <a:r>
              <a:rPr lang="en" dirty="0"/>
              <a:t>Isolation and separation from families, friends, pets, hobbies can occur for travelers or sites that are not close to home. Even long work days and working 6 or 7 days a week can effect outlets and coping mechanisms.</a:t>
            </a:r>
            <a:endParaRPr dirty="0"/>
          </a:p>
          <a:p>
            <a:pPr marL="228600" lvl="0" indent="-228600" algn="l" rtl="0">
              <a:spcBef>
                <a:spcPts val="0"/>
              </a:spcBef>
              <a:spcAft>
                <a:spcPts val="0"/>
              </a:spcAft>
              <a:buClr>
                <a:schemeClr val="dk1"/>
              </a:buClr>
              <a:buSzPts val="1200"/>
              <a:buFont typeface="Arial"/>
              <a:buAutoNum type="arabicPeriod"/>
            </a:pPr>
            <a:r>
              <a:rPr lang="en" dirty="0"/>
              <a:t>Layoffs- Job instability about when the project is done and where the next one will be.</a:t>
            </a:r>
            <a:endParaRPr dirty="0"/>
          </a:p>
          <a:p>
            <a:pPr marL="228600" lvl="0" indent="-228600" algn="l" rtl="0">
              <a:spcBef>
                <a:spcPts val="0"/>
              </a:spcBef>
              <a:spcAft>
                <a:spcPts val="0"/>
              </a:spcAft>
              <a:buClr>
                <a:schemeClr val="dk1"/>
              </a:buClr>
              <a:buSzPts val="1200"/>
              <a:buFont typeface="Arial"/>
              <a:buAutoNum type="arabicPeriod"/>
            </a:pPr>
            <a:r>
              <a:rPr lang="en" dirty="0"/>
              <a:t>Drug and alcohol abuse may be the result of bad habits or people self medicating for pain or emotional stress.</a:t>
            </a:r>
            <a:endParaRPr dirty="0"/>
          </a:p>
          <a:p>
            <a:pPr marL="228600" lvl="0" indent="-228600" algn="l" rtl="0">
              <a:spcBef>
                <a:spcPts val="0"/>
              </a:spcBef>
              <a:spcAft>
                <a:spcPts val="0"/>
              </a:spcAft>
              <a:buClr>
                <a:schemeClr val="dk1"/>
              </a:buClr>
              <a:buSzPts val="1200"/>
              <a:buFont typeface="Arial"/>
              <a:buAutoNum type="arabicPeriod"/>
            </a:pPr>
            <a:r>
              <a:rPr lang="en" dirty="0"/>
              <a:t>High pressure – The drive to be perfect and meet a demanding schedule while working with constraints.</a:t>
            </a:r>
            <a:endParaRPr dirty="0"/>
          </a:p>
          <a:p>
            <a:pPr marL="228600" lvl="0" indent="-228600" algn="l" rtl="0">
              <a:spcBef>
                <a:spcPts val="0"/>
              </a:spcBef>
              <a:spcAft>
                <a:spcPts val="0"/>
              </a:spcAft>
              <a:buClr>
                <a:schemeClr val="dk1"/>
              </a:buClr>
              <a:buSzPts val="1200"/>
              <a:buFont typeface="Arial"/>
              <a:buAutoNum type="arabicPeriod"/>
            </a:pPr>
            <a:r>
              <a:rPr lang="en" dirty="0"/>
              <a:t>Access to Lethal means- Tools, leading edges, workers can be exposed to areas that could pose as opportunities to die by suicide and may be tempting to someone in crisis.</a:t>
            </a:r>
            <a:endParaRPr dirty="0"/>
          </a:p>
          <a:p>
            <a:pPr marL="228600" lvl="0" indent="-228600" algn="l" rtl="0">
              <a:spcBef>
                <a:spcPts val="0"/>
              </a:spcBef>
              <a:spcAft>
                <a:spcPts val="0"/>
              </a:spcAft>
              <a:buClr>
                <a:schemeClr val="dk1"/>
              </a:buClr>
              <a:buSzPts val="1200"/>
              <a:buFont typeface="Arial"/>
              <a:buAutoNum type="arabicPeriod"/>
            </a:pPr>
            <a:r>
              <a:rPr lang="en" dirty="0"/>
              <a:t>Behavioral health care- Most employees do not know their EAP number or what it can do for them. People underutilize or underprioritize this healthcare and procrastinate getting an appointment.</a:t>
            </a:r>
            <a:endParaRPr dirty="0"/>
          </a:p>
          <a:p>
            <a:pPr marL="228600" lvl="0" indent="-228600" algn="l" rtl="0">
              <a:spcBef>
                <a:spcPts val="0"/>
              </a:spcBef>
              <a:spcAft>
                <a:spcPts val="0"/>
              </a:spcAft>
              <a:buClr>
                <a:schemeClr val="dk1"/>
              </a:buClr>
              <a:buSzPts val="1200"/>
              <a:buFont typeface="Arial"/>
              <a:buAutoNum type="arabicPeriod"/>
            </a:pPr>
            <a:r>
              <a:rPr lang="en" dirty="0"/>
              <a:t>Skills Gap- Workers may feel instability due to the lack of training they have. The added pressure for them to perform without adequate training affects their job satisfaction.     </a:t>
            </a:r>
            <a:endParaRPr dirty="0"/>
          </a:p>
        </p:txBody>
      </p:sp>
      <p:sp>
        <p:nvSpPr>
          <p:cNvPr id="702" name="Google Shape;702;g2f599753c09_0_2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2f599753c09_0_103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venir"/>
              <a:buNone/>
            </a:pPr>
            <a:r>
              <a:rPr lang="en" sz="1200" dirty="0">
                <a:solidFill>
                  <a:schemeClr val="dk1"/>
                </a:solidFill>
                <a:latin typeface="Avenir"/>
                <a:ea typeface="Avenir"/>
                <a:cs typeface="Avenir"/>
                <a:sym typeface="Avenir"/>
              </a:rPr>
              <a:t>The CDC released a report that put the Construction Industry at the top of the list for the industry with the highest rates of suicide among men. </a:t>
            </a:r>
            <a:endParaRPr sz="1200" dirty="0">
              <a:solidFill>
                <a:schemeClr val="dk1"/>
              </a:solidFill>
            </a:endParaRPr>
          </a:p>
          <a:p>
            <a:pPr marL="0" lvl="0" indent="0" algn="l" rtl="0">
              <a:spcBef>
                <a:spcPts val="0"/>
              </a:spcBef>
              <a:spcAft>
                <a:spcPts val="0"/>
              </a:spcAft>
              <a:buClr>
                <a:schemeClr val="dk1"/>
              </a:buClr>
              <a:buFont typeface="Arial"/>
              <a:buNone/>
            </a:pPr>
            <a:endParaRPr sz="1200"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Clr>
                <a:schemeClr val="dk1"/>
              </a:buClr>
              <a:buFont typeface="Arial"/>
              <a:buNone/>
            </a:pPr>
            <a:endParaRPr sz="1200" dirty="0">
              <a:solidFill>
                <a:schemeClr val="dk1"/>
              </a:solidFill>
            </a:endParaRPr>
          </a:p>
          <a:p>
            <a:pPr marL="0" lvl="0" indent="0" algn="l" rtl="0">
              <a:spcBef>
                <a:spcPts val="0"/>
              </a:spcBef>
              <a:spcAft>
                <a:spcPts val="0"/>
              </a:spcAft>
              <a:buClr>
                <a:schemeClr val="dk1"/>
              </a:buClr>
              <a:buFont typeface="Arial"/>
              <a:buNone/>
            </a:pPr>
            <a:r>
              <a:rPr lang="en" sz="1200" dirty="0">
                <a:solidFill>
                  <a:schemeClr val="dk1"/>
                </a:solidFill>
              </a:rPr>
              <a:t>Ref:</a:t>
            </a:r>
            <a:endParaRPr sz="1200" dirty="0">
              <a:solidFill>
                <a:schemeClr val="dk1"/>
              </a:solidFill>
            </a:endParaRPr>
          </a:p>
          <a:p>
            <a:pPr marL="0" lvl="0" indent="0" algn="l" rtl="0">
              <a:spcBef>
                <a:spcPts val="0"/>
              </a:spcBef>
              <a:spcAft>
                <a:spcPts val="0"/>
              </a:spcAft>
              <a:buClr>
                <a:schemeClr val="dk1"/>
              </a:buClr>
              <a:buFont typeface="Arial"/>
              <a:buNone/>
            </a:pPr>
            <a:r>
              <a:rPr lang="en" sz="1200" u="sng" dirty="0">
                <a:solidFill>
                  <a:srgbClr val="467886"/>
                </a:solidFill>
                <a:hlinkClick r:id="rId3">
                  <a:extLst>
                    <a:ext uri="{A12FA001-AC4F-418D-AE19-62706E023703}">
                      <ahyp:hlinkClr xmlns:ahyp="http://schemas.microsoft.com/office/drawing/2018/hyperlinkcolor" val="tx"/>
                    </a:ext>
                  </a:extLst>
                </a:hlinkClick>
              </a:rPr>
              <a:t>https://www.cdc.gov/mmwr/volumes/69/wr/mm6903a1.htm</a:t>
            </a:r>
            <a:endParaRPr sz="1200" dirty="0">
              <a:solidFill>
                <a:schemeClr val="dk1"/>
              </a:solidFill>
            </a:endParaRPr>
          </a:p>
          <a:p>
            <a:pPr marL="0" lvl="0" indent="0" algn="l" rtl="0">
              <a:spcBef>
                <a:spcPts val="0"/>
              </a:spcBef>
              <a:spcAft>
                <a:spcPts val="0"/>
              </a:spcAft>
              <a:buClr>
                <a:schemeClr val="dk1"/>
              </a:buClr>
              <a:buSzPts val="1200"/>
              <a:buFont typeface="Arial"/>
              <a:buNone/>
            </a:pPr>
            <a:endParaRPr sz="1200" dirty="0">
              <a:solidFill>
                <a:srgbClr val="0E2841"/>
              </a:solidFill>
              <a:latin typeface="Avenir"/>
              <a:ea typeface="Avenir"/>
              <a:cs typeface="Avenir"/>
              <a:sym typeface="Avenir"/>
            </a:endParaRPr>
          </a:p>
          <a:p>
            <a:pPr marL="0" lvl="0" indent="0" algn="l" rtl="0">
              <a:spcBef>
                <a:spcPts val="0"/>
              </a:spcBef>
              <a:spcAft>
                <a:spcPts val="0"/>
              </a:spcAft>
              <a:buClr>
                <a:srgbClr val="0E2841"/>
              </a:buClr>
              <a:buSzPts val="1200"/>
              <a:buFont typeface="Avenir"/>
              <a:buNone/>
            </a:pPr>
            <a:r>
              <a:rPr lang="en" sz="1200" u="sng" dirty="0">
                <a:solidFill>
                  <a:srgbClr val="0E2841"/>
                </a:solidFill>
                <a:latin typeface="Avenir"/>
                <a:ea typeface="Avenir"/>
                <a:cs typeface="Avenir"/>
                <a:sym typeface="Avenir"/>
                <a:hlinkClick r:id="rId4">
                  <a:extLst>
                    <a:ext uri="{A12FA001-AC4F-418D-AE19-62706E023703}">
                      <ahyp:hlinkClr xmlns:ahyp="http://schemas.microsoft.com/office/drawing/2018/hyperlinkcolor" val="tx"/>
                    </a:ext>
                  </a:extLst>
                </a:hlinkClick>
              </a:rPr>
              <a:t>https://www.osha.gov/Publications/3216-6N-06-english-06-27-2007.html#:~:text=The%20top%20four%20causes%20of,%2DIn%2FBetween%20and%20Electrocutions.&amp;text=Wear%20and%20use%20personal%20fall%20arrest%20equipment</a:t>
            </a:r>
            <a:r>
              <a:rPr lang="en" sz="1200" dirty="0">
                <a:solidFill>
                  <a:srgbClr val="0E2841"/>
                </a:solidFill>
                <a:latin typeface="Avenir"/>
                <a:ea typeface="Avenir"/>
                <a:cs typeface="Avenir"/>
                <a:sym typeface="Avenir"/>
              </a:rPr>
              <a:t>.</a:t>
            </a:r>
            <a:endParaRPr sz="1200" dirty="0">
              <a:solidFill>
                <a:schemeClr val="dk1"/>
              </a:solidFill>
            </a:endParaRPr>
          </a:p>
          <a:p>
            <a:pPr marL="0" lvl="0" indent="0" algn="l" rtl="0">
              <a:spcBef>
                <a:spcPts val="0"/>
              </a:spcBef>
              <a:spcAft>
                <a:spcPts val="0"/>
              </a:spcAft>
              <a:buClr>
                <a:schemeClr val="dk1"/>
              </a:buClr>
              <a:buFont typeface="Arial"/>
              <a:buNone/>
            </a:pPr>
            <a:endParaRPr sz="1200" dirty="0">
              <a:solidFill>
                <a:schemeClr val="dk1"/>
              </a:solidFill>
            </a:endParaRPr>
          </a:p>
          <a:p>
            <a:pPr marL="0" lvl="0" indent="0" algn="l" rtl="0">
              <a:spcBef>
                <a:spcPts val="0"/>
              </a:spcBef>
              <a:spcAft>
                <a:spcPts val="0"/>
              </a:spcAft>
              <a:buClr>
                <a:srgbClr val="0E2841"/>
              </a:buClr>
              <a:buSzPts val="1200"/>
              <a:buFont typeface="Avenir"/>
              <a:buNone/>
            </a:pPr>
            <a:r>
              <a:rPr lang="en" sz="1200" u="sng" dirty="0">
                <a:solidFill>
                  <a:srgbClr val="0E2841"/>
                </a:solidFill>
                <a:latin typeface="Avenir"/>
                <a:ea typeface="Avenir"/>
                <a:cs typeface="Avenir"/>
                <a:sym typeface="Avenir"/>
                <a:hlinkClick r:id="rId5">
                  <a:extLst>
                    <a:ext uri="{A12FA001-AC4F-418D-AE19-62706E023703}">
                      <ahyp:hlinkClr xmlns:ahyp="http://schemas.microsoft.com/office/drawing/2018/hyperlinkcolor" val="tx"/>
                    </a:ext>
                  </a:extLst>
                </a:hlinkClick>
              </a:rPr>
              <a:t>https://www.osha.gov/data/commonstats#:~:text=Construction's%20%22Fatal%20Four%22,last%20year%20were%20in%20construction</a:t>
            </a:r>
            <a:r>
              <a:rPr lang="en" sz="1200" dirty="0">
                <a:solidFill>
                  <a:srgbClr val="0E2841"/>
                </a:solidFill>
                <a:latin typeface="Avenir"/>
                <a:ea typeface="Avenir"/>
                <a:cs typeface="Avenir"/>
                <a:sym typeface="Avenir"/>
              </a:rPr>
              <a:t>.</a:t>
            </a:r>
            <a:endParaRPr sz="1200" dirty="0">
              <a:solidFill>
                <a:schemeClr val="dk1"/>
              </a:solidFill>
            </a:endParaRPr>
          </a:p>
          <a:p>
            <a:pPr marL="0" lvl="0" indent="0" algn="l" rtl="0">
              <a:spcBef>
                <a:spcPts val="0"/>
              </a:spcBef>
              <a:spcAft>
                <a:spcPts val="0"/>
              </a:spcAft>
              <a:buClr>
                <a:schemeClr val="dk1"/>
              </a:buClr>
              <a:buFont typeface="Arial"/>
              <a:buNone/>
            </a:pPr>
            <a:endParaRPr sz="1200" dirty="0">
              <a:solidFill>
                <a:schemeClr val="dk1"/>
              </a:solidFill>
            </a:endParaRPr>
          </a:p>
          <a:p>
            <a:pPr marL="0" lvl="0" indent="0" algn="l" rtl="0">
              <a:spcBef>
                <a:spcPts val="0"/>
              </a:spcBef>
              <a:spcAft>
                <a:spcPts val="0"/>
              </a:spcAft>
              <a:buClr>
                <a:schemeClr val="dk1"/>
              </a:buClr>
              <a:buFont typeface="Arial"/>
              <a:buNone/>
            </a:pPr>
            <a:endParaRPr sz="1200" dirty="0">
              <a:solidFill>
                <a:schemeClr val="dk1"/>
              </a:solidFill>
            </a:endParaRPr>
          </a:p>
          <a:p>
            <a:pPr marL="0" lvl="0" indent="0" algn="l" rtl="0">
              <a:spcBef>
                <a:spcPts val="0"/>
              </a:spcBef>
              <a:spcAft>
                <a:spcPts val="0"/>
              </a:spcAft>
              <a:buClr>
                <a:schemeClr val="dk1"/>
              </a:buClr>
              <a:buFont typeface="Arial"/>
              <a:buNone/>
            </a:pP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710" name="Google Shape;710;g2f599753c09_0_10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2f599753c09_0_1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g2f599753c09_0_1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dirty="0"/>
              <a:t>DKY – REFERENCES:</a:t>
            </a:r>
            <a:endParaRPr dirty="0"/>
          </a:p>
          <a:p>
            <a:pPr marL="0" lvl="0" indent="0" algn="l" rtl="0">
              <a:spcBef>
                <a:spcPts val="0"/>
              </a:spcBef>
              <a:spcAft>
                <a:spcPts val="0"/>
              </a:spcAft>
              <a:buNone/>
            </a:pPr>
            <a:r>
              <a:rPr lang="en" u="sng" dirty="0">
                <a:solidFill>
                  <a:schemeClr val="hlink"/>
                </a:solidFill>
                <a:hlinkClick r:id="rId3"/>
              </a:rPr>
              <a:t>Why Is the Construction Industry Facing a Suicide Epidemic?, Jeffrey Nix (taylorenglish.com)</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QPR – REFERENCES</a:t>
            </a:r>
            <a:endParaRPr dirty="0"/>
          </a:p>
          <a:p>
            <a:pPr marL="0" lvl="0" indent="0" algn="l" rtl="0">
              <a:spcBef>
                <a:spcPts val="0"/>
              </a:spcBef>
              <a:spcAft>
                <a:spcPts val="0"/>
              </a:spcAft>
              <a:buNone/>
            </a:pPr>
            <a:r>
              <a:rPr lang="en" dirty="0"/>
              <a:t>https://www.bls.gov/news.release/archives/cfoi_12162016.pdf</a:t>
            </a:r>
            <a:endParaRPr dirty="0"/>
          </a:p>
          <a:p>
            <a:pPr marL="0" lvl="0" indent="0" algn="l" rtl="0">
              <a:spcBef>
                <a:spcPts val="0"/>
              </a:spcBef>
              <a:spcAft>
                <a:spcPts val="0"/>
              </a:spcAft>
              <a:buNone/>
            </a:pPr>
            <a:r>
              <a:rPr lang="en" dirty="0"/>
              <a:t>https://www.cdc.gov/media/releases/2018/p1115-Suicide-american-workers.html</a:t>
            </a:r>
            <a:endParaRPr dirty="0"/>
          </a:p>
          <a:p>
            <a:pPr marL="0" lvl="0" indent="0" algn="l" rtl="0">
              <a:spcBef>
                <a:spcPts val="0"/>
              </a:spcBef>
              <a:spcAft>
                <a:spcPts val="0"/>
              </a:spcAft>
              <a:buNone/>
            </a:pPr>
            <a:r>
              <a:rPr lang="en" dirty="0"/>
              <a:t>https://stacks.cdc.gov/view/cdc/62094</a:t>
            </a:r>
            <a:endParaRPr dirty="0"/>
          </a:p>
          <a:p>
            <a:pPr marL="0" lvl="0" indent="0" algn="l" rtl="0">
              <a:spcBef>
                <a:spcPts val="0"/>
              </a:spcBef>
              <a:spcAft>
                <a:spcPts val="0"/>
              </a:spcAft>
              <a:buNone/>
            </a:pPr>
            <a:r>
              <a:rPr lang="en" dirty="0"/>
              <a:t>https://www.bls.gov/cps/cpsaat18.htm</a:t>
            </a:r>
            <a:endParaRPr dirty="0"/>
          </a:p>
          <a:p>
            <a:pPr marL="0" lvl="0" indent="0" algn="l" rtl="0">
              <a:spcBef>
                <a:spcPts val="0"/>
              </a:spcBef>
              <a:spcAft>
                <a:spcPts val="0"/>
              </a:spcAft>
              <a:buNone/>
            </a:pPr>
            <a:endParaRPr dirty="0"/>
          </a:p>
        </p:txBody>
      </p:sp>
      <p:sp>
        <p:nvSpPr>
          <p:cNvPr id="721" name="Google Shape;721;g2f599753c09_0_1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2f599753c09_0_112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Survey done at Colorado State University: Assessment of Construction Workers’ Mental Health to Improve Wellbeing</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What does this tell us? </a:t>
            </a:r>
            <a:r>
              <a:rPr lang="en-US" dirty="0"/>
              <a:t>T</a:t>
            </a:r>
            <a:r>
              <a:rPr lang="en" dirty="0"/>
              <a:t>here is a significant portion of the construction potulation struggeling with depression compared to the general population</a:t>
            </a:r>
          </a:p>
          <a:p>
            <a:pPr marL="0" lvl="0" indent="0" algn="l" rtl="0">
              <a:spcBef>
                <a:spcPts val="0"/>
              </a:spcBef>
              <a:spcAft>
                <a:spcPts val="0"/>
              </a:spcAft>
              <a:buNone/>
            </a:pPr>
            <a:r>
              <a:rPr lang="en" dirty="0"/>
              <a:t>T</a:t>
            </a:r>
            <a:r>
              <a:rPr lang="en-US" dirty="0"/>
              <a:t>h</a:t>
            </a:r>
            <a:r>
              <a:rPr lang="en" dirty="0"/>
              <a:t>is is an indicator that we need to act!</a:t>
            </a:r>
            <a:endParaRPr dirty="0"/>
          </a:p>
          <a:p>
            <a:pPr marL="0" lvl="0" indent="0" algn="l" rtl="0">
              <a:spcBef>
                <a:spcPts val="0"/>
              </a:spcBef>
              <a:spcAft>
                <a:spcPts val="0"/>
              </a:spcAft>
              <a:buNone/>
            </a:pPr>
            <a:endParaRPr dirty="0"/>
          </a:p>
          <a:p>
            <a:pPr marL="0" lvl="0" indent="0" algn="l" rtl="0">
              <a:spcBef>
                <a:spcPts val="0"/>
              </a:spcBef>
              <a:spcAft>
                <a:spcPts val="0"/>
              </a:spcAft>
              <a:buClr>
                <a:srgbClr val="000000"/>
              </a:buClr>
              <a:buSzPts val="1100"/>
              <a:buFont typeface="Arial"/>
              <a:buNone/>
            </a:pPr>
            <a:endParaRPr dirty="0"/>
          </a:p>
        </p:txBody>
      </p:sp>
      <p:sp>
        <p:nvSpPr>
          <p:cNvPr id="730" name="Google Shape;730;g2f599753c09_0_1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2f599753c09_0_16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1" name="Google Shape;741;g2f599753c09_0_16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b="0" i="0" u="none" strike="noStrike" dirty="0">
                <a:latin typeface="Arial"/>
                <a:ea typeface="Arial"/>
                <a:cs typeface="Arial"/>
                <a:sym typeface="Arial"/>
              </a:rPr>
              <a:t> The US uses more prescription opioids than the entire rest of the world</a:t>
            </a:r>
            <a:endParaRPr sz="400" dirty="0"/>
          </a:p>
          <a:p>
            <a:pPr marL="0" lvl="0" indent="0" algn="l" rtl="0">
              <a:spcBef>
                <a:spcPts val="0"/>
              </a:spcBef>
              <a:spcAft>
                <a:spcPts val="0"/>
              </a:spcAft>
              <a:buNone/>
            </a:pPr>
            <a:r>
              <a:rPr lang="en" b="0" i="0" u="none" strike="noStrike" dirty="0">
                <a:latin typeface="Arial"/>
                <a:ea typeface="Arial"/>
                <a:cs typeface="Arial"/>
                <a:sym typeface="Arial"/>
              </a:rPr>
              <a:t> Adults who receive high doses of opioids are at increased for suicide</a:t>
            </a:r>
            <a:endParaRPr sz="400" dirty="0"/>
          </a:p>
          <a:p>
            <a:pPr marL="0" lvl="0" indent="0" algn="l" rtl="0">
              <a:spcBef>
                <a:spcPts val="0"/>
              </a:spcBef>
              <a:spcAft>
                <a:spcPts val="0"/>
              </a:spcAft>
              <a:buNone/>
            </a:pPr>
            <a:r>
              <a:rPr lang="en" b="0" i="0" u="none" strike="noStrike" dirty="0">
                <a:latin typeface="Arial"/>
                <a:ea typeface="Arial"/>
                <a:cs typeface="Arial"/>
                <a:sym typeface="Arial"/>
              </a:rPr>
              <a:t> Opiates have the highest death rate of any psychoactive illicit substance</a:t>
            </a:r>
            <a:endParaRPr sz="400" dirty="0"/>
          </a:p>
          <a:p>
            <a:pPr marL="0" lvl="0" indent="0" algn="l" rtl="0">
              <a:spcBef>
                <a:spcPts val="0"/>
              </a:spcBef>
              <a:spcAft>
                <a:spcPts val="0"/>
              </a:spcAft>
              <a:buNone/>
            </a:pPr>
            <a:r>
              <a:rPr lang="en" b="0" i="0" u="none" strike="noStrike" dirty="0">
                <a:latin typeface="Arial"/>
                <a:ea typeface="Arial"/>
                <a:cs typeface="Arial"/>
                <a:sym typeface="Arial"/>
              </a:rPr>
              <a:t>	 Heroin and prescription painkillers are the two leading causes of OD death</a:t>
            </a:r>
            <a:endParaRPr sz="400" dirty="0"/>
          </a:p>
          <a:p>
            <a:pPr marL="0" lvl="0" indent="0" algn="l" rtl="0">
              <a:spcBef>
                <a:spcPts val="0"/>
              </a:spcBef>
              <a:spcAft>
                <a:spcPts val="0"/>
              </a:spcAft>
              <a:buNone/>
            </a:pPr>
            <a:r>
              <a:rPr lang="en" b="0" i="0" u="none" strike="noStrike" dirty="0">
                <a:latin typeface="Arial"/>
                <a:ea typeface="Arial"/>
                <a:cs typeface="Arial"/>
                <a:sym typeface="Arial"/>
              </a:rPr>
              <a:t> Intent of an OD death is determined by coroners or medical examiners</a:t>
            </a:r>
            <a:endParaRPr sz="400" dirty="0"/>
          </a:p>
          <a:p>
            <a:pPr marL="0" lvl="0" indent="0" algn="l" rtl="0">
              <a:spcBef>
                <a:spcPts val="0"/>
              </a:spcBef>
              <a:spcAft>
                <a:spcPts val="0"/>
              </a:spcAft>
              <a:buNone/>
            </a:pPr>
            <a:r>
              <a:rPr lang="en" b="0" i="0" u="none" strike="noStrike" dirty="0">
                <a:latin typeface="Arial"/>
                <a:ea typeface="Arial"/>
                <a:cs typeface="Arial"/>
                <a:sym typeface="Arial"/>
              </a:rPr>
              <a:t>	 Clear suicides vs. clear accidents are fairly easy; all the rest are hard to call</a:t>
            </a:r>
            <a:endParaRPr sz="400" dirty="0"/>
          </a:p>
          <a:p>
            <a:pPr marL="0" lvl="0" indent="0" algn="l" rtl="0">
              <a:spcBef>
                <a:spcPts val="0"/>
              </a:spcBef>
              <a:spcAft>
                <a:spcPts val="0"/>
              </a:spcAft>
              <a:buNone/>
            </a:pPr>
            <a:r>
              <a:rPr lang="en" b="0" i="0" u="none" strike="noStrike" dirty="0">
                <a:latin typeface="Arial"/>
                <a:ea typeface="Arial"/>
                <a:cs typeface="Arial"/>
                <a:sym typeface="Arial"/>
              </a:rPr>
              <a:t> Suicide risk factors co-occur with opiate users, e.g., depression, isolation, etc.</a:t>
            </a:r>
            <a:endParaRPr sz="400" dirty="0"/>
          </a:p>
          <a:p>
            <a:pPr marL="0" lvl="0" indent="0" algn="l" rtl="0">
              <a:spcBef>
                <a:spcPts val="0"/>
              </a:spcBef>
              <a:spcAft>
                <a:spcPts val="0"/>
              </a:spcAft>
              <a:buNone/>
            </a:pPr>
            <a:r>
              <a:rPr lang="en" b="0" i="0" u="none" strike="noStrike" dirty="0">
                <a:latin typeface="Arial"/>
                <a:ea typeface="Arial"/>
                <a:cs typeface="Arial"/>
                <a:sym typeface="Arial"/>
              </a:rPr>
              <a:t> Opiate replacement therapies (methadone), reduce OD risk by 75%</a:t>
            </a:r>
            <a:endParaRPr sz="400" dirty="0"/>
          </a:p>
          <a:p>
            <a:pPr marL="0" lvl="0" indent="0" algn="l" rtl="0">
              <a:spcBef>
                <a:spcPts val="0"/>
              </a:spcBef>
              <a:spcAft>
                <a:spcPts val="0"/>
              </a:spcAft>
              <a:buNone/>
            </a:pPr>
            <a:r>
              <a:rPr lang="en" b="0" i="0" u="none" strike="noStrike" dirty="0">
                <a:latin typeface="Arial"/>
                <a:ea typeface="Arial"/>
                <a:cs typeface="Arial"/>
                <a:sym typeface="Arial"/>
              </a:rPr>
              <a:t> Naloxone nasal spray is effective in opiate OD reversal</a:t>
            </a:r>
            <a:endParaRPr sz="400" dirty="0"/>
          </a:p>
          <a:p>
            <a:pPr marL="0" lvl="0" indent="0" algn="l" rtl="0">
              <a:spcBef>
                <a:spcPts val="0"/>
              </a:spcBef>
              <a:spcAft>
                <a:spcPts val="0"/>
              </a:spcAft>
              <a:buNone/>
            </a:pPr>
            <a:endParaRPr lang="en" b="0" i="0" u="none" strike="noStrike" dirty="0">
              <a:latin typeface="Arial"/>
              <a:ea typeface="Arial"/>
              <a:cs typeface="Arial"/>
              <a:sym typeface="Arial"/>
            </a:endParaRPr>
          </a:p>
          <a:p>
            <a:pPr marL="0" lvl="0" indent="0" algn="l" rtl="0">
              <a:spcBef>
                <a:spcPts val="0"/>
              </a:spcBef>
              <a:spcAft>
                <a:spcPts val="0"/>
              </a:spcAft>
              <a:buNone/>
            </a:pPr>
            <a:r>
              <a:rPr lang="en" b="0" i="0" u="none" strike="noStrike" dirty="0">
                <a:latin typeface="Arial"/>
                <a:ea typeface="Arial"/>
                <a:cs typeface="Arial"/>
                <a:sym typeface="Arial"/>
              </a:rPr>
              <a:t>We know there is a connection here. We see the need for the tool box. But we have to want to use the tools inside. </a:t>
            </a:r>
            <a:endParaRPr sz="400" dirty="0"/>
          </a:p>
        </p:txBody>
      </p:sp>
      <p:sp>
        <p:nvSpPr>
          <p:cNvPr id="742" name="Google Shape;742;g2f599753c09_0_16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Arial"/>
                <a:ea typeface="Arial"/>
                <a:cs typeface="Arial"/>
                <a:sym typeface="Arial"/>
              </a:rPr>
              <a:t>14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2e18678dcd1_0_17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2e18678dcd1_0_170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understand the need for resources</a:t>
            </a:r>
            <a:endParaRPr/>
          </a:p>
          <a:p>
            <a:pPr marL="0" lvl="0" indent="0" algn="l" rtl="0">
              <a:spcBef>
                <a:spcPts val="0"/>
              </a:spcBef>
              <a:spcAft>
                <a:spcPts val="0"/>
              </a:spcAft>
              <a:buNone/>
            </a:pPr>
            <a:r>
              <a:rPr lang="en"/>
              <a:t>But actually wanting to use them is another story</a:t>
            </a:r>
            <a:endParaRPr/>
          </a:p>
          <a:p>
            <a:pPr marL="0" lvl="0" indent="0" algn="l" rtl="0">
              <a:spcBef>
                <a:spcPts val="0"/>
              </a:spcBef>
              <a:spcAft>
                <a:spcPts val="0"/>
              </a:spcAft>
              <a:buNone/>
            </a:pPr>
            <a:endParaRPr/>
          </a:p>
        </p:txBody>
      </p:sp>
      <p:sp>
        <p:nvSpPr>
          <p:cNvPr id="755" name="Google Shape;755;g2e18678dcd1_0_17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28195bf5822_0_14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2" name="Google Shape;762;g28195bf5822_0_14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dirty="0">
              <a:solidFill>
                <a:srgbClr val="333333"/>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 sz="1200" dirty="0">
                <a:solidFill>
                  <a:srgbClr val="333333"/>
                </a:solidFill>
                <a:highlight>
                  <a:srgbClr val="FFFFFF"/>
                </a:highlight>
                <a:latin typeface="Open Sans"/>
                <a:ea typeface="Open Sans"/>
                <a:cs typeface="Open Sans"/>
                <a:sym typeface="Open Sans"/>
              </a:rPr>
              <a:t>I shared a bit about my personal story with you.</a:t>
            </a:r>
          </a:p>
          <a:p>
            <a:pPr marL="0" lvl="0" indent="0" algn="l" rtl="0">
              <a:spcBef>
                <a:spcPts val="0"/>
              </a:spcBef>
              <a:spcAft>
                <a:spcPts val="0"/>
              </a:spcAft>
              <a:buNone/>
            </a:pPr>
            <a:r>
              <a:rPr lang="en" sz="1200" dirty="0">
                <a:solidFill>
                  <a:srgbClr val="333333"/>
                </a:solidFill>
                <a:highlight>
                  <a:srgbClr val="FFFFFF"/>
                </a:highlight>
                <a:latin typeface="Open Sans"/>
                <a:ea typeface="Open Sans"/>
                <a:cs typeface="Open Sans"/>
                <a:sym typeface="Open Sans"/>
              </a:rPr>
              <a:t>I didn't know how to get help, but I knew I was going to die if I did not</a:t>
            </a:r>
            <a:endParaRPr sz="1200" dirty="0">
              <a:solidFill>
                <a:srgbClr val="333333"/>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 sz="1200" dirty="0">
                <a:solidFill>
                  <a:srgbClr val="333333"/>
                </a:solidFill>
                <a:highlight>
                  <a:srgbClr val="FFFFFF"/>
                </a:highlight>
                <a:latin typeface="Open Sans"/>
                <a:ea typeface="Open Sans"/>
                <a:cs typeface="Open Sans"/>
                <a:sym typeface="Open Sans"/>
              </a:rPr>
              <a:t>Recovery is scary</a:t>
            </a:r>
            <a:endParaRPr sz="1200" dirty="0">
              <a:solidFill>
                <a:srgbClr val="333333"/>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 sz="1200" dirty="0">
                <a:solidFill>
                  <a:srgbClr val="333333"/>
                </a:solidFill>
                <a:highlight>
                  <a:srgbClr val="FFFFFF"/>
                </a:highlight>
                <a:latin typeface="Open Sans"/>
                <a:ea typeface="Open Sans"/>
                <a:cs typeface="Open Sans"/>
                <a:sym typeface="Open Sans"/>
              </a:rPr>
              <a:t>How do you cross the bridge to accessing help?</a:t>
            </a:r>
            <a:endParaRPr sz="1200" dirty="0">
              <a:solidFill>
                <a:srgbClr val="333333"/>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 sz="1200" dirty="0">
                <a:solidFill>
                  <a:srgbClr val="333333"/>
                </a:solidFill>
                <a:highlight>
                  <a:srgbClr val="FFFFFF"/>
                </a:highlight>
                <a:latin typeface="Open Sans"/>
                <a:ea typeface="Open Sans"/>
                <a:cs typeface="Open Sans"/>
                <a:sym typeface="Open Sans"/>
              </a:rPr>
              <a:t>There are so many barriers to accessing help</a:t>
            </a:r>
            <a:endParaRPr sz="1200" dirty="0">
              <a:solidFill>
                <a:srgbClr val="333333"/>
              </a:solidFill>
              <a:highlight>
                <a:srgbClr val="FFFFFF"/>
              </a:highlight>
              <a:latin typeface="Open Sans"/>
              <a:ea typeface="Open Sans"/>
              <a:cs typeface="Open Sans"/>
              <a:sym typeface="Open Sans"/>
            </a:endParaRPr>
          </a:p>
          <a:p>
            <a:pPr marL="0" lvl="0" indent="0" algn="l" rtl="0">
              <a:spcBef>
                <a:spcPts val="0"/>
              </a:spcBef>
              <a:spcAft>
                <a:spcPts val="0"/>
              </a:spcAft>
              <a:buNone/>
            </a:pPr>
            <a:endParaRPr sz="1200" dirty="0">
              <a:solidFill>
                <a:srgbClr val="333333"/>
              </a:solidFill>
              <a:highlight>
                <a:srgbClr val="FFFFFF"/>
              </a:highlight>
              <a:latin typeface="Open Sans"/>
              <a:ea typeface="Open Sans"/>
              <a:cs typeface="Open Sans"/>
              <a:sym typeface="Open Sans"/>
            </a:endParaRPr>
          </a:p>
        </p:txBody>
      </p:sp>
      <p:sp>
        <p:nvSpPr>
          <p:cNvPr id="763" name="Google Shape;763;g28195bf5822_0_14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28195bf5822_0_8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1" name="Google Shape;771;g28195bf5822_0_8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1200">
                <a:solidFill>
                  <a:srgbClr val="333333"/>
                </a:solidFill>
                <a:highlight>
                  <a:srgbClr val="FFFFFF"/>
                </a:highlight>
                <a:latin typeface="Open Sans"/>
                <a:ea typeface="Open Sans"/>
                <a:cs typeface="Open Sans"/>
                <a:sym typeface="Open Sans"/>
              </a:rPr>
              <a:t>Stigma is one of the largest barriers</a:t>
            </a:r>
            <a:endParaRPr sz="1200">
              <a:solidFill>
                <a:srgbClr val="333333"/>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 sz="1200">
                <a:solidFill>
                  <a:srgbClr val="333333"/>
                </a:solidFill>
                <a:highlight>
                  <a:srgbClr val="FFFFFF"/>
                </a:highlight>
                <a:latin typeface="Open Sans"/>
                <a:ea typeface="Open Sans"/>
                <a:cs typeface="Open Sans"/>
                <a:sym typeface="Open Sans"/>
              </a:rPr>
              <a:t>Define A stigma is a negative and often unfair social attitude attached to a person or group, often placing shame on them for a perceived deficiency or difference to their existence.</a:t>
            </a:r>
            <a:endParaRPr sz="1200">
              <a:solidFill>
                <a:srgbClr val="333333"/>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 sz="1200">
                <a:solidFill>
                  <a:srgbClr val="333333"/>
                </a:solidFill>
                <a:highlight>
                  <a:srgbClr val="FFFFFF"/>
                </a:highlight>
                <a:latin typeface="Open Sans"/>
                <a:ea typeface="Open Sans"/>
                <a:cs typeface="Open Sans"/>
                <a:sym typeface="Open Sans"/>
              </a:rPr>
              <a:t>Individuals or groups can apply stigma to those who live a certain way, have certain cultural beliefs or make lifestyle choices, or to people living with health conditions, such as mental illnesses.</a:t>
            </a:r>
            <a:endParaRPr sz="1200">
              <a:solidFill>
                <a:srgbClr val="333333"/>
              </a:solidFill>
              <a:highlight>
                <a:srgbClr val="FFFFFF"/>
              </a:highlight>
              <a:latin typeface="Open Sans"/>
              <a:ea typeface="Open Sans"/>
              <a:cs typeface="Open Sans"/>
              <a:sym typeface="Open Sans"/>
            </a:endParaRPr>
          </a:p>
          <a:p>
            <a:pPr marL="0" lvl="0" indent="0" algn="l" rtl="0">
              <a:spcBef>
                <a:spcPts val="0"/>
              </a:spcBef>
              <a:spcAft>
                <a:spcPts val="0"/>
              </a:spcAft>
              <a:buClr>
                <a:schemeClr val="dk1"/>
              </a:buClr>
              <a:buFont typeface="Arial"/>
              <a:buNone/>
            </a:pPr>
            <a:endParaRPr sz="1200">
              <a:solidFill>
                <a:srgbClr val="333333"/>
              </a:solidFill>
              <a:highlight>
                <a:srgbClr val="FFFFFF"/>
              </a:highlight>
              <a:latin typeface="Open Sans"/>
              <a:ea typeface="Open Sans"/>
              <a:cs typeface="Open Sans"/>
              <a:sym typeface="Open Sans"/>
            </a:endParaRPr>
          </a:p>
          <a:p>
            <a:pPr marL="457200" lvl="0" indent="-304800" algn="l" rtl="0">
              <a:lnSpc>
                <a:spcPct val="115000"/>
              </a:lnSpc>
              <a:spcBef>
                <a:spcPts val="0"/>
              </a:spcBef>
              <a:spcAft>
                <a:spcPts val="0"/>
              </a:spcAft>
              <a:buClr>
                <a:srgbClr val="333333"/>
              </a:buClr>
              <a:buSzPts val="1200"/>
              <a:buFont typeface="Open Sans"/>
              <a:buChar char="●"/>
            </a:pPr>
            <a:r>
              <a:rPr lang="en" sz="1200">
                <a:solidFill>
                  <a:srgbClr val="333333"/>
                </a:solidFill>
                <a:highlight>
                  <a:srgbClr val="FFFFFF"/>
                </a:highlight>
                <a:latin typeface="Open Sans"/>
                <a:ea typeface="Open Sans"/>
                <a:cs typeface="Open Sans"/>
                <a:sym typeface="Open Sans"/>
              </a:rPr>
              <a:t>Don’t avoid getting treatment — Don’t let your fear of being labelled or discriminated against stop you from seeking help and treatment.</a:t>
            </a:r>
            <a:endParaRPr sz="1200">
              <a:solidFill>
                <a:srgbClr val="333333"/>
              </a:solidFill>
              <a:highlight>
                <a:srgbClr val="FFFFFF"/>
              </a:highlight>
              <a:latin typeface="Open Sans"/>
              <a:ea typeface="Open Sans"/>
              <a:cs typeface="Open Sans"/>
              <a:sym typeface="Open Sans"/>
            </a:endParaRPr>
          </a:p>
          <a:p>
            <a:pPr marL="457200" lvl="0" indent="-304800" algn="l" rtl="0">
              <a:lnSpc>
                <a:spcPct val="115000"/>
              </a:lnSpc>
              <a:spcBef>
                <a:spcPts val="0"/>
              </a:spcBef>
              <a:spcAft>
                <a:spcPts val="0"/>
              </a:spcAft>
              <a:buClr>
                <a:srgbClr val="333333"/>
              </a:buClr>
              <a:buSzPts val="1200"/>
              <a:buFont typeface="Open Sans"/>
              <a:buChar char="●"/>
            </a:pPr>
            <a:r>
              <a:rPr lang="en" sz="1200">
                <a:solidFill>
                  <a:srgbClr val="333333"/>
                </a:solidFill>
                <a:highlight>
                  <a:srgbClr val="FFFFFF"/>
                </a:highlight>
                <a:latin typeface="Open Sans"/>
                <a:ea typeface="Open Sans"/>
                <a:cs typeface="Open Sans"/>
                <a:sym typeface="Open Sans"/>
              </a:rPr>
              <a:t>Don’t believe that you are your illness — Someone with a broken ankle is not a broken ankle — they are more than their illness. So are you.</a:t>
            </a:r>
            <a:endParaRPr sz="1200">
              <a:solidFill>
                <a:srgbClr val="333333"/>
              </a:solidFill>
              <a:highlight>
                <a:srgbClr val="FFFFFF"/>
              </a:highlight>
              <a:latin typeface="Open Sans"/>
              <a:ea typeface="Open Sans"/>
              <a:cs typeface="Open Sans"/>
              <a:sym typeface="Open Sans"/>
            </a:endParaRPr>
          </a:p>
          <a:p>
            <a:pPr marL="457200" lvl="0" indent="-304800" algn="l" rtl="0">
              <a:lnSpc>
                <a:spcPct val="115000"/>
              </a:lnSpc>
              <a:spcBef>
                <a:spcPts val="0"/>
              </a:spcBef>
              <a:spcAft>
                <a:spcPts val="0"/>
              </a:spcAft>
              <a:buClr>
                <a:srgbClr val="333333"/>
              </a:buClr>
              <a:buSzPts val="1200"/>
              <a:buFont typeface="Open Sans"/>
              <a:buChar char="●"/>
            </a:pPr>
            <a:r>
              <a:rPr lang="en" sz="1200">
                <a:solidFill>
                  <a:srgbClr val="333333"/>
                </a:solidFill>
                <a:highlight>
                  <a:srgbClr val="FFFFFF"/>
                </a:highlight>
                <a:latin typeface="Open Sans"/>
                <a:ea typeface="Open Sans"/>
                <a:cs typeface="Open Sans"/>
                <a:sym typeface="Open Sans"/>
              </a:rPr>
              <a:t>Don’t take it personally — Most discrimination comes from people who don’t understand or have little or no experience of mental illness.</a:t>
            </a:r>
            <a:endParaRPr sz="1200">
              <a:solidFill>
                <a:srgbClr val="333333"/>
              </a:solidFill>
              <a:highlight>
                <a:srgbClr val="FFFFFF"/>
              </a:highlight>
              <a:latin typeface="Open Sans"/>
              <a:ea typeface="Open Sans"/>
              <a:cs typeface="Open Sans"/>
              <a:sym typeface="Open Sans"/>
            </a:endParaRPr>
          </a:p>
          <a:p>
            <a:pPr marL="457200" lvl="0" indent="-304800" algn="l" rtl="0">
              <a:lnSpc>
                <a:spcPct val="115000"/>
              </a:lnSpc>
              <a:spcBef>
                <a:spcPts val="0"/>
              </a:spcBef>
              <a:spcAft>
                <a:spcPts val="0"/>
              </a:spcAft>
              <a:buClr>
                <a:srgbClr val="333333"/>
              </a:buClr>
              <a:buSzPts val="1200"/>
              <a:buFont typeface="Open Sans"/>
              <a:buChar char="●"/>
            </a:pPr>
            <a:r>
              <a:rPr lang="en" sz="1200">
                <a:solidFill>
                  <a:srgbClr val="333333"/>
                </a:solidFill>
                <a:highlight>
                  <a:srgbClr val="FFFFFF"/>
                </a:highlight>
                <a:latin typeface="Open Sans"/>
                <a:ea typeface="Open Sans"/>
                <a:cs typeface="Open Sans"/>
                <a:sym typeface="Open Sans"/>
              </a:rPr>
              <a:t>Use facts — Mental illness is common and is not a sign of weakness. Learn some useful facts and figures and tell people about it.</a:t>
            </a:r>
            <a:endParaRPr sz="1200">
              <a:solidFill>
                <a:srgbClr val="333333"/>
              </a:solidFill>
              <a:highlight>
                <a:srgbClr val="FFFFFF"/>
              </a:highlight>
              <a:latin typeface="Open Sans"/>
              <a:ea typeface="Open Sans"/>
              <a:cs typeface="Open Sans"/>
              <a:sym typeface="Open Sans"/>
            </a:endParaRPr>
          </a:p>
          <a:p>
            <a:pPr marL="457200" lvl="0" indent="-304800" algn="l" rtl="0">
              <a:lnSpc>
                <a:spcPct val="115000"/>
              </a:lnSpc>
              <a:spcBef>
                <a:spcPts val="0"/>
              </a:spcBef>
              <a:spcAft>
                <a:spcPts val="0"/>
              </a:spcAft>
              <a:buClr>
                <a:srgbClr val="333333"/>
              </a:buClr>
              <a:buSzPts val="1200"/>
              <a:buFont typeface="Open Sans"/>
              <a:buChar char="●"/>
            </a:pPr>
            <a:r>
              <a:rPr lang="en" sz="1200">
                <a:solidFill>
                  <a:srgbClr val="333333"/>
                </a:solidFill>
                <a:highlight>
                  <a:srgbClr val="FFFFFF"/>
                </a:highlight>
                <a:latin typeface="Open Sans"/>
                <a:ea typeface="Open Sans"/>
                <a:cs typeface="Open Sans"/>
                <a:sym typeface="Open Sans"/>
              </a:rPr>
              <a:t>Stand up to negative stereotypes and misinformation — Set the record straight when you hear false or negative information.</a:t>
            </a:r>
            <a:endParaRPr sz="1200">
              <a:solidFill>
                <a:srgbClr val="333333"/>
              </a:solidFill>
              <a:highlight>
                <a:srgbClr val="FFFFFF"/>
              </a:highlight>
              <a:latin typeface="Open Sans"/>
              <a:ea typeface="Open Sans"/>
              <a:cs typeface="Open Sans"/>
              <a:sym typeface="Open Sans"/>
            </a:endParaRPr>
          </a:p>
          <a:p>
            <a:pPr marL="457200" lvl="0" indent="-304800" algn="l" rtl="0">
              <a:lnSpc>
                <a:spcPct val="115000"/>
              </a:lnSpc>
              <a:spcBef>
                <a:spcPts val="0"/>
              </a:spcBef>
              <a:spcAft>
                <a:spcPts val="0"/>
              </a:spcAft>
              <a:buClr>
                <a:srgbClr val="333333"/>
              </a:buClr>
              <a:buSzPts val="1200"/>
              <a:buFont typeface="Open Sans"/>
              <a:buChar char="●"/>
            </a:pPr>
            <a:r>
              <a:rPr lang="en" sz="1200">
                <a:solidFill>
                  <a:srgbClr val="333333"/>
                </a:solidFill>
                <a:highlight>
                  <a:srgbClr val="FFFFFF"/>
                </a:highlight>
                <a:latin typeface="Open Sans"/>
                <a:ea typeface="Open Sans"/>
                <a:cs typeface="Open Sans"/>
                <a:sym typeface="Open Sans"/>
              </a:rPr>
              <a:t>Tell your story (if you want) — Speaking out can have a positive impact, especially if it means you stop feeling ashamed when it comes to your mental illness.</a:t>
            </a:r>
            <a:endParaRPr sz="1200">
              <a:solidFill>
                <a:srgbClr val="333333"/>
              </a:solidFill>
              <a:highlight>
                <a:srgbClr val="FFFFFF"/>
              </a:highlight>
              <a:latin typeface="Open Sans"/>
              <a:ea typeface="Open Sans"/>
              <a:cs typeface="Open Sans"/>
              <a:sym typeface="Open Sans"/>
            </a:endParaRPr>
          </a:p>
          <a:p>
            <a:pPr marL="457200" lvl="0" indent="-304800" algn="l" rtl="0">
              <a:lnSpc>
                <a:spcPct val="115000"/>
              </a:lnSpc>
              <a:spcBef>
                <a:spcPts val="0"/>
              </a:spcBef>
              <a:spcAft>
                <a:spcPts val="0"/>
              </a:spcAft>
              <a:buClr>
                <a:srgbClr val="333333"/>
              </a:buClr>
              <a:buSzPts val="1200"/>
              <a:buFont typeface="Open Sans"/>
              <a:buChar char="●"/>
            </a:pPr>
            <a:r>
              <a:rPr lang="en" sz="1200">
                <a:solidFill>
                  <a:srgbClr val="333333"/>
                </a:solidFill>
                <a:highlight>
                  <a:srgbClr val="FFFFFF"/>
                </a:highlight>
                <a:latin typeface="Open Sans"/>
                <a:ea typeface="Open Sans"/>
                <a:cs typeface="Open Sans"/>
                <a:sym typeface="Open Sans"/>
              </a:rPr>
              <a:t>Join a support group — It can be useful to meet others in the same situation. Support groups often have resources that may help educate family members and others about mental illness.</a:t>
            </a:r>
            <a:endParaRPr sz="1200">
              <a:solidFill>
                <a:srgbClr val="333333"/>
              </a:solidFill>
              <a:highlight>
                <a:srgbClr val="FFFFFF"/>
              </a:highlight>
              <a:latin typeface="Open Sans"/>
              <a:ea typeface="Open Sans"/>
              <a:cs typeface="Open Sans"/>
              <a:sym typeface="Open Sans"/>
            </a:endParaRPr>
          </a:p>
          <a:p>
            <a:pPr marL="0" lvl="0" indent="0" algn="l" rtl="0">
              <a:spcBef>
                <a:spcPts val="1500"/>
              </a:spcBef>
              <a:spcAft>
                <a:spcPts val="0"/>
              </a:spcAft>
              <a:buClr>
                <a:schemeClr val="dk1"/>
              </a:buClr>
              <a:buFont typeface="Arial"/>
              <a:buNone/>
            </a:pPr>
            <a:endParaRPr sz="1200">
              <a:solidFill>
                <a:srgbClr val="333333"/>
              </a:solidFill>
              <a:highlight>
                <a:srgbClr val="FFFFFF"/>
              </a:highlight>
              <a:latin typeface="Open Sans"/>
              <a:ea typeface="Open Sans"/>
              <a:cs typeface="Open Sans"/>
              <a:sym typeface="Open Sans"/>
            </a:endParaRPr>
          </a:p>
          <a:p>
            <a:pPr marL="0" lvl="0" indent="0" algn="l" rtl="0">
              <a:spcBef>
                <a:spcPts val="0"/>
              </a:spcBef>
              <a:spcAft>
                <a:spcPts val="0"/>
              </a:spcAft>
              <a:buNone/>
            </a:pPr>
            <a:endParaRPr/>
          </a:p>
        </p:txBody>
      </p:sp>
      <p:sp>
        <p:nvSpPr>
          <p:cNvPr id="772" name="Google Shape;772;g28195bf5822_0_8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2e18678dcd1_0_49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How do we break the stigma?</a:t>
            </a:r>
          </a:p>
          <a:p>
            <a:pPr marL="0" lvl="0" indent="0" algn="l" rtl="0">
              <a:spcBef>
                <a:spcPts val="0"/>
              </a:spcBef>
              <a:spcAft>
                <a:spcPts val="0"/>
              </a:spcAft>
              <a:buNone/>
            </a:pPr>
            <a:r>
              <a:rPr lang="en-US" dirty="0"/>
              <a:t>Culture change</a:t>
            </a:r>
          </a:p>
          <a:p>
            <a:pPr marL="0" lvl="0" indent="0" algn="l" rtl="0">
              <a:spcBef>
                <a:spcPts val="0"/>
              </a:spcBef>
              <a:spcAft>
                <a:spcPts val="0"/>
              </a:spcAft>
              <a:buNone/>
            </a:pPr>
            <a:r>
              <a:rPr lang="en-US" dirty="0"/>
              <a:t>We have to make it ok to not be ok </a:t>
            </a:r>
          </a:p>
          <a:p>
            <a:pPr marL="0" lvl="0" indent="0" algn="l" rtl="0">
              <a:spcBef>
                <a:spcPts val="0"/>
              </a:spcBef>
              <a:spcAft>
                <a:spcPts val="0"/>
              </a:spcAft>
              <a:buNone/>
            </a:pPr>
            <a:endParaRPr dirty="0"/>
          </a:p>
        </p:txBody>
      </p:sp>
      <p:sp>
        <p:nvSpPr>
          <p:cNvPr id="787" name="Google Shape;787;g2e18678dcd1_0_4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2e18678dcd1_0_20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2e18678dcd1_0_204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an environment that supports seeking mental health care, how to we break through the barriers that block us from receiving the mental health care that we need </a:t>
            </a:r>
            <a:endParaRPr dirty="0"/>
          </a:p>
        </p:txBody>
      </p:sp>
      <p:sp>
        <p:nvSpPr>
          <p:cNvPr id="800" name="Google Shape;800;g2e18678dcd1_0_20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e2b3eedec0_0_162:notes"/>
          <p:cNvSpPr>
            <a:spLocks noGrp="1" noRot="1" noChangeAspect="1"/>
          </p:cNvSpPr>
          <p:nvPr>
            <p:ph type="sldImg" idx="2"/>
          </p:nvPr>
        </p:nvSpPr>
        <p:spPr>
          <a:xfrm>
            <a:off x="409575"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g2e2b3eedec0_0_1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 sz="1200" b="0" i="0" u="none" strike="noStrike" cap="none" dirty="0">
                <a:solidFill>
                  <a:srgbClr val="000000"/>
                </a:solidFill>
                <a:latin typeface="Calibri"/>
                <a:ea typeface="Calibri"/>
                <a:cs typeface="Calibri"/>
                <a:sym typeface="Calibri"/>
              </a:rPr>
              <a:t>Main Point: (3 min)</a:t>
            </a:r>
            <a:endParaRPr dirty="0"/>
          </a:p>
          <a:p>
            <a:pPr marL="171450" marR="0" lvl="0" indent="-171450" algn="l" rtl="0">
              <a:lnSpc>
                <a:spcPct val="100000"/>
              </a:lnSpc>
              <a:spcBef>
                <a:spcPts val="0"/>
              </a:spcBef>
              <a:spcAft>
                <a:spcPts val="0"/>
              </a:spcAft>
              <a:buClr>
                <a:srgbClr val="000000"/>
              </a:buClr>
              <a:buSzPts val="1200"/>
              <a:buFont typeface="Arial"/>
              <a:buChar char="•"/>
            </a:pPr>
            <a:r>
              <a:rPr lang="en" sz="1200" b="0" i="0" u="none" strike="noStrike" cap="none" dirty="0">
                <a:solidFill>
                  <a:srgbClr val="000000"/>
                </a:solidFill>
                <a:latin typeface="Calibri"/>
                <a:ea typeface="Calibri"/>
                <a:cs typeface="Calibri"/>
                <a:sym typeface="Calibri"/>
              </a:rPr>
              <a:t>Suicide and Mental Health can be a challenging topic to discuss</a:t>
            </a:r>
            <a:endParaRPr dirty="0"/>
          </a:p>
          <a:p>
            <a:pPr marL="171450" marR="0" lvl="0" indent="-171450" algn="l" rtl="0">
              <a:lnSpc>
                <a:spcPct val="100000"/>
              </a:lnSpc>
              <a:spcBef>
                <a:spcPts val="0"/>
              </a:spcBef>
              <a:spcAft>
                <a:spcPts val="0"/>
              </a:spcAft>
              <a:buClr>
                <a:srgbClr val="000000"/>
              </a:buClr>
              <a:buSzPts val="1200"/>
              <a:buFont typeface="Arial"/>
              <a:buChar char="•"/>
            </a:pPr>
            <a:r>
              <a:rPr lang="en" sz="1200" b="0" i="0" u="none" strike="noStrike" cap="none" dirty="0">
                <a:solidFill>
                  <a:srgbClr val="000000"/>
                </a:solidFill>
                <a:latin typeface="Calibri"/>
                <a:ea typeface="Calibri"/>
                <a:cs typeface="Calibri"/>
                <a:sym typeface="Calibri"/>
              </a:rPr>
              <a:t>It can bring up feelings that we may not have expected  or wanted to feel today</a:t>
            </a:r>
            <a:endParaRPr dirty="0"/>
          </a:p>
          <a:p>
            <a:pPr marL="171450" marR="0" lvl="0" indent="-171450" algn="l" rtl="0">
              <a:lnSpc>
                <a:spcPct val="100000"/>
              </a:lnSpc>
              <a:spcBef>
                <a:spcPts val="0"/>
              </a:spcBef>
              <a:spcAft>
                <a:spcPts val="0"/>
              </a:spcAft>
              <a:buClr>
                <a:srgbClr val="000000"/>
              </a:buClr>
              <a:buSzPts val="1200"/>
              <a:buFont typeface="Arial"/>
              <a:buChar char="•"/>
            </a:pPr>
            <a:r>
              <a:rPr lang="en" sz="1200" b="0" i="0" u="none" strike="noStrike" cap="none" dirty="0">
                <a:solidFill>
                  <a:srgbClr val="000000"/>
                </a:solidFill>
                <a:latin typeface="Calibri"/>
                <a:ea typeface="Calibri"/>
                <a:cs typeface="Calibri"/>
                <a:sym typeface="Calibri"/>
              </a:rPr>
              <a:t>It is vitally important that we recognize in ourselves when we are not okay and when it is time to seek help.</a:t>
            </a:r>
            <a:endParaRPr dirty="0"/>
          </a:p>
          <a:p>
            <a:pPr marL="171450" marR="0" lvl="0" indent="-171450" algn="l" rtl="0">
              <a:lnSpc>
                <a:spcPct val="100000"/>
              </a:lnSpc>
              <a:spcBef>
                <a:spcPts val="0"/>
              </a:spcBef>
              <a:spcAft>
                <a:spcPts val="0"/>
              </a:spcAft>
              <a:buClr>
                <a:srgbClr val="000000"/>
              </a:buClr>
              <a:buSzPts val="1200"/>
              <a:buFont typeface="Arial"/>
              <a:buChar char="•"/>
            </a:pPr>
            <a:r>
              <a:rPr lang="en" sz="1200" b="0" i="0" u="none" strike="noStrike" cap="none" dirty="0">
                <a:solidFill>
                  <a:srgbClr val="000000"/>
                </a:solidFill>
                <a:latin typeface="Calibri"/>
                <a:ea typeface="Calibri"/>
                <a:cs typeface="Calibri"/>
                <a:sym typeface="Calibri"/>
              </a:rPr>
              <a:t>Monitor yourself closely today, as sometimes these feelings can sneak up and surprise us. </a:t>
            </a:r>
            <a:endParaRPr dirty="0"/>
          </a:p>
          <a:p>
            <a:pPr marL="171450" marR="0" lvl="0" indent="-171450" algn="l" rtl="0">
              <a:lnSpc>
                <a:spcPct val="100000"/>
              </a:lnSpc>
              <a:spcBef>
                <a:spcPts val="0"/>
              </a:spcBef>
              <a:spcAft>
                <a:spcPts val="0"/>
              </a:spcAft>
              <a:buClr>
                <a:srgbClr val="000000"/>
              </a:buClr>
              <a:buSzPts val="1200"/>
              <a:buFont typeface="Arial"/>
              <a:buChar char="•"/>
            </a:pPr>
            <a:r>
              <a:rPr lang="en" sz="1200" b="0" i="0" u="none" strike="noStrike" cap="none" dirty="0">
                <a:solidFill>
                  <a:srgbClr val="000000"/>
                </a:solidFill>
                <a:latin typeface="Calibri"/>
                <a:ea typeface="Calibri"/>
                <a:cs typeface="Calibri"/>
                <a:sym typeface="Calibri"/>
              </a:rPr>
              <a:t> The content we will cover will be detailed and direct and may make you uncomfortable, </a:t>
            </a:r>
          </a:p>
          <a:p>
            <a:pPr marL="171450" marR="0" lvl="0" indent="-171450" algn="l" rtl="0">
              <a:lnSpc>
                <a:spcPct val="100000"/>
              </a:lnSpc>
              <a:spcBef>
                <a:spcPts val="0"/>
              </a:spcBef>
              <a:spcAft>
                <a:spcPts val="0"/>
              </a:spcAft>
              <a:buClr>
                <a:srgbClr val="000000"/>
              </a:buClr>
              <a:buSzPts val="1200"/>
              <a:buFont typeface="Arial"/>
              <a:buChar char="•"/>
            </a:pPr>
            <a:r>
              <a:rPr lang="en" sz="1200" b="0" i="0" u="none" strike="noStrike" cap="none" dirty="0">
                <a:solidFill>
                  <a:srgbClr val="000000"/>
                </a:solidFill>
                <a:latin typeface="Calibri"/>
                <a:ea typeface="Calibri"/>
                <a:cs typeface="Calibri"/>
                <a:sym typeface="Calibri"/>
              </a:rPr>
              <a:t>Please feel free to take a break when needed, but let us know that you are ok before leaving the room by giving us a “thumbs up”. If we do not see that sign, our support person will come check on you.</a:t>
            </a:r>
            <a:endParaRPr dirty="0"/>
          </a:p>
          <a:p>
            <a:pPr marL="171450" marR="0" lvl="0" indent="-171450" algn="l" rtl="0">
              <a:lnSpc>
                <a:spcPct val="100000"/>
              </a:lnSpc>
              <a:spcBef>
                <a:spcPts val="0"/>
              </a:spcBef>
              <a:spcAft>
                <a:spcPts val="0"/>
              </a:spcAft>
              <a:buClr>
                <a:srgbClr val="000000"/>
              </a:buClr>
              <a:buSzPts val="1200"/>
              <a:buFont typeface="Arial"/>
              <a:buChar char="•"/>
            </a:pPr>
            <a:r>
              <a:rPr lang="en" sz="1200" b="0" i="0" u="none" strike="noStrike" cap="none" dirty="0">
                <a:solidFill>
                  <a:srgbClr val="000000"/>
                </a:solidFill>
                <a:latin typeface="Calibri"/>
                <a:ea typeface="Calibri"/>
                <a:cs typeface="Calibri"/>
                <a:sym typeface="Calibri"/>
              </a:rPr>
              <a:t>Make sure you have resources available to you, like the 988 Suicide and Crisis Lifeline. </a:t>
            </a:r>
            <a:endParaRPr dirty="0"/>
          </a:p>
          <a:p>
            <a:pPr marL="171450" marR="0" lvl="0" indent="-171450" algn="l" rtl="0">
              <a:lnSpc>
                <a:spcPct val="100000"/>
              </a:lnSpc>
              <a:spcBef>
                <a:spcPts val="0"/>
              </a:spcBef>
              <a:spcAft>
                <a:spcPts val="0"/>
              </a:spcAft>
              <a:buClr>
                <a:srgbClr val="000000"/>
              </a:buClr>
              <a:buSzPts val="1200"/>
              <a:buFont typeface="Arial"/>
              <a:buChar char="•"/>
            </a:pPr>
            <a:r>
              <a:rPr lang="en" sz="1200" b="0" i="0" u="none" strike="noStrike" cap="none" dirty="0">
                <a:solidFill>
                  <a:srgbClr val="000000"/>
                </a:solidFill>
                <a:latin typeface="Calibri"/>
                <a:ea typeface="Calibri"/>
                <a:cs typeface="Calibri"/>
                <a:sym typeface="Calibri"/>
              </a:rPr>
              <a:t>Take care of yourself today, and be proud of yourself for being here today to support your own mental health and the MH of those in your circle. </a:t>
            </a:r>
            <a:endParaRPr dirty="0"/>
          </a:p>
          <a:p>
            <a:pPr marL="171450" marR="0" lvl="0" indent="-95250" algn="l" rtl="0">
              <a:lnSpc>
                <a:spcPct val="100000"/>
              </a:lnSpc>
              <a:spcBef>
                <a:spcPts val="0"/>
              </a:spcBef>
              <a:spcAft>
                <a:spcPts val="0"/>
              </a:spcAft>
              <a:buClr>
                <a:schemeClr val="dk1"/>
              </a:buClr>
              <a:buSzPts val="1200"/>
              <a:buFont typeface="Arial"/>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p:txBody>
      </p:sp>
      <p:sp>
        <p:nvSpPr>
          <p:cNvPr id="580" name="Google Shape;580;g2e2b3eedec0_0_1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
        <p:nvSpPr>
          <p:cNvPr id="581" name="Google Shape;581;g2e2b3eedec0_0_162:notes"/>
          <p:cNvSpPr txBox="1">
            <a:spLocks noGrp="1"/>
          </p:cNvSpPr>
          <p:nvPr>
            <p:ph type="dt" idx="10"/>
          </p:nvPr>
        </p:nvSpPr>
        <p:spPr>
          <a:xfrm>
            <a:off x="3884613" y="0"/>
            <a:ext cx="2971800" cy="4587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 sz="1200" b="0" i="0" u="none" strike="noStrike" cap="none">
                <a:solidFill>
                  <a:srgbClr val="000000"/>
                </a:solidFill>
                <a:latin typeface="Calibri"/>
                <a:ea typeface="Calibri"/>
                <a:cs typeface="Calibri"/>
                <a:sym typeface="Calibri"/>
              </a:rPr>
              <a:t>10/25/2017</a:t>
            </a:r>
            <a:endParaRPr/>
          </a:p>
        </p:txBody>
      </p:sp>
      <p:sp>
        <p:nvSpPr>
          <p:cNvPr id="582" name="Google Shape;582;g2e2b3eedec0_0_162: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Calibri"/>
              <a:buNone/>
            </a:pPr>
            <a:r>
              <a:rPr lang="en" sz="1200" b="0" i="0" u="none" strike="noStrike" cap="none">
                <a:solidFill>
                  <a:srgbClr val="000000"/>
                </a:solidFill>
                <a:latin typeface="Calibri"/>
                <a:ea typeface="Calibri"/>
                <a:cs typeface="Calibri"/>
                <a:sym typeface="Calibri"/>
              </a:rPr>
              <a:t>Victoria Waugh-Reed 855-9835</a:t>
            </a:r>
            <a:endParaRPr/>
          </a:p>
        </p:txBody>
      </p:sp>
      <p:sp>
        <p:nvSpPr>
          <p:cNvPr id="583" name="Google Shape;583;g2e2b3eedec0_0_162:notes"/>
          <p:cNvSpPr txBox="1">
            <a:spLocks noGrp="1"/>
          </p:cNvSpPr>
          <p:nvPr>
            <p:ph type="hdr" idx="3"/>
          </p:nvPr>
        </p:nvSpPr>
        <p:spPr>
          <a:xfrm>
            <a:off x="0" y="0"/>
            <a:ext cx="2971800" cy="45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 sz="1200" b="0" i="0" u="none" strike="noStrike" cap="none">
                <a:solidFill>
                  <a:srgbClr val="000000"/>
                </a:solidFill>
                <a:latin typeface="Calibri"/>
                <a:ea typeface="Calibri"/>
                <a:cs typeface="Calibri"/>
                <a:sym typeface="Calibri"/>
              </a:rPr>
              <a:t>APS Counseling Department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2f6b4be0e11_0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8" name="Google Shape;808;g2f6b4be0e11_0_1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dirty="0">
                <a:solidFill>
                  <a:srgbClr val="202124"/>
                </a:solidFill>
                <a:highlight>
                  <a:srgbClr val="FFFF00"/>
                </a:highlight>
              </a:rPr>
              <a:t>Some of these barriers are internal and some are external. Some we can control and others we cannot. </a:t>
            </a:r>
          </a:p>
          <a:p>
            <a:pPr marL="0" marR="0" lvl="0" indent="0" algn="l" rtl="0">
              <a:lnSpc>
                <a:spcPct val="100000"/>
              </a:lnSpc>
              <a:spcBef>
                <a:spcPts val="0"/>
              </a:spcBef>
              <a:spcAft>
                <a:spcPts val="0"/>
              </a:spcAft>
              <a:buNone/>
            </a:pPr>
            <a:r>
              <a:rPr lang="en-US" sz="1200" dirty="0">
                <a:solidFill>
                  <a:srgbClr val="202124"/>
                </a:solidFill>
                <a:highlight>
                  <a:srgbClr val="FFFF00"/>
                </a:highlight>
              </a:rPr>
              <a:t>These can look like  (read examples on slide) </a:t>
            </a:r>
          </a:p>
          <a:p>
            <a:pPr marL="0" marR="0" lvl="0" indent="0" algn="l" rtl="0">
              <a:lnSpc>
                <a:spcPct val="100000"/>
              </a:lnSpc>
              <a:spcBef>
                <a:spcPts val="0"/>
              </a:spcBef>
              <a:spcAft>
                <a:spcPts val="0"/>
              </a:spcAft>
              <a:buNone/>
            </a:pPr>
            <a:r>
              <a:rPr lang="en-US" sz="1200" dirty="0">
                <a:solidFill>
                  <a:srgbClr val="202124"/>
                </a:solidFill>
                <a:highlight>
                  <a:srgbClr val="FFFF00"/>
                </a:highlight>
              </a:rPr>
              <a:t>(Cover data on slide)</a:t>
            </a:r>
            <a:endParaRPr sz="1200" dirty="0">
              <a:solidFill>
                <a:srgbClr val="202124"/>
              </a:solidFill>
              <a:highlight>
                <a:srgbClr val="FFFF00"/>
              </a:highlight>
            </a:endParaRPr>
          </a:p>
          <a:p>
            <a:pPr marL="457200" lvl="0" indent="-298450" algn="l" rtl="0">
              <a:lnSpc>
                <a:spcPct val="115000"/>
              </a:lnSpc>
              <a:spcBef>
                <a:spcPts val="1200"/>
              </a:spcBef>
              <a:spcAft>
                <a:spcPts val="0"/>
              </a:spcAft>
              <a:buClr>
                <a:schemeClr val="dk1"/>
              </a:buClr>
              <a:buSzPts val="1100"/>
              <a:buChar char="●"/>
            </a:pPr>
            <a:r>
              <a:rPr lang="en" b="1" dirty="0">
                <a:solidFill>
                  <a:schemeClr val="dk1"/>
                </a:solidFill>
              </a:rPr>
              <a:t>Lack of Awareness</a:t>
            </a:r>
            <a:r>
              <a:rPr lang="en" dirty="0">
                <a:solidFill>
                  <a:schemeClr val="dk1"/>
                </a:solidFill>
              </a:rPr>
              <a:t>: While most Americans do try to seek out treatment, there also is a large portion of the population who have wanted to but did not seek treatment for themselves or loved ones (29%)– in part due to not knowing where to go if they needed this service. What’s more, fifty-three million American adults (21%) have wanted to see a professional but were unable to for reasons outside of their control.</a:t>
            </a:r>
            <a:endParaRPr dirty="0">
              <a:solidFill>
                <a:schemeClr val="dk1"/>
              </a:solidFill>
            </a:endParaRPr>
          </a:p>
          <a:p>
            <a:pPr marL="457200" lvl="0" indent="-298450" algn="l" rtl="0">
              <a:spcBef>
                <a:spcPts val="0"/>
              </a:spcBef>
              <a:spcAft>
                <a:spcPts val="0"/>
              </a:spcAft>
              <a:buClr>
                <a:schemeClr val="dk1"/>
              </a:buClr>
              <a:buSzPts val="1100"/>
              <a:buChar char="●"/>
            </a:pPr>
            <a:r>
              <a:rPr lang="en" sz="1400" dirty="0">
                <a:solidFill>
                  <a:schemeClr val="dk1"/>
                </a:solidFill>
              </a:rPr>
              <a:t>Nearly one-third of Americans, or 31%, have worried about others judging them when they told them they have sought mental health services, and over a fifth of the population, or 21%, have even lied to avoid telling people they were seeking mental health services.</a:t>
            </a:r>
          </a:p>
          <a:p>
            <a:pPr marL="457200" lvl="0" indent="-298450" algn="l" rtl="0">
              <a:spcBef>
                <a:spcPts val="0"/>
              </a:spcBef>
              <a:spcAft>
                <a:spcPts val="0"/>
              </a:spcAft>
              <a:buClr>
                <a:schemeClr val="dk1"/>
              </a:buClr>
              <a:buSzPts val="1100"/>
              <a:buChar char="●"/>
            </a:pPr>
            <a:r>
              <a:rPr lang="en" sz="1400" dirty="0">
                <a:solidFill>
                  <a:schemeClr val="dk1"/>
                </a:solidFill>
              </a:rPr>
              <a:t>We will be discussing the protective factors that we can utlize to break down these internal barriers to care</a:t>
            </a:r>
          </a:p>
          <a:p>
            <a:pPr marL="457200" lvl="0" indent="-298450" algn="l" rtl="0">
              <a:spcBef>
                <a:spcPts val="0"/>
              </a:spcBef>
              <a:spcAft>
                <a:spcPts val="0"/>
              </a:spcAft>
              <a:buClr>
                <a:schemeClr val="dk1"/>
              </a:buClr>
              <a:buSzPts val="1100"/>
              <a:buChar char="●"/>
            </a:pPr>
            <a:endParaRPr sz="1400" dirty="0">
              <a:solidFill>
                <a:schemeClr val="dk1"/>
              </a:solidFill>
            </a:endParaRPr>
          </a:p>
          <a:p>
            <a:pPr marL="0" lvl="0" indent="0" algn="l" rtl="0">
              <a:spcBef>
                <a:spcPts val="0"/>
              </a:spcBef>
              <a:spcAft>
                <a:spcPts val="0"/>
              </a:spcAft>
              <a:buNone/>
            </a:pPr>
            <a:r>
              <a:rPr lang="en" sz="1400" dirty="0">
                <a:solidFill>
                  <a:schemeClr val="dk1"/>
                </a:solidFill>
              </a:rPr>
              <a:t>Find Reference: </a:t>
            </a:r>
            <a:r>
              <a:rPr lang="en-US" sz="1400" dirty="0">
                <a:solidFill>
                  <a:schemeClr val="dk1"/>
                </a:solidFill>
              </a:rPr>
              <a:t>https://www.thenationalcouncil.org/news/lack-of-access-root-cause-mental-health-crisis-in-america/</a:t>
            </a:r>
            <a:endParaRPr sz="1400" dirty="0">
              <a:solidFill>
                <a:schemeClr val="dk1"/>
              </a:solidFill>
            </a:endParaRPr>
          </a:p>
          <a:p>
            <a:pPr marL="457200" marR="0" lvl="0" indent="-228600" algn="l" rtl="0">
              <a:lnSpc>
                <a:spcPct val="100000"/>
              </a:lnSpc>
              <a:spcBef>
                <a:spcPts val="0"/>
              </a:spcBef>
              <a:spcAft>
                <a:spcPts val="0"/>
              </a:spcAft>
              <a:buSzPts val="1400"/>
              <a:buNone/>
            </a:pPr>
            <a:endParaRPr dirty="0"/>
          </a:p>
        </p:txBody>
      </p:sp>
      <p:sp>
        <p:nvSpPr>
          <p:cNvPr id="809" name="Google Shape;809;g2f6b4be0e11_0_1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2e18678dcd1_0_23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2e18678dcd1_0_236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Many of these barriers are external barriers to accessing care </a:t>
            </a:r>
            <a:endParaRPr dirty="0"/>
          </a:p>
          <a:p>
            <a:pPr marL="0" lvl="0" indent="0" algn="l" rtl="0">
              <a:spcBef>
                <a:spcPts val="0"/>
              </a:spcBef>
              <a:spcAft>
                <a:spcPts val="0"/>
              </a:spcAft>
              <a:buNone/>
            </a:pPr>
            <a:r>
              <a:rPr lang="en" dirty="0"/>
              <a:t>Again, Some we have control over, some we may not</a:t>
            </a:r>
            <a:endParaRPr dirty="0"/>
          </a:p>
          <a:p>
            <a:pPr marL="457200" lvl="0" indent="-298450" algn="l" rtl="0">
              <a:lnSpc>
                <a:spcPct val="115000"/>
              </a:lnSpc>
              <a:spcBef>
                <a:spcPts val="1200"/>
              </a:spcBef>
              <a:spcAft>
                <a:spcPts val="0"/>
              </a:spcAft>
              <a:buClr>
                <a:schemeClr val="dk1"/>
              </a:buClr>
              <a:buSzPts val="1100"/>
              <a:buChar char="●"/>
            </a:pPr>
            <a:r>
              <a:rPr lang="en" sz="1350" dirty="0">
                <a:solidFill>
                  <a:srgbClr val="53605F"/>
                </a:solidFill>
                <a:highlight>
                  <a:srgbClr val="FFFFFF"/>
                </a:highlight>
                <a:latin typeface="Open Sans"/>
                <a:ea typeface="Open Sans"/>
                <a:cs typeface="Open Sans"/>
                <a:sym typeface="Open Sans"/>
              </a:rPr>
              <a:t>the study revealed that the overwhelming majority of Americans (74%) do not believe such services are accessible for everyone, and about half (47%) believe options are limited.</a:t>
            </a:r>
            <a:endParaRPr dirty="0"/>
          </a:p>
          <a:p>
            <a:pPr marL="457200" lvl="0" indent="-298450" algn="l" rtl="0">
              <a:lnSpc>
                <a:spcPct val="115000"/>
              </a:lnSpc>
              <a:spcBef>
                <a:spcPts val="0"/>
              </a:spcBef>
              <a:spcAft>
                <a:spcPts val="0"/>
              </a:spcAft>
              <a:buClr>
                <a:schemeClr val="dk1"/>
              </a:buClr>
              <a:buSzPts val="1100"/>
              <a:buChar char="●"/>
            </a:pPr>
            <a:r>
              <a:rPr lang="en" dirty="0"/>
              <a:t>Americans do try to seek out treatment, there also is a large portion of the population who have wanted to but did not seek treatment for themselves or loved ones (29%)– in part due to not knowing where to go if they needed this service. What’s more, fifty-three million American adults (21%) have wanted to see a professional but were unable to for reasons outside of their control.</a:t>
            </a:r>
            <a:endParaRPr dirty="0"/>
          </a:p>
          <a:p>
            <a:pPr marL="457200" lvl="0" indent="-298450" algn="l" rtl="0">
              <a:lnSpc>
                <a:spcPct val="115000"/>
              </a:lnSpc>
              <a:spcBef>
                <a:spcPts val="0"/>
              </a:spcBef>
              <a:spcAft>
                <a:spcPts val="0"/>
              </a:spcAft>
              <a:buClr>
                <a:schemeClr val="dk1"/>
              </a:buClr>
              <a:buSzPts val="1100"/>
              <a:buChar char="●"/>
            </a:pPr>
            <a:r>
              <a:rPr lang="en" sz="1350" dirty="0">
                <a:solidFill>
                  <a:srgbClr val="53605F"/>
                </a:solidFill>
                <a:highlight>
                  <a:srgbClr val="FFFFFF"/>
                </a:highlight>
                <a:latin typeface="Open Sans"/>
                <a:ea typeface="Open Sans"/>
                <a:cs typeface="Open Sans"/>
                <a:sym typeface="Open Sans"/>
              </a:rPr>
              <a:t>Ninety-six million Americans, or 38%, have had to wait longer than one week for mental health treatments. And nearly half of Americans, or 46%, have had to or know someone who has had to drive more than an hour roundtrip to seek treatment.</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 https://www.thenationalcouncil.org/news/lack-of-access-root-cause-mental-health-crisis-in-america/</a:t>
            </a:r>
            <a:endParaRPr dirty="0"/>
          </a:p>
          <a:p>
            <a:pPr marL="0" lvl="0" indent="0" algn="l" rtl="0">
              <a:spcBef>
                <a:spcPts val="0"/>
              </a:spcBef>
              <a:spcAft>
                <a:spcPts val="0"/>
              </a:spcAft>
              <a:buNone/>
            </a:pPr>
            <a:r>
              <a:rPr lang="en" dirty="0"/>
              <a:t>(local resources on table) </a:t>
            </a:r>
            <a:endParaRPr dirty="0"/>
          </a:p>
        </p:txBody>
      </p:sp>
      <p:sp>
        <p:nvSpPr>
          <p:cNvPr id="824" name="Google Shape;824;g2e18678dcd1_0_23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2e18678dcd1_0_3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2e18678dcd1_0_314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50" dirty="0">
                <a:solidFill>
                  <a:srgbClr val="4A4A4A"/>
                </a:solidFill>
                <a:highlight>
                  <a:srgbClr val="FFFFFF"/>
                </a:highlight>
              </a:rPr>
              <a:t>Nationally, and locally here in our state, we have put systems in place to combat these barriers to care</a:t>
            </a:r>
          </a:p>
          <a:p>
            <a:pPr marL="0" lvl="0" indent="0" algn="l" rtl="0">
              <a:spcBef>
                <a:spcPts val="0"/>
              </a:spcBef>
              <a:spcAft>
                <a:spcPts val="0"/>
              </a:spcAft>
              <a:buNone/>
            </a:pPr>
            <a:r>
              <a:rPr lang="en-US" sz="1250" dirty="0">
                <a:solidFill>
                  <a:srgbClr val="4A4A4A"/>
                </a:solidFill>
                <a:highlight>
                  <a:srgbClr val="FFFFFF"/>
                </a:highlight>
              </a:rPr>
              <a:t>Two examples of these systems are Telehealth care and 988</a:t>
            </a:r>
          </a:p>
          <a:p>
            <a:pPr marL="0" lvl="0" indent="0" algn="l" rtl="0">
              <a:spcBef>
                <a:spcPts val="0"/>
              </a:spcBef>
              <a:spcAft>
                <a:spcPts val="0"/>
              </a:spcAft>
              <a:buNone/>
            </a:pPr>
            <a:r>
              <a:rPr lang="en-US" sz="1250" dirty="0">
                <a:solidFill>
                  <a:srgbClr val="4A4A4A"/>
                </a:solidFill>
                <a:highlight>
                  <a:srgbClr val="FFFFFF"/>
                </a:highlight>
              </a:rPr>
              <a:t>Explain both…</a:t>
            </a:r>
          </a:p>
          <a:p>
            <a:pPr marL="0" lvl="0" indent="0" algn="l" rtl="0">
              <a:spcBef>
                <a:spcPts val="0"/>
              </a:spcBef>
              <a:spcAft>
                <a:spcPts val="0"/>
              </a:spcAft>
              <a:buNone/>
            </a:pPr>
            <a:endParaRPr lang="en" sz="1250" dirty="0">
              <a:solidFill>
                <a:srgbClr val="4A4A4A"/>
              </a:solidFill>
              <a:highlight>
                <a:srgbClr val="FFFFFF"/>
              </a:highlight>
            </a:endParaRPr>
          </a:p>
          <a:p>
            <a:pPr marL="0" lvl="0" indent="0" algn="l" rtl="0">
              <a:spcBef>
                <a:spcPts val="0"/>
              </a:spcBef>
              <a:spcAft>
                <a:spcPts val="0"/>
              </a:spcAft>
              <a:buNone/>
            </a:pPr>
            <a:r>
              <a:rPr lang="en" sz="1250" dirty="0">
                <a:solidFill>
                  <a:srgbClr val="4A4A4A"/>
                </a:solidFill>
                <a:highlight>
                  <a:srgbClr val="FFFFFF"/>
                </a:highlight>
              </a:rPr>
              <a:t>Source: </a:t>
            </a:r>
            <a:r>
              <a:rPr lang="en" sz="1250" u="sng" dirty="0">
                <a:solidFill>
                  <a:schemeClr val="hlink"/>
                </a:solidFill>
                <a:highlight>
                  <a:srgbClr val="FFFFFF"/>
                </a:highlight>
                <a:hlinkClick r:id="rId3"/>
              </a:rPr>
              <a:t>https://www.samhsa.gov/find-help/988/performance-metrics#routed</a:t>
            </a:r>
            <a:endParaRPr sz="1250" dirty="0">
              <a:solidFill>
                <a:srgbClr val="4A4A4A"/>
              </a:solidFill>
              <a:highlight>
                <a:srgbClr val="FFFFFF"/>
              </a:highlight>
            </a:endParaRPr>
          </a:p>
          <a:p>
            <a:pPr marL="0" lvl="0" indent="0" algn="l" rtl="0">
              <a:spcBef>
                <a:spcPts val="0"/>
              </a:spcBef>
              <a:spcAft>
                <a:spcPts val="0"/>
              </a:spcAft>
              <a:buNone/>
            </a:pPr>
            <a:endParaRPr sz="1250" dirty="0">
              <a:solidFill>
                <a:srgbClr val="4A4A4A"/>
              </a:solidFill>
              <a:highlight>
                <a:srgbClr val="FFFFFF"/>
              </a:highlight>
            </a:endParaRPr>
          </a:p>
          <a:p>
            <a:pPr marL="0" lvl="0" indent="0" algn="l" rtl="0">
              <a:spcBef>
                <a:spcPts val="0"/>
              </a:spcBef>
              <a:spcAft>
                <a:spcPts val="0"/>
              </a:spcAft>
              <a:buNone/>
            </a:pPr>
            <a:r>
              <a:rPr lang="en" sz="1250" dirty="0">
                <a:solidFill>
                  <a:srgbClr val="4A4A4A"/>
                </a:solidFill>
                <a:highlight>
                  <a:srgbClr val="FFFFFF"/>
                </a:highlight>
              </a:rPr>
              <a:t>https://www.nimh.nih.gov/health/publications/what-is-telemental-health</a:t>
            </a:r>
            <a:endParaRPr sz="1250" dirty="0">
              <a:solidFill>
                <a:srgbClr val="4A4A4A"/>
              </a:solidFill>
              <a:highlight>
                <a:srgbClr val="FFFFFF"/>
              </a:highlight>
            </a:endParaRPr>
          </a:p>
        </p:txBody>
      </p:sp>
      <p:sp>
        <p:nvSpPr>
          <p:cNvPr id="841" name="Google Shape;841;g2e18678dcd1_0_31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2f599753c09_0_67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 how do you all break down these barriers within your industry, in your own communities?</a:t>
            </a:r>
          </a:p>
          <a:p>
            <a:pPr marL="0" lvl="0" indent="0" algn="l" rtl="0">
              <a:spcBef>
                <a:spcPts val="0"/>
              </a:spcBef>
              <a:spcAft>
                <a:spcPts val="0"/>
              </a:spcAft>
              <a:buNone/>
            </a:pPr>
            <a:r>
              <a:rPr lang="en-US" dirty="0"/>
              <a:t>No body is telling you </a:t>
            </a:r>
            <a:r>
              <a:rPr lang="en-US" dirty="0" err="1"/>
              <a:t>you</a:t>
            </a:r>
            <a:r>
              <a:rPr lang="en-US" dirty="0"/>
              <a:t> have to sit in a circle and hold hands. But we have to rethink how we define mental health care and how we label those who seek and receive mental health care.  </a:t>
            </a:r>
          </a:p>
          <a:p>
            <a:pPr marL="0" lvl="0" indent="0" algn="l" rtl="0">
              <a:spcBef>
                <a:spcPts val="0"/>
              </a:spcBef>
              <a:spcAft>
                <a:spcPts val="0"/>
              </a:spcAft>
              <a:buNone/>
            </a:pPr>
            <a:r>
              <a:rPr lang="en-US" dirty="0"/>
              <a:t>We have to create a culture shift within our own minds first and implement that shift throughout our organizations and our communities. </a:t>
            </a:r>
            <a:endParaRPr dirty="0"/>
          </a:p>
        </p:txBody>
      </p:sp>
      <p:sp>
        <p:nvSpPr>
          <p:cNvPr id="851" name="Google Shape;851;g2f599753c09_0_6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2f599753c09_0_4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9" name="Google Shape;859;g2f599753c09_0_4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dirty="0"/>
              <a:t>Culture Shift</a:t>
            </a:r>
            <a:endParaRPr dirty="0"/>
          </a:p>
        </p:txBody>
      </p:sp>
      <p:sp>
        <p:nvSpPr>
          <p:cNvPr id="860" name="Google Shape;860;g2f599753c09_0_4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Arial"/>
                <a:ea typeface="Arial"/>
                <a:cs typeface="Arial"/>
                <a:sym typeface="Arial"/>
              </a:rPr>
              <a:t>24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2f599753c09_0_8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4" name="Google Shape;884;g2f599753c09_0_8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dirty="0"/>
              <a:t>https://www.mcaa.org/wp-content/uploads/2016/10/Construction_Industry_Blueprint_for_Suicide_Prevention-FINAL-PDF.pdf</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Mental health and destigmatization has to be a priority</a:t>
            </a:r>
          </a:p>
          <a:p>
            <a:pPr marL="0" lvl="0" indent="0" algn="l" rtl="0">
              <a:spcBef>
                <a:spcPts val="0"/>
              </a:spcBef>
              <a:spcAft>
                <a:spcPts val="0"/>
              </a:spcAft>
              <a:buNone/>
            </a:pPr>
            <a:r>
              <a:rPr lang="en" dirty="0"/>
              <a:t>So what does this look like?</a:t>
            </a:r>
          </a:p>
          <a:p>
            <a:pPr marL="0" lvl="0" indent="0" algn="l" rtl="0">
              <a:spcBef>
                <a:spcPts val="0"/>
              </a:spcBef>
              <a:spcAft>
                <a:spcPts val="0"/>
              </a:spcAft>
              <a:buNone/>
            </a:pPr>
            <a:r>
              <a:rPr lang="en" dirty="0"/>
              <a:t>G</a:t>
            </a:r>
            <a:r>
              <a:rPr lang="en-US" dirty="0" err="1"/>
              <a:t>i</a:t>
            </a:r>
            <a:r>
              <a:rPr lang="en" dirty="0"/>
              <a:t>ve examples…</a:t>
            </a:r>
          </a:p>
          <a:p>
            <a:pPr marL="0" lvl="0" indent="0" algn="l" rtl="0">
              <a:spcBef>
                <a:spcPts val="0"/>
              </a:spcBef>
              <a:spcAft>
                <a:spcPts val="0"/>
              </a:spcAft>
              <a:buNone/>
            </a:pPr>
            <a:r>
              <a:rPr lang="en" dirty="0"/>
              <a:t>More resources on</a:t>
            </a:r>
            <a:r>
              <a:rPr lang="en-US" dirty="0"/>
              <a:t> t</a:t>
            </a:r>
            <a:r>
              <a:rPr lang="en" dirty="0"/>
              <a:t>he table </a:t>
            </a:r>
            <a:endParaRPr dirty="0"/>
          </a:p>
          <a:p>
            <a:pPr marL="0" lvl="0" indent="0" algn="l" rtl="0">
              <a:spcBef>
                <a:spcPts val="0"/>
              </a:spcBef>
              <a:spcAft>
                <a:spcPts val="0"/>
              </a:spcAft>
              <a:buNone/>
            </a:pPr>
            <a:endParaRPr dirty="0"/>
          </a:p>
        </p:txBody>
      </p:sp>
      <p:sp>
        <p:nvSpPr>
          <p:cNvPr id="885" name="Google Shape;885;g2f599753c09_0_8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Arial"/>
                <a:ea typeface="Arial"/>
                <a:cs typeface="Arial"/>
                <a:sym typeface="Arial"/>
              </a:rPr>
              <a:t>25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2e18678dcd1_0_33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2e18678dcd1_0_330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Let's look at what the tools in your tool box may be, but we have to acknowledge that the same tool does not work for everyone. </a:t>
            </a:r>
            <a:endParaRPr dirty="0"/>
          </a:p>
        </p:txBody>
      </p:sp>
      <p:sp>
        <p:nvSpPr>
          <p:cNvPr id="894" name="Google Shape;894;g2e18678dcd1_0_33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2e18678dcd1_0_3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1" name="Google Shape;901;g2e18678dcd1_0_3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dk1"/>
              </a:buClr>
              <a:buSzPts val="1200"/>
              <a:buFont typeface="Avenir"/>
              <a:buChar char="●"/>
            </a:pPr>
            <a:r>
              <a:rPr lang="en" sz="1200">
                <a:solidFill>
                  <a:schemeClr val="dk1"/>
                </a:solidFill>
                <a:latin typeface="Avenir"/>
                <a:ea typeface="Avenir"/>
                <a:cs typeface="Avenir"/>
                <a:sym typeface="Avenir"/>
              </a:rPr>
              <a:t>Mental health providers identify and treat mental health conditions.</a:t>
            </a:r>
            <a:endParaRPr sz="1200">
              <a:solidFill>
                <a:schemeClr val="dk1"/>
              </a:solidFill>
              <a:latin typeface="Avenir"/>
              <a:ea typeface="Avenir"/>
              <a:cs typeface="Avenir"/>
              <a:sym typeface="Avenir"/>
            </a:endParaRPr>
          </a:p>
          <a:p>
            <a:pPr marL="457200" lvl="0" indent="-304800" algn="l" rtl="0">
              <a:lnSpc>
                <a:spcPct val="115000"/>
              </a:lnSpc>
              <a:spcBef>
                <a:spcPts val="0"/>
              </a:spcBef>
              <a:spcAft>
                <a:spcPts val="0"/>
              </a:spcAft>
              <a:buClr>
                <a:schemeClr val="dk1"/>
              </a:buClr>
              <a:buSzPts val="1200"/>
              <a:buFont typeface="Avenir"/>
              <a:buChar char="●"/>
            </a:pPr>
            <a:r>
              <a:rPr lang="en" sz="1200">
                <a:solidFill>
                  <a:schemeClr val="dk1"/>
                </a:solidFill>
                <a:latin typeface="Avenir"/>
                <a:ea typeface="Avenir"/>
                <a:cs typeface="Avenir"/>
                <a:sym typeface="Avenir"/>
              </a:rPr>
              <a:t>Types of mental health care can vary depending on severity of symptoms </a:t>
            </a:r>
            <a:endParaRPr sz="1200">
              <a:solidFill>
                <a:schemeClr val="dk1"/>
              </a:solidFill>
              <a:latin typeface="Avenir"/>
              <a:ea typeface="Avenir"/>
              <a:cs typeface="Avenir"/>
              <a:sym typeface="Avenir"/>
            </a:endParaRPr>
          </a:p>
          <a:p>
            <a:pPr marL="457200" lvl="0" indent="-304800" algn="l" rtl="0">
              <a:lnSpc>
                <a:spcPct val="115000"/>
              </a:lnSpc>
              <a:spcBef>
                <a:spcPts val="0"/>
              </a:spcBef>
              <a:spcAft>
                <a:spcPts val="0"/>
              </a:spcAft>
              <a:buClr>
                <a:schemeClr val="dk1"/>
              </a:buClr>
              <a:buSzPts val="1200"/>
              <a:buFont typeface="Avenir"/>
              <a:buChar char="●"/>
            </a:pPr>
            <a:r>
              <a:rPr lang="en" sz="1200">
                <a:solidFill>
                  <a:schemeClr val="dk1"/>
                </a:solidFill>
                <a:latin typeface="Avenir"/>
                <a:ea typeface="Avenir"/>
                <a:cs typeface="Avenir"/>
                <a:sym typeface="Avenir"/>
              </a:rPr>
              <a:t>When choosing a mental health provider, think about these issues:</a:t>
            </a:r>
            <a:endParaRPr sz="1200">
              <a:solidFill>
                <a:schemeClr val="dk1"/>
              </a:solidFill>
              <a:latin typeface="Avenir"/>
              <a:ea typeface="Avenir"/>
              <a:cs typeface="Avenir"/>
              <a:sym typeface="Avenir"/>
            </a:endParaRPr>
          </a:p>
          <a:p>
            <a:pPr marL="914400" lvl="1" indent="-304800" algn="l" rtl="0">
              <a:lnSpc>
                <a:spcPct val="115000"/>
              </a:lnSpc>
              <a:spcBef>
                <a:spcPts val="0"/>
              </a:spcBef>
              <a:spcAft>
                <a:spcPts val="0"/>
              </a:spcAft>
              <a:buClr>
                <a:schemeClr val="dk1"/>
              </a:buClr>
              <a:buSzPts val="1200"/>
              <a:buFont typeface="Avenir"/>
              <a:buChar char="○"/>
            </a:pPr>
            <a:r>
              <a:rPr lang="en" sz="1200">
                <a:solidFill>
                  <a:schemeClr val="dk1"/>
                </a:solidFill>
                <a:latin typeface="Avenir"/>
                <a:ea typeface="Avenir"/>
                <a:cs typeface="Avenir"/>
                <a:sym typeface="Avenir"/>
              </a:rPr>
              <a:t>Education, training, licensing and years in practice. Licensing requirements vary by state.</a:t>
            </a:r>
            <a:endParaRPr sz="1200">
              <a:solidFill>
                <a:schemeClr val="dk1"/>
              </a:solidFill>
              <a:latin typeface="Avenir"/>
              <a:ea typeface="Avenir"/>
              <a:cs typeface="Avenir"/>
              <a:sym typeface="Avenir"/>
            </a:endParaRPr>
          </a:p>
          <a:p>
            <a:pPr marL="914400" lvl="1" indent="-304800" algn="l" rtl="0">
              <a:lnSpc>
                <a:spcPct val="115000"/>
              </a:lnSpc>
              <a:spcBef>
                <a:spcPts val="0"/>
              </a:spcBef>
              <a:spcAft>
                <a:spcPts val="0"/>
              </a:spcAft>
              <a:buClr>
                <a:schemeClr val="dk1"/>
              </a:buClr>
              <a:buSzPts val="1200"/>
              <a:buFont typeface="Avenir"/>
              <a:buChar char="○"/>
            </a:pPr>
            <a:r>
              <a:rPr lang="en" sz="1200">
                <a:solidFill>
                  <a:schemeClr val="dk1"/>
                </a:solidFill>
                <a:latin typeface="Avenir"/>
                <a:ea typeface="Avenir"/>
                <a:cs typeface="Avenir"/>
                <a:sym typeface="Avenir"/>
              </a:rPr>
              <a:t>Areas a provider specializes in and services offered.</a:t>
            </a:r>
            <a:endParaRPr sz="1200">
              <a:solidFill>
                <a:schemeClr val="dk1"/>
              </a:solidFill>
              <a:latin typeface="Avenir"/>
              <a:ea typeface="Avenir"/>
              <a:cs typeface="Avenir"/>
              <a:sym typeface="Avenir"/>
            </a:endParaRPr>
          </a:p>
          <a:p>
            <a:pPr marL="914400" lvl="1" indent="-304800" algn="l" rtl="0">
              <a:lnSpc>
                <a:spcPct val="115000"/>
              </a:lnSpc>
              <a:spcBef>
                <a:spcPts val="0"/>
              </a:spcBef>
              <a:spcAft>
                <a:spcPts val="0"/>
              </a:spcAft>
              <a:buClr>
                <a:schemeClr val="dk1"/>
              </a:buClr>
              <a:buSzPts val="1200"/>
              <a:buFont typeface="Avenir"/>
              <a:buChar char="○"/>
            </a:pPr>
            <a:r>
              <a:rPr lang="en" sz="1200">
                <a:solidFill>
                  <a:schemeClr val="dk1"/>
                </a:solidFill>
                <a:latin typeface="Avenir"/>
                <a:ea typeface="Avenir"/>
                <a:cs typeface="Avenir"/>
                <a:sym typeface="Avenir"/>
              </a:rPr>
              <a:t>Treatment approaches and philosophy.</a:t>
            </a:r>
            <a:endParaRPr sz="1200">
              <a:solidFill>
                <a:schemeClr val="dk1"/>
              </a:solidFill>
              <a:latin typeface="Avenir"/>
              <a:ea typeface="Avenir"/>
              <a:cs typeface="Avenir"/>
              <a:sym typeface="Avenir"/>
            </a:endParaRPr>
          </a:p>
          <a:p>
            <a:pPr marL="914400" lvl="1" indent="-304800" algn="l" rtl="0">
              <a:lnSpc>
                <a:spcPct val="115000"/>
              </a:lnSpc>
              <a:spcBef>
                <a:spcPts val="0"/>
              </a:spcBef>
              <a:spcAft>
                <a:spcPts val="0"/>
              </a:spcAft>
              <a:buClr>
                <a:schemeClr val="dk1"/>
              </a:buClr>
              <a:buSzPts val="1200"/>
              <a:buFont typeface="Avenir"/>
              <a:buChar char="○"/>
            </a:pPr>
            <a:r>
              <a:rPr lang="en" sz="1200">
                <a:solidFill>
                  <a:schemeClr val="dk1"/>
                </a:solidFill>
                <a:latin typeface="Avenir"/>
                <a:ea typeface="Avenir"/>
                <a:cs typeface="Avenir"/>
                <a:sym typeface="Avenir"/>
              </a:rPr>
              <a:t>Which insurance providers can be used.</a:t>
            </a:r>
            <a:endParaRPr sz="1200">
              <a:solidFill>
                <a:schemeClr val="dk1"/>
              </a:solidFill>
              <a:latin typeface="Avenir"/>
              <a:ea typeface="Avenir"/>
              <a:cs typeface="Avenir"/>
              <a:sym typeface="Avenir"/>
            </a:endParaRPr>
          </a:p>
          <a:p>
            <a:pPr marL="914400" lvl="1" indent="-304800" algn="l" rtl="0">
              <a:lnSpc>
                <a:spcPct val="115000"/>
              </a:lnSpc>
              <a:spcBef>
                <a:spcPts val="0"/>
              </a:spcBef>
              <a:spcAft>
                <a:spcPts val="0"/>
              </a:spcAft>
              <a:buClr>
                <a:schemeClr val="dk1"/>
              </a:buClr>
              <a:buSzPts val="1200"/>
              <a:buFont typeface="Avenir"/>
              <a:buChar char="○"/>
            </a:pPr>
            <a:r>
              <a:rPr lang="en" sz="1200">
                <a:solidFill>
                  <a:schemeClr val="dk1"/>
                </a:solidFill>
                <a:latin typeface="Avenir"/>
                <a:ea typeface="Avenir"/>
                <a:cs typeface="Avenir"/>
                <a:sym typeface="Avenir"/>
              </a:rPr>
              <a:t>Office hours, fees and length of sessions.</a:t>
            </a:r>
            <a:endParaRPr sz="1200">
              <a:solidFill>
                <a:schemeClr val="dk1"/>
              </a:solidFill>
              <a:latin typeface="Avenir"/>
              <a:ea typeface="Avenir"/>
              <a:cs typeface="Avenir"/>
              <a:sym typeface="Avenir"/>
            </a:endParaRPr>
          </a:p>
          <a:p>
            <a:pPr marL="1371600" lvl="2" indent="-304800" algn="l" rtl="0">
              <a:lnSpc>
                <a:spcPct val="115000"/>
              </a:lnSpc>
              <a:spcBef>
                <a:spcPts val="0"/>
              </a:spcBef>
              <a:spcAft>
                <a:spcPts val="0"/>
              </a:spcAft>
              <a:buClr>
                <a:schemeClr val="dk1"/>
              </a:buClr>
              <a:buSzPts val="1200"/>
              <a:buFont typeface="Avenir"/>
              <a:buChar char="■"/>
            </a:pPr>
            <a:r>
              <a:rPr lang="en" sz="1200">
                <a:solidFill>
                  <a:schemeClr val="dk1"/>
                </a:solidFill>
                <a:latin typeface="Avenir"/>
                <a:ea typeface="Avenir"/>
                <a:cs typeface="Avenir"/>
                <a:sym typeface="Avenir"/>
              </a:rPr>
              <a:t>https://www.mayoclinic.org/diseases-conditions/mental-illness/in-depth/mental-health-providers/art-20045530</a:t>
            </a:r>
            <a:endParaRPr sz="1200">
              <a:solidFill>
                <a:schemeClr val="dk1"/>
              </a:solidFill>
              <a:latin typeface="Avenir"/>
              <a:ea typeface="Avenir"/>
              <a:cs typeface="Avenir"/>
              <a:sym typeface="Avenir"/>
            </a:endParaRPr>
          </a:p>
          <a:p>
            <a:pPr marL="0" lvl="0" indent="0" algn="l" rtl="0">
              <a:lnSpc>
                <a:spcPct val="115000"/>
              </a:lnSpc>
              <a:spcBef>
                <a:spcPts val="900"/>
              </a:spcBef>
              <a:spcAft>
                <a:spcPts val="0"/>
              </a:spcAft>
              <a:buNone/>
            </a:pPr>
            <a:endParaRPr sz="1200">
              <a:solidFill>
                <a:schemeClr val="dk1"/>
              </a:solidFill>
              <a:latin typeface="Avenir"/>
              <a:ea typeface="Avenir"/>
              <a:cs typeface="Avenir"/>
              <a:sym typeface="Avenir"/>
            </a:endParaRPr>
          </a:p>
          <a:p>
            <a:pPr marL="0" lvl="0" indent="0" algn="l" rtl="0">
              <a:spcBef>
                <a:spcPts val="90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2e18678dcd1_0_3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2e18678dcd1_0_3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a:solidFill>
                  <a:schemeClr val="dk1"/>
                </a:solidFill>
              </a:rPr>
              <a:t>Prevention: </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Activities implemented prior to the onset of an adverse health outcome (e.g., dying by suicide) and designed to reduce the potential that the adverse health outcome will take place.</a:t>
            </a:r>
            <a:endParaRPr>
              <a:solidFill>
                <a:schemeClr val="dk1"/>
              </a:solidFill>
            </a:endParaRPr>
          </a:p>
          <a:p>
            <a:pPr marL="1371600" lvl="2" indent="-298450" algn="l" rtl="0">
              <a:spcBef>
                <a:spcPts val="0"/>
              </a:spcBef>
              <a:spcAft>
                <a:spcPts val="0"/>
              </a:spcAft>
              <a:buClr>
                <a:schemeClr val="dk1"/>
              </a:buClr>
              <a:buSzPts val="1100"/>
              <a:buChar char="■"/>
            </a:pPr>
            <a:r>
              <a:rPr lang="en">
                <a:solidFill>
                  <a:schemeClr val="dk1"/>
                </a:solidFill>
              </a:rPr>
              <a:t>https://sprc.org/topics-and-terms/#:~:text=Intervention%20An%20activity%20or%20set%20of%20activities%20designed,course%2C%20A%20Strategic%20Planning%20Approach%20to%20Suicide%20Prevention.</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Intervention: </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An activity of set of activities designed to decrease risk factors or increase protective factors </a:t>
            </a:r>
            <a:endParaRPr>
              <a:solidFill>
                <a:schemeClr val="dk1"/>
              </a:solidFill>
            </a:endParaRPr>
          </a:p>
          <a:p>
            <a:pPr marL="1371600" lvl="2" indent="-298450" algn="l" rtl="0">
              <a:spcBef>
                <a:spcPts val="0"/>
              </a:spcBef>
              <a:spcAft>
                <a:spcPts val="0"/>
              </a:spcAft>
              <a:buSzPts val="1100"/>
              <a:buChar char="■"/>
            </a:pPr>
            <a:r>
              <a:rPr lang="en" u="sng">
                <a:solidFill>
                  <a:schemeClr val="hlink"/>
                </a:solidFill>
                <a:hlinkClick r:id="rId3"/>
              </a:rPr>
              <a:t>https://sprc.org/topics-and-terms/#:~:text=Intervention%20An%20activity%20or%20set%20of%20activities%20designed,course%2C%20A%20Strategic%20Planning%20Approach%20to%20Suicide%20Prevention</a:t>
            </a:r>
            <a:r>
              <a:rPr lang="en">
                <a:solidFill>
                  <a:schemeClr val="dk1"/>
                </a:solidFill>
              </a:rPr>
              <a:t>.</a:t>
            </a:r>
            <a:endParaRPr>
              <a:solidFill>
                <a:schemeClr val="dk1"/>
              </a:solidFill>
            </a:endParaRPr>
          </a:p>
          <a:p>
            <a:pPr marL="457200" lvl="0" indent="-298450" algn="l" rtl="0">
              <a:spcBef>
                <a:spcPts val="0"/>
              </a:spcBef>
              <a:spcAft>
                <a:spcPts val="0"/>
              </a:spcAft>
              <a:buSzPts val="1100"/>
              <a:buChar char="●"/>
            </a:pPr>
            <a:r>
              <a:rPr lang="en"/>
              <a:t>Postvention: </a:t>
            </a:r>
            <a:endParaRPr/>
          </a:p>
          <a:p>
            <a:pPr marL="914400" lvl="1" indent="-298450" algn="l" rtl="0">
              <a:spcBef>
                <a:spcPts val="0"/>
              </a:spcBef>
              <a:spcAft>
                <a:spcPts val="0"/>
              </a:spcAft>
              <a:buClr>
                <a:schemeClr val="dk1"/>
              </a:buClr>
              <a:buSzPts val="1100"/>
              <a:buChar char="○"/>
            </a:pPr>
            <a:r>
              <a:rPr lang="en">
                <a:solidFill>
                  <a:schemeClr val="dk1"/>
                </a:solidFill>
              </a:rPr>
              <a:t>Activities following a suicide to help alleviate the suffering and emotional distress of the survivors, and prevent additional trauma and contagion</a:t>
            </a:r>
            <a:endParaRPr>
              <a:solidFill>
                <a:schemeClr val="dk1"/>
              </a:solidFill>
            </a:endParaRPr>
          </a:p>
          <a:p>
            <a:pPr marL="1371600" lvl="2" indent="-298450" algn="l" rtl="0">
              <a:spcBef>
                <a:spcPts val="0"/>
              </a:spcBef>
              <a:spcAft>
                <a:spcPts val="0"/>
              </a:spcAft>
              <a:buClr>
                <a:schemeClr val="dk1"/>
              </a:buClr>
              <a:buSzPts val="1100"/>
              <a:buChar char="■"/>
            </a:pPr>
            <a:r>
              <a:rPr lang="en">
                <a:solidFill>
                  <a:schemeClr val="dk1"/>
                </a:solidFill>
              </a:rPr>
              <a:t>https://sprc.org/topics-and-terms/#:~:text=Intervention%20An%20activity%20or%20set%20of%20activities%20designed,course%2C%20A%20Strategic%20Planning%20Approach%20to%20Suicide%20Prevention.</a:t>
            </a:r>
            <a:endParaRPr>
              <a:solidFill>
                <a:schemeClr val="dk1"/>
              </a:solidFill>
            </a:endParaRPr>
          </a:p>
          <a:p>
            <a:pPr marL="914400" lvl="1" indent="-298450" algn="l" rtl="0">
              <a:spcBef>
                <a:spcPts val="0"/>
              </a:spcBef>
              <a:spcAft>
                <a:spcPts val="0"/>
              </a:spcAft>
              <a:buSzPts val="1100"/>
              <a:buChar char="○"/>
            </a:pPr>
            <a:r>
              <a:rPr lang="en"/>
              <a:t>[Postvention is] an organized response in the aftermath of a suicide to accomplish any one or more of the following:</a:t>
            </a:r>
            <a:endParaRPr/>
          </a:p>
          <a:p>
            <a:pPr marL="914400" lvl="1" indent="-298450" algn="l" rtl="0">
              <a:spcBef>
                <a:spcPts val="0"/>
              </a:spcBef>
              <a:spcAft>
                <a:spcPts val="0"/>
              </a:spcAft>
              <a:buSzPts val="1100"/>
              <a:buChar char="○"/>
            </a:pPr>
            <a:r>
              <a:rPr lang="en"/>
              <a:t>To facilitate the healing of individuals from the grief and distress of suicide loss</a:t>
            </a:r>
            <a:endParaRPr/>
          </a:p>
          <a:p>
            <a:pPr marL="914400" lvl="1" indent="-298450" algn="l" rtl="0">
              <a:spcBef>
                <a:spcPts val="0"/>
              </a:spcBef>
              <a:spcAft>
                <a:spcPts val="0"/>
              </a:spcAft>
              <a:buSzPts val="1100"/>
              <a:buChar char="○"/>
            </a:pPr>
            <a:r>
              <a:rPr lang="en"/>
              <a:t>To mitigate other negative effects of exposure to suicide</a:t>
            </a:r>
            <a:endParaRPr/>
          </a:p>
          <a:p>
            <a:pPr marL="914400" lvl="1" indent="-298450" algn="l" rtl="0">
              <a:spcBef>
                <a:spcPts val="0"/>
              </a:spcBef>
              <a:spcAft>
                <a:spcPts val="0"/>
              </a:spcAft>
              <a:buSzPts val="1100"/>
              <a:buChar char="○"/>
            </a:pPr>
            <a:r>
              <a:rPr lang="en"/>
              <a:t>To prevent suicide among people who are at high risk after exposure to suicide (p. 5)</a:t>
            </a:r>
            <a:endParaRPr/>
          </a:p>
          <a:p>
            <a:pPr marL="914400" lvl="1" indent="-298450" algn="l" rtl="0">
              <a:spcBef>
                <a:spcPts val="0"/>
              </a:spcBef>
              <a:spcAft>
                <a:spcPts val="0"/>
              </a:spcAft>
              <a:buClr>
                <a:schemeClr val="dk1"/>
              </a:buClr>
              <a:buSzPts val="1100"/>
              <a:buChar char="○"/>
            </a:pPr>
            <a:r>
              <a:rPr lang="en">
                <a:solidFill>
                  <a:schemeClr val="dk1"/>
                </a:solidFill>
              </a:rPr>
              <a:t>The definition is from the U.S. national guidelines developed by the Survivors of Suicide Loss Task Force.1</a:t>
            </a:r>
            <a:endParaRPr>
              <a:solidFill>
                <a:schemeClr val="dk1"/>
              </a:solidFill>
            </a:endParaRPr>
          </a:p>
          <a:p>
            <a:pPr marL="1371600" lvl="2" indent="-298450" algn="l" rtl="0">
              <a:spcBef>
                <a:spcPts val="0"/>
              </a:spcBef>
              <a:spcAft>
                <a:spcPts val="0"/>
              </a:spcAft>
              <a:buClr>
                <a:schemeClr val="dk1"/>
              </a:buClr>
              <a:buSzPts val="1100"/>
              <a:buChar char="■"/>
            </a:pPr>
            <a:r>
              <a:rPr lang="en" u="sng">
                <a:solidFill>
                  <a:schemeClr val="hlink"/>
                </a:solidFill>
                <a:hlinkClick r:id="rId4"/>
              </a:rPr>
              <a:t>https://sprc.org/effective-prevention/a-comprehensive-approach-to-suicide-prevention/provide-for-immediate-and-long-term-postvention/</a:t>
            </a:r>
            <a:endParaRPr>
              <a:solidFill>
                <a:schemeClr val="dk1"/>
              </a:solidFill>
            </a:endParaRPr>
          </a:p>
          <a:p>
            <a:pPr marL="457200" lvl="0" indent="-298450" algn="l" rtl="0">
              <a:spcBef>
                <a:spcPts val="0"/>
              </a:spcBef>
              <a:spcAft>
                <a:spcPts val="0"/>
              </a:spcAft>
              <a:buClr>
                <a:schemeClr val="dk1"/>
              </a:buClr>
              <a:buSzPts val="1100"/>
              <a:buChar char="●"/>
            </a:pPr>
            <a:endParaRPr>
              <a:solidFill>
                <a:schemeClr val="dk1"/>
              </a:solidFill>
            </a:endParaRPr>
          </a:p>
          <a:p>
            <a:pPr marL="0" lvl="0" indent="0" algn="l" rtl="0">
              <a:spcBef>
                <a:spcPts val="0"/>
              </a:spcBef>
              <a:spcAft>
                <a:spcPts val="0"/>
              </a:spcAft>
              <a:buNone/>
            </a:pPr>
            <a:endParaRPr sz="850">
              <a:solidFill>
                <a:srgbClr val="373737"/>
              </a:solidFill>
              <a:highlight>
                <a:srgbClr val="FFFFFF"/>
              </a:highlight>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2f7e110e9cd_0_2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5" name="Google Shape;925;g2f7e110e9cd_0_207:notes"/>
          <p:cNvSpPr txBox="1">
            <a:spLocks noGrp="1"/>
          </p:cNvSpPr>
          <p:nvPr>
            <p:ph type="body" idx="1"/>
          </p:nvPr>
        </p:nvSpPr>
        <p:spPr>
          <a:xfrm>
            <a:off x="685800" y="4400550"/>
            <a:ext cx="5486400" cy="3600300"/>
          </a:xfrm>
          <a:prstGeom prst="rect">
            <a:avLst/>
          </a:prstGeom>
          <a:noFill/>
          <a:ln>
            <a:noFill/>
          </a:ln>
        </p:spPr>
        <p:txBody>
          <a:bodyPr spcFirstLastPara="1" wrap="square" lIns="91225" tIns="45600" rIns="91225" bIns="45600" anchor="t" anchorCtr="0">
            <a:noAutofit/>
          </a:bodyPr>
          <a:lstStyle/>
          <a:p>
            <a:pPr marL="0" lvl="0" indent="0" algn="l" rtl="0">
              <a:lnSpc>
                <a:spcPct val="100000"/>
              </a:lnSpc>
              <a:spcBef>
                <a:spcPts val="0"/>
              </a:spcBef>
              <a:spcAft>
                <a:spcPts val="0"/>
              </a:spcAft>
              <a:buSzPts val="1400"/>
              <a:buNone/>
            </a:pPr>
            <a:r>
              <a:rPr lang="en" dirty="0">
                <a:latin typeface="Arial"/>
                <a:ea typeface="Arial"/>
                <a:cs typeface="Arial"/>
                <a:sym typeface="Arial"/>
              </a:rPr>
              <a:t>Main Point: (annimated slide)</a:t>
            </a:r>
          </a:p>
          <a:p>
            <a:pPr marL="0" lvl="0" indent="0" algn="l" rtl="0">
              <a:lnSpc>
                <a:spcPct val="100000"/>
              </a:lnSpc>
              <a:spcBef>
                <a:spcPts val="0"/>
              </a:spcBef>
              <a:spcAft>
                <a:spcPts val="0"/>
              </a:spcAft>
              <a:buSzPts val="1400"/>
              <a:buNone/>
            </a:pPr>
            <a:r>
              <a:rPr lang="en" dirty="0">
                <a:latin typeface="Arial"/>
                <a:cs typeface="Arial"/>
                <a:sym typeface="Arial"/>
              </a:rPr>
              <a:t>(explain the crisis cycle of a mental health crisis) </a:t>
            </a:r>
          </a:p>
          <a:p>
            <a:pPr marL="0" lvl="0" indent="0" algn="l" rtl="0">
              <a:lnSpc>
                <a:spcPct val="100000"/>
              </a:lnSpc>
              <a:spcBef>
                <a:spcPts val="0"/>
              </a:spcBef>
              <a:spcAft>
                <a:spcPts val="0"/>
              </a:spcAft>
              <a:buSzPts val="1400"/>
              <a:buNone/>
            </a:pPr>
            <a:r>
              <a:rPr lang="en" dirty="0">
                <a:latin typeface="Arial"/>
                <a:cs typeface="Arial"/>
                <a:sym typeface="Arial"/>
              </a:rPr>
              <a:t>Click to next slide when annimation is over</a:t>
            </a:r>
          </a:p>
          <a:p>
            <a:pPr marL="0" lvl="0" indent="0" algn="l" rtl="0">
              <a:lnSpc>
                <a:spcPct val="100000"/>
              </a:lnSpc>
              <a:spcBef>
                <a:spcPts val="0"/>
              </a:spcBef>
              <a:spcAft>
                <a:spcPts val="0"/>
              </a:spcAft>
              <a:buSzPts val="1400"/>
              <a:buNone/>
            </a:pPr>
            <a:endParaRPr dirty="0"/>
          </a:p>
          <a:p>
            <a:pPr marL="165100" lvl="0" indent="-165100" algn="l" rtl="0">
              <a:lnSpc>
                <a:spcPct val="100000"/>
              </a:lnSpc>
              <a:spcBef>
                <a:spcPts val="0"/>
              </a:spcBef>
              <a:spcAft>
                <a:spcPts val="0"/>
              </a:spcAft>
              <a:buClr>
                <a:schemeClr val="dk1"/>
              </a:buClr>
              <a:buSzPts val="1200"/>
              <a:buFont typeface="Arial"/>
              <a:buChar char="•"/>
            </a:pPr>
            <a:r>
              <a:rPr lang="en" dirty="0"/>
              <a:t>Talk about two things here and tie back to suicide </a:t>
            </a:r>
            <a:endParaRPr dirty="0"/>
          </a:p>
          <a:p>
            <a:pPr marL="914400" lvl="1" indent="-298450" algn="l" rtl="0">
              <a:lnSpc>
                <a:spcPct val="100000"/>
              </a:lnSpc>
              <a:spcBef>
                <a:spcPts val="0"/>
              </a:spcBef>
              <a:spcAft>
                <a:spcPts val="0"/>
              </a:spcAft>
              <a:buSzPts val="1100"/>
              <a:buChar char="○"/>
            </a:pPr>
            <a:r>
              <a:rPr lang="en" dirty="0"/>
              <a:t>#1 notate where prevention, intervention, and postvention happen on the graph </a:t>
            </a:r>
            <a:endParaRPr dirty="0"/>
          </a:p>
          <a:p>
            <a:pPr marL="914400" lvl="1" indent="-298450" algn="l" rtl="0">
              <a:lnSpc>
                <a:spcPct val="100000"/>
              </a:lnSpc>
              <a:spcBef>
                <a:spcPts val="0"/>
              </a:spcBef>
              <a:spcAft>
                <a:spcPts val="0"/>
              </a:spcAft>
              <a:buSzPts val="1100"/>
              <a:buChar char="○"/>
            </a:pPr>
            <a:r>
              <a:rPr lang="en" dirty="0"/>
              <a:t>#2 note that in this example this is a specific example of a mental health crisis that ending in a death by suicide </a:t>
            </a:r>
            <a:endParaRPr dirty="0"/>
          </a:p>
          <a:p>
            <a:pPr marL="165100" lvl="0" indent="-165100" algn="l" rtl="0">
              <a:lnSpc>
                <a:spcPct val="100000"/>
              </a:lnSpc>
              <a:spcBef>
                <a:spcPts val="0"/>
              </a:spcBef>
              <a:spcAft>
                <a:spcPts val="0"/>
              </a:spcAft>
              <a:buClr>
                <a:schemeClr val="dk1"/>
              </a:buClr>
              <a:buSzPts val="1200"/>
              <a:buFont typeface="Arial"/>
              <a:buChar char="•"/>
            </a:pPr>
            <a:r>
              <a:rPr lang="en" dirty="0"/>
              <a:t>Draw attention to where the acute crisis is in the crisis episode </a:t>
            </a:r>
            <a:endParaRPr dirty="0"/>
          </a:p>
          <a:p>
            <a:pPr marL="165100" lvl="0" indent="-158750" algn="l" rtl="0">
              <a:lnSpc>
                <a:spcPct val="100000"/>
              </a:lnSpc>
              <a:spcBef>
                <a:spcPts val="0"/>
              </a:spcBef>
              <a:spcAft>
                <a:spcPts val="0"/>
              </a:spcAft>
              <a:buSzPts val="1100"/>
              <a:buChar char="•"/>
            </a:pPr>
            <a:r>
              <a:rPr lang="en" dirty="0"/>
              <a:t>Note the time spent at an acute crisis </a:t>
            </a:r>
            <a:endParaRPr dirty="0"/>
          </a:p>
          <a:p>
            <a:pPr marL="165100" lvl="0" indent="-158750" algn="l" rtl="0">
              <a:lnSpc>
                <a:spcPct val="100000"/>
              </a:lnSpc>
              <a:spcBef>
                <a:spcPts val="0"/>
              </a:spcBef>
              <a:spcAft>
                <a:spcPts val="0"/>
              </a:spcAft>
              <a:buSzPts val="1100"/>
              <a:buChar char="•"/>
            </a:pPr>
            <a:r>
              <a:rPr lang="en" dirty="0"/>
              <a:t>Discussed the general tools that we have in our tool box. We know the problem that we are faced with and the challenge that we are faced with having to fix and the solution is not a mystery. </a:t>
            </a:r>
            <a:endParaRPr dirty="0"/>
          </a:p>
          <a:p>
            <a:pPr marL="165100" lvl="0" indent="-88900" algn="l" rtl="0">
              <a:lnSpc>
                <a:spcPct val="100000"/>
              </a:lnSpc>
              <a:spcBef>
                <a:spcPts val="0"/>
              </a:spcBef>
              <a:spcAft>
                <a:spcPts val="0"/>
              </a:spcAft>
              <a:buClr>
                <a:schemeClr val="dk1"/>
              </a:buClr>
              <a:buSzPts val="1200"/>
              <a:buFont typeface="Arial"/>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926" name="Google Shape;926;g2f7e110e9cd_0_207:notes"/>
          <p:cNvSpPr txBox="1">
            <a:spLocks noGrp="1"/>
          </p:cNvSpPr>
          <p:nvPr>
            <p:ph type="sldNum" idx="12"/>
          </p:nvPr>
        </p:nvSpPr>
        <p:spPr>
          <a:xfrm>
            <a:off x="3884613" y="8685214"/>
            <a:ext cx="2971800" cy="459000"/>
          </a:xfrm>
          <a:prstGeom prst="rect">
            <a:avLst/>
          </a:prstGeom>
          <a:noFill/>
          <a:ln>
            <a:noFill/>
          </a:ln>
        </p:spPr>
        <p:txBody>
          <a:bodyPr spcFirstLastPara="1" wrap="square" lIns="91225" tIns="45600" rIns="91225" bIns="45600"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29</a:t>
            </a:fld>
            <a:endParaRPr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28195bf5822_0_2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g28195bf5822_0_2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400"/>
              <a:buFont typeface="Arial"/>
              <a:buNone/>
            </a:pPr>
            <a:r>
              <a:rPr lang="en" dirty="0"/>
              <a:t>Before we dive in some I am sure many of you are wondering what makes me qualified to be standing up here telling you about MH</a:t>
            </a:r>
          </a:p>
          <a:p>
            <a:pPr marL="0" lvl="0" indent="0" algn="l" rtl="0">
              <a:spcBef>
                <a:spcPts val="0"/>
              </a:spcBef>
              <a:spcAft>
                <a:spcPts val="0"/>
              </a:spcAft>
              <a:buClr>
                <a:schemeClr val="dk1"/>
              </a:buClr>
              <a:buSzPts val="2400"/>
              <a:buFont typeface="Arial"/>
              <a:buNone/>
            </a:pPr>
            <a:r>
              <a:rPr lang="en" dirty="0"/>
              <a:t>Like you I have sat in an audience and wondered if the presenter sharing the information had ever walked a mile in my shoes, seen life through the lense of lived experience</a:t>
            </a:r>
          </a:p>
          <a:p>
            <a:pPr marL="0" lvl="0" indent="0" algn="l" rtl="0">
              <a:spcBef>
                <a:spcPts val="0"/>
              </a:spcBef>
              <a:spcAft>
                <a:spcPts val="0"/>
              </a:spcAft>
              <a:buClr>
                <a:schemeClr val="dk1"/>
              </a:buClr>
              <a:buSzPts val="2400"/>
              <a:buFont typeface="Arial"/>
              <a:buNone/>
            </a:pPr>
            <a:r>
              <a:rPr lang="en" dirty="0"/>
              <a:t>T</a:t>
            </a:r>
            <a:r>
              <a:rPr lang="en-US" dirty="0"/>
              <a:t>h</a:t>
            </a:r>
            <a:r>
              <a:rPr lang="en" dirty="0"/>
              <a:t>at is not to discount the years of colledge education and lisencures that many of us have. B</a:t>
            </a:r>
            <a:r>
              <a:rPr lang="en-US" dirty="0"/>
              <a:t>u</a:t>
            </a:r>
            <a:r>
              <a:rPr lang="en" dirty="0"/>
              <a:t>t the knowledge gained through lived experience is invaluable and unteachable. </a:t>
            </a:r>
          </a:p>
          <a:p>
            <a:pPr marL="0" lvl="0" indent="0" algn="l" rtl="0">
              <a:spcBef>
                <a:spcPts val="0"/>
              </a:spcBef>
              <a:spcAft>
                <a:spcPts val="0"/>
              </a:spcAft>
              <a:buClr>
                <a:schemeClr val="dk1"/>
              </a:buClr>
              <a:buSzPts val="2400"/>
              <a:buFont typeface="Arial"/>
              <a:buNone/>
            </a:pPr>
            <a:endParaRPr lang="en" dirty="0"/>
          </a:p>
          <a:p>
            <a:pPr marL="0" lvl="0" indent="0" algn="l" rtl="0">
              <a:spcBef>
                <a:spcPts val="0"/>
              </a:spcBef>
              <a:spcAft>
                <a:spcPts val="0"/>
              </a:spcAft>
              <a:buClr>
                <a:schemeClr val="dk1"/>
              </a:buClr>
              <a:buSzPts val="2400"/>
              <a:buFont typeface="Arial"/>
              <a:buNone/>
            </a:pPr>
            <a:r>
              <a:rPr lang="en" dirty="0"/>
              <a:t>Where I come from </a:t>
            </a:r>
            <a:endParaRPr dirty="0"/>
          </a:p>
          <a:p>
            <a:pPr marL="0" lvl="0" indent="0" algn="l" rtl="0">
              <a:spcBef>
                <a:spcPts val="0"/>
              </a:spcBef>
              <a:spcAft>
                <a:spcPts val="0"/>
              </a:spcAft>
              <a:buClr>
                <a:schemeClr val="dk1"/>
              </a:buClr>
              <a:buSzPts val="2400"/>
              <a:buFont typeface="Arial"/>
              <a:buNone/>
            </a:pPr>
            <a:r>
              <a:rPr lang="en" dirty="0"/>
              <a:t>Where I am now</a:t>
            </a:r>
          </a:p>
          <a:p>
            <a:pPr marL="0" lvl="0" indent="0" algn="l" rtl="0">
              <a:spcBef>
                <a:spcPts val="0"/>
              </a:spcBef>
              <a:spcAft>
                <a:spcPts val="0"/>
              </a:spcAft>
              <a:buClr>
                <a:schemeClr val="dk1"/>
              </a:buClr>
              <a:buSzPts val="2400"/>
              <a:buFont typeface="Arial"/>
              <a:buNone/>
            </a:pPr>
            <a:endParaRPr dirty="0"/>
          </a:p>
          <a:p>
            <a:pPr marL="0" lvl="0" indent="0" algn="l" rtl="0">
              <a:spcBef>
                <a:spcPts val="0"/>
              </a:spcBef>
              <a:spcAft>
                <a:spcPts val="0"/>
              </a:spcAft>
              <a:buClr>
                <a:schemeClr val="dk1"/>
              </a:buClr>
              <a:buSzPts val="2400"/>
              <a:buFont typeface="Arial"/>
              <a:buNone/>
            </a:pPr>
            <a:r>
              <a:rPr lang="en" dirty="0"/>
              <a:t>I share my story withyou today to share that recovery is possible and attaiable. </a:t>
            </a:r>
          </a:p>
          <a:p>
            <a:pPr marL="0" lvl="0" indent="0" algn="l" rtl="0">
              <a:spcBef>
                <a:spcPts val="0"/>
              </a:spcBef>
              <a:spcAft>
                <a:spcPts val="0"/>
              </a:spcAft>
              <a:buClr>
                <a:schemeClr val="dk1"/>
              </a:buClr>
              <a:buSzPts val="2400"/>
              <a:buFont typeface="Arial"/>
              <a:buNone/>
            </a:pPr>
            <a:r>
              <a:rPr lang="en" dirty="0"/>
              <a:t>But in the beginning, I had no tools, I didn't even know where to begin on how to use them. I was afraid of them. </a:t>
            </a:r>
            <a:endParaRPr dirty="0"/>
          </a:p>
          <a:p>
            <a:pPr marL="0" lvl="0" indent="0" algn="l" rtl="0">
              <a:spcBef>
                <a:spcPts val="0"/>
              </a:spcBef>
              <a:spcAft>
                <a:spcPts val="0"/>
              </a:spcAft>
              <a:buClr>
                <a:schemeClr val="dk1"/>
              </a:buClr>
              <a:buSzPts val="2400"/>
              <a:buFont typeface="Arial"/>
              <a:buNone/>
            </a:pPr>
            <a:r>
              <a:rPr lang="en" dirty="0"/>
              <a:t>But I had people in my life who consistantly placed them in front of me</a:t>
            </a:r>
            <a:endParaRPr dirty="0"/>
          </a:p>
          <a:p>
            <a:pPr marL="0" lvl="0" indent="0" algn="l" rtl="0">
              <a:spcBef>
                <a:spcPts val="0"/>
              </a:spcBef>
              <a:spcAft>
                <a:spcPts val="0"/>
              </a:spcAft>
              <a:buClr>
                <a:schemeClr val="dk1"/>
              </a:buClr>
              <a:buSzPts val="2400"/>
              <a:buFont typeface="Arial"/>
              <a:buNone/>
            </a:pPr>
            <a:r>
              <a:rPr lang="en" dirty="0"/>
              <a:t>And no matter how many times I ignored them, or refused to use them, they continued to be persistent</a:t>
            </a:r>
            <a:endParaRPr dirty="0"/>
          </a:p>
          <a:p>
            <a:pPr marL="0" lvl="0" indent="0" algn="l" rtl="0">
              <a:spcBef>
                <a:spcPts val="0"/>
              </a:spcBef>
              <a:spcAft>
                <a:spcPts val="0"/>
              </a:spcAft>
              <a:buClr>
                <a:schemeClr val="dk1"/>
              </a:buClr>
              <a:buSzPts val="2400"/>
              <a:buFont typeface="Arial"/>
              <a:buNone/>
            </a:pPr>
            <a:r>
              <a:rPr lang="en" dirty="0"/>
              <a:t>This is why I am here today </a:t>
            </a:r>
            <a:endParaRPr dirty="0"/>
          </a:p>
        </p:txBody>
      </p:sp>
      <p:sp>
        <p:nvSpPr>
          <p:cNvPr id="592" name="Google Shape;592;g28195bf5822_0_2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2f7e110e9cd_0_2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5" name="Google Shape;925;g2f7e110e9cd_0_207:notes"/>
          <p:cNvSpPr txBox="1">
            <a:spLocks noGrp="1"/>
          </p:cNvSpPr>
          <p:nvPr>
            <p:ph type="body" idx="1"/>
          </p:nvPr>
        </p:nvSpPr>
        <p:spPr>
          <a:xfrm>
            <a:off x="685800" y="4400550"/>
            <a:ext cx="5486400" cy="3600300"/>
          </a:xfrm>
          <a:prstGeom prst="rect">
            <a:avLst/>
          </a:prstGeom>
          <a:noFill/>
          <a:ln>
            <a:noFill/>
          </a:ln>
        </p:spPr>
        <p:txBody>
          <a:bodyPr spcFirstLastPara="1" wrap="square" lIns="91225" tIns="45600" rIns="91225" bIns="45600" anchor="t" anchorCtr="0">
            <a:noAutofit/>
          </a:bodyPr>
          <a:lstStyle/>
          <a:p>
            <a:pPr marL="0" lvl="0" indent="0" algn="l" rtl="0">
              <a:lnSpc>
                <a:spcPct val="100000"/>
              </a:lnSpc>
              <a:spcBef>
                <a:spcPts val="0"/>
              </a:spcBef>
              <a:spcAft>
                <a:spcPts val="0"/>
              </a:spcAft>
              <a:buSzPts val="1400"/>
              <a:buNone/>
            </a:pPr>
            <a:r>
              <a:rPr lang="en" dirty="0">
                <a:latin typeface="Arial"/>
                <a:ea typeface="Arial"/>
                <a:cs typeface="Arial"/>
                <a:sym typeface="Arial"/>
              </a:rPr>
              <a:t>Main Point: </a:t>
            </a:r>
          </a:p>
          <a:p>
            <a:pPr marL="0" lvl="0" indent="0" algn="l" rtl="0">
              <a:lnSpc>
                <a:spcPct val="100000"/>
              </a:lnSpc>
              <a:spcBef>
                <a:spcPts val="0"/>
              </a:spcBef>
              <a:spcAft>
                <a:spcPts val="0"/>
              </a:spcAft>
              <a:buSzPts val="1400"/>
              <a:buNone/>
            </a:pPr>
            <a:r>
              <a:rPr lang="en" dirty="0">
                <a:latin typeface="Arial"/>
                <a:cs typeface="Arial"/>
                <a:sym typeface="Arial"/>
              </a:rPr>
              <a:t>Lets look at this specific mental health crisis episode as a suicidal crisis episide that unfortuantley ended in death by suidcide. </a:t>
            </a:r>
          </a:p>
          <a:p>
            <a:pPr marL="0" lvl="0" indent="0" algn="l" rtl="0">
              <a:lnSpc>
                <a:spcPct val="100000"/>
              </a:lnSpc>
              <a:spcBef>
                <a:spcPts val="0"/>
              </a:spcBef>
              <a:spcAft>
                <a:spcPts val="0"/>
              </a:spcAft>
              <a:buSzPts val="1400"/>
              <a:buNone/>
            </a:pPr>
            <a:r>
              <a:rPr lang="en" dirty="0">
                <a:latin typeface="Arial"/>
                <a:cs typeface="Arial"/>
                <a:sym typeface="Arial"/>
              </a:rPr>
              <a:t>Explain where prevention/intervention/postvention come in. </a:t>
            </a:r>
            <a:endParaRPr dirty="0"/>
          </a:p>
          <a:p>
            <a:pPr marL="165100" lvl="0" indent="-165100" algn="l" rtl="0">
              <a:lnSpc>
                <a:spcPct val="100000"/>
              </a:lnSpc>
              <a:spcBef>
                <a:spcPts val="0"/>
              </a:spcBef>
              <a:spcAft>
                <a:spcPts val="0"/>
              </a:spcAft>
              <a:buClr>
                <a:schemeClr val="dk1"/>
              </a:buClr>
              <a:buSzPts val="1200"/>
              <a:buFont typeface="Arial"/>
              <a:buChar char="•"/>
            </a:pPr>
            <a:r>
              <a:rPr lang="en" dirty="0"/>
              <a:t>Talk about two things here and tie back to suicide </a:t>
            </a:r>
            <a:endParaRPr dirty="0"/>
          </a:p>
          <a:p>
            <a:pPr marL="914400" lvl="1" indent="-298450" algn="l" rtl="0">
              <a:lnSpc>
                <a:spcPct val="100000"/>
              </a:lnSpc>
              <a:spcBef>
                <a:spcPts val="0"/>
              </a:spcBef>
              <a:spcAft>
                <a:spcPts val="0"/>
              </a:spcAft>
              <a:buSzPts val="1100"/>
              <a:buChar char="○"/>
            </a:pPr>
            <a:r>
              <a:rPr lang="en" dirty="0"/>
              <a:t>#1 notate where prevention, intervention, and postvention happen on the graph </a:t>
            </a:r>
            <a:endParaRPr dirty="0"/>
          </a:p>
          <a:p>
            <a:pPr marL="914400" lvl="1" indent="-298450" algn="l" rtl="0">
              <a:lnSpc>
                <a:spcPct val="100000"/>
              </a:lnSpc>
              <a:spcBef>
                <a:spcPts val="0"/>
              </a:spcBef>
              <a:spcAft>
                <a:spcPts val="0"/>
              </a:spcAft>
              <a:buSzPts val="1100"/>
              <a:buChar char="○"/>
            </a:pPr>
            <a:r>
              <a:rPr lang="en" dirty="0"/>
              <a:t>#2 note that in this example this is a specific example of a mental health crisis that ending in a death by suicide </a:t>
            </a:r>
            <a:endParaRPr dirty="0"/>
          </a:p>
          <a:p>
            <a:pPr marL="165100" lvl="0" indent="-165100" algn="l" rtl="0">
              <a:lnSpc>
                <a:spcPct val="100000"/>
              </a:lnSpc>
              <a:spcBef>
                <a:spcPts val="0"/>
              </a:spcBef>
              <a:spcAft>
                <a:spcPts val="0"/>
              </a:spcAft>
              <a:buClr>
                <a:schemeClr val="dk1"/>
              </a:buClr>
              <a:buSzPts val="1200"/>
              <a:buFont typeface="Arial"/>
              <a:buChar char="•"/>
            </a:pPr>
            <a:r>
              <a:rPr lang="en" dirty="0"/>
              <a:t>Draw attention to where the acute crisis is in the crisis episode </a:t>
            </a:r>
            <a:endParaRPr dirty="0"/>
          </a:p>
          <a:p>
            <a:pPr marL="165100" lvl="0" indent="-158750" algn="l" rtl="0">
              <a:lnSpc>
                <a:spcPct val="100000"/>
              </a:lnSpc>
              <a:spcBef>
                <a:spcPts val="0"/>
              </a:spcBef>
              <a:spcAft>
                <a:spcPts val="0"/>
              </a:spcAft>
              <a:buSzPts val="1100"/>
              <a:buChar char="•"/>
            </a:pPr>
            <a:r>
              <a:rPr lang="en" dirty="0"/>
              <a:t>Note the time spent at an acute crisis </a:t>
            </a:r>
            <a:endParaRPr dirty="0"/>
          </a:p>
          <a:p>
            <a:pPr marL="165100" lvl="0" indent="-158750" algn="l" rtl="0">
              <a:lnSpc>
                <a:spcPct val="100000"/>
              </a:lnSpc>
              <a:spcBef>
                <a:spcPts val="0"/>
              </a:spcBef>
              <a:spcAft>
                <a:spcPts val="0"/>
              </a:spcAft>
              <a:buSzPts val="1100"/>
              <a:buChar char="•"/>
            </a:pPr>
            <a:r>
              <a:rPr lang="en" dirty="0"/>
              <a:t>We have discussed the general tools that we have in our tool box. </a:t>
            </a:r>
          </a:p>
          <a:p>
            <a:pPr marL="165100" lvl="0" indent="-158750" algn="l" rtl="0">
              <a:lnSpc>
                <a:spcPct val="100000"/>
              </a:lnSpc>
              <a:spcBef>
                <a:spcPts val="0"/>
              </a:spcBef>
              <a:spcAft>
                <a:spcPts val="0"/>
              </a:spcAft>
              <a:buSzPts val="1100"/>
              <a:buChar char="•"/>
            </a:pPr>
            <a:r>
              <a:rPr lang="en" dirty="0"/>
              <a:t>We know the problem that we are faced with and the solution is not a mystery. </a:t>
            </a:r>
            <a:endParaRPr dirty="0"/>
          </a:p>
          <a:p>
            <a:pPr marL="165100" lvl="0" indent="-88900" algn="l" rtl="0">
              <a:lnSpc>
                <a:spcPct val="100000"/>
              </a:lnSpc>
              <a:spcBef>
                <a:spcPts val="0"/>
              </a:spcBef>
              <a:spcAft>
                <a:spcPts val="0"/>
              </a:spcAft>
              <a:buClr>
                <a:schemeClr val="dk1"/>
              </a:buClr>
              <a:buSzPts val="1200"/>
              <a:buFont typeface="Arial"/>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926" name="Google Shape;926;g2f7e110e9cd_0_207:notes"/>
          <p:cNvSpPr txBox="1">
            <a:spLocks noGrp="1"/>
          </p:cNvSpPr>
          <p:nvPr>
            <p:ph type="sldNum" idx="12"/>
          </p:nvPr>
        </p:nvSpPr>
        <p:spPr>
          <a:xfrm>
            <a:off x="3884613" y="8685214"/>
            <a:ext cx="2971800" cy="459000"/>
          </a:xfrm>
          <a:prstGeom prst="rect">
            <a:avLst/>
          </a:prstGeom>
          <a:noFill/>
          <a:ln>
            <a:noFill/>
          </a:ln>
        </p:spPr>
        <p:txBody>
          <a:bodyPr spcFirstLastPara="1" wrap="square" lIns="91225" tIns="45600" rIns="91225" bIns="45600"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30</a:t>
            </a:fld>
            <a:endParaRPr sz="1400"/>
          </a:p>
        </p:txBody>
      </p:sp>
    </p:spTree>
    <p:extLst>
      <p:ext uri="{BB962C8B-B14F-4D97-AF65-F5344CB8AC3E}">
        <p14:creationId xmlns:p14="http://schemas.microsoft.com/office/powerpoint/2010/main" val="15293929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2e18678dcd1_0_40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sz="1200">
                <a:solidFill>
                  <a:schemeClr val="dk1"/>
                </a:solidFill>
                <a:latin typeface="Arial"/>
                <a:ea typeface="Arial"/>
                <a:cs typeface="Arial"/>
                <a:sym typeface="Arial"/>
              </a:rPr>
              <a:t>31</a:t>
            </a:fld>
            <a:endParaRPr sz="1200">
              <a:solidFill>
                <a:schemeClr val="dk1"/>
              </a:solidFill>
              <a:latin typeface="Arial"/>
              <a:ea typeface="Arial"/>
              <a:cs typeface="Arial"/>
              <a:sym typeface="Arial"/>
            </a:endParaRPr>
          </a:p>
        </p:txBody>
      </p:sp>
      <p:sp>
        <p:nvSpPr>
          <p:cNvPr id="995" name="Google Shape;995;g2e18678dcd1_0_40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6" name="Google Shape;996;g2e18678dcd1_0_40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 sz="1800" dirty="0">
                <a:latin typeface="Calibri"/>
                <a:ea typeface="Calibri"/>
                <a:cs typeface="Calibri"/>
                <a:sym typeface="Calibri"/>
              </a:rPr>
              <a:t>We can all save lives. </a:t>
            </a:r>
          </a:p>
          <a:p>
            <a:pPr marL="0" marR="0" lvl="0" indent="0" algn="l" rtl="0">
              <a:lnSpc>
                <a:spcPct val="100000"/>
              </a:lnSpc>
              <a:spcBef>
                <a:spcPts val="0"/>
              </a:spcBef>
              <a:spcAft>
                <a:spcPts val="0"/>
              </a:spcAft>
              <a:buClr>
                <a:schemeClr val="dk1"/>
              </a:buClr>
              <a:buSzPts val="1800"/>
              <a:buFont typeface="Calibri"/>
              <a:buNone/>
            </a:pPr>
            <a:r>
              <a:rPr lang="en" sz="1800" dirty="0">
                <a:latin typeface="Calibri"/>
                <a:ea typeface="Calibri"/>
                <a:cs typeface="Calibri"/>
                <a:sym typeface="Calibri"/>
              </a:rPr>
              <a:t>Research tells us that in order to prevent people from dying by suiced, addiction and other mental health crisis we need to focus on upstream prevention.</a:t>
            </a:r>
          </a:p>
          <a:p>
            <a:pPr marL="0" marR="0" lvl="0" indent="0" algn="l" rtl="0">
              <a:lnSpc>
                <a:spcPct val="100000"/>
              </a:lnSpc>
              <a:spcBef>
                <a:spcPts val="0"/>
              </a:spcBef>
              <a:spcAft>
                <a:spcPts val="0"/>
              </a:spcAft>
              <a:buClr>
                <a:schemeClr val="dk1"/>
              </a:buClr>
              <a:buSzPts val="1800"/>
              <a:buFont typeface="Calibri"/>
              <a:buNone/>
            </a:pPr>
            <a:r>
              <a:rPr lang="en" sz="1800" dirty="0">
                <a:latin typeface="Calibri"/>
                <a:ea typeface="Calibri"/>
                <a:cs typeface="Calibri"/>
                <a:sym typeface="Calibri"/>
              </a:rPr>
              <a:t>T</a:t>
            </a:r>
            <a:r>
              <a:rPr lang="en-US" sz="1800" dirty="0">
                <a:latin typeface="Calibri"/>
                <a:ea typeface="Calibri"/>
                <a:cs typeface="Calibri"/>
                <a:sym typeface="Calibri"/>
              </a:rPr>
              <a:t>h</a:t>
            </a:r>
            <a:r>
              <a:rPr lang="en" sz="1800" dirty="0">
                <a:latin typeface="Calibri"/>
                <a:ea typeface="Calibri"/>
                <a:cs typeface="Calibri"/>
                <a:sym typeface="Calibri"/>
              </a:rPr>
              <a:t>is model begins with awareness, training, education and action. </a:t>
            </a:r>
          </a:p>
          <a:p>
            <a:pPr marL="0" marR="0" lvl="0" indent="0" algn="l" rtl="0">
              <a:lnSpc>
                <a:spcPct val="100000"/>
              </a:lnSpc>
              <a:spcBef>
                <a:spcPts val="0"/>
              </a:spcBef>
              <a:spcAft>
                <a:spcPts val="0"/>
              </a:spcAft>
              <a:buClr>
                <a:schemeClr val="dk1"/>
              </a:buClr>
              <a:buSzPts val="1800"/>
              <a:buFont typeface="Calibri"/>
              <a:buNone/>
            </a:pPr>
            <a:r>
              <a:rPr lang="en" sz="1800" dirty="0">
                <a:latin typeface="Calibri"/>
                <a:ea typeface="Calibri"/>
                <a:cs typeface="Calibri"/>
                <a:sym typeface="Calibri"/>
              </a:rPr>
              <a:t>If we wait for the crisis to reach intervention, we are most likley too late to intervene and make a difference. </a:t>
            </a:r>
            <a:endParaRPr dirty="0"/>
          </a:p>
          <a:p>
            <a:pPr marL="0" marR="0" lvl="0" indent="0" algn="l" rtl="0">
              <a:lnSpc>
                <a:spcPct val="100000"/>
              </a:lnSpc>
              <a:spcBef>
                <a:spcPts val="0"/>
              </a:spcBef>
              <a:spcAft>
                <a:spcPts val="0"/>
              </a:spcAft>
              <a:buClr>
                <a:schemeClr val="dk1"/>
              </a:buClr>
              <a:buSzPts val="1800"/>
              <a:buFont typeface="Calibri"/>
              <a:buNone/>
            </a:pPr>
            <a:endParaRPr sz="1800" dirty="0">
              <a:latin typeface="Calibri"/>
              <a:ea typeface="Calibri"/>
              <a:cs typeface="Calibri"/>
              <a:sym typeface="Calibri"/>
            </a:endParaRPr>
          </a:p>
          <a:p>
            <a:pPr marL="0" lvl="0" indent="0" algn="l" rtl="0">
              <a:lnSpc>
                <a:spcPct val="90000"/>
              </a:lnSpc>
              <a:spcBef>
                <a:spcPts val="0"/>
              </a:spcBef>
              <a:spcAft>
                <a:spcPts val="0"/>
              </a:spcAft>
              <a:buNone/>
            </a:pPr>
            <a:r>
              <a:rPr lang="en" sz="1400" b="1" i="1" dirty="0">
                <a:solidFill>
                  <a:schemeClr val="dk1"/>
                </a:solidFill>
                <a:latin typeface="Avenir"/>
                <a:ea typeface="Avenir"/>
                <a:cs typeface="Avenir"/>
                <a:sym typeface="Avenir"/>
              </a:rPr>
              <a:t>As communities, what must we do?</a:t>
            </a:r>
            <a:endParaRPr sz="1400" dirty="0">
              <a:latin typeface="Calibri"/>
              <a:ea typeface="Calibri"/>
              <a:cs typeface="Calibri"/>
              <a:sym typeface="Calibri"/>
            </a:endParaRPr>
          </a:p>
          <a:p>
            <a:pPr marL="457200" lvl="0" indent="-317500" algn="l" rtl="0">
              <a:lnSpc>
                <a:spcPct val="90000"/>
              </a:lnSpc>
              <a:spcBef>
                <a:spcPts val="0"/>
              </a:spcBef>
              <a:spcAft>
                <a:spcPts val="0"/>
              </a:spcAft>
              <a:buClr>
                <a:srgbClr val="262626"/>
              </a:buClr>
              <a:buSzPts val="1400"/>
              <a:buChar char="●"/>
            </a:pPr>
            <a:r>
              <a:rPr lang="en" sz="1400" dirty="0">
                <a:solidFill>
                  <a:srgbClr val="262626"/>
                </a:solidFill>
              </a:rPr>
              <a:t>Improve our </a:t>
            </a:r>
            <a:r>
              <a:rPr lang="en" sz="1400" b="1" i="1" dirty="0">
                <a:solidFill>
                  <a:srgbClr val="621216"/>
                </a:solidFill>
              </a:rPr>
              <a:t>collective competence</a:t>
            </a:r>
            <a:r>
              <a:rPr lang="en" sz="1400" dirty="0">
                <a:solidFill>
                  <a:srgbClr val="8DA9DB"/>
                </a:solidFill>
              </a:rPr>
              <a:t> </a:t>
            </a:r>
            <a:r>
              <a:rPr lang="en" sz="1400" dirty="0">
                <a:solidFill>
                  <a:srgbClr val="262626"/>
                </a:solidFill>
              </a:rPr>
              <a:t>to prevent suicide </a:t>
            </a:r>
            <a:endParaRPr sz="1400" dirty="0">
              <a:solidFill>
                <a:srgbClr val="262626"/>
              </a:solidFill>
            </a:endParaRPr>
          </a:p>
          <a:p>
            <a:pPr marL="457200" lvl="0" indent="-317500" algn="l" rtl="0">
              <a:lnSpc>
                <a:spcPct val="90000"/>
              </a:lnSpc>
              <a:spcBef>
                <a:spcPts val="0"/>
              </a:spcBef>
              <a:spcAft>
                <a:spcPts val="0"/>
              </a:spcAft>
              <a:buSzPts val="1400"/>
              <a:buFont typeface="Calibri"/>
              <a:buChar char="●"/>
            </a:pPr>
            <a:r>
              <a:rPr lang="en" sz="1400" dirty="0">
                <a:solidFill>
                  <a:srgbClr val="262626"/>
                </a:solidFill>
              </a:rPr>
              <a:t>Increase our sense of </a:t>
            </a:r>
            <a:r>
              <a:rPr lang="en" sz="1400" b="1" i="1" dirty="0">
                <a:solidFill>
                  <a:srgbClr val="621216"/>
                </a:solidFill>
              </a:rPr>
              <a:t>shared responsibility</a:t>
            </a:r>
            <a:r>
              <a:rPr lang="en" sz="1400" dirty="0">
                <a:solidFill>
                  <a:srgbClr val="8DA9DB"/>
                </a:solidFill>
              </a:rPr>
              <a:t> </a:t>
            </a:r>
            <a:r>
              <a:rPr lang="en" sz="1400" dirty="0">
                <a:solidFill>
                  <a:srgbClr val="262626"/>
                </a:solidFill>
              </a:rPr>
              <a:t>for the prevention of suicide</a:t>
            </a:r>
            <a:endParaRPr sz="1400" dirty="0">
              <a:solidFill>
                <a:srgbClr val="262626"/>
              </a:solidFill>
            </a:endParaRPr>
          </a:p>
          <a:p>
            <a:pPr marL="457200" lvl="0" indent="-317500" algn="l" rtl="0">
              <a:lnSpc>
                <a:spcPct val="90000"/>
              </a:lnSpc>
              <a:spcBef>
                <a:spcPts val="0"/>
              </a:spcBef>
              <a:spcAft>
                <a:spcPts val="0"/>
              </a:spcAft>
              <a:buClr>
                <a:srgbClr val="262626"/>
              </a:buClr>
              <a:buSzPts val="1400"/>
              <a:buChar char="●"/>
            </a:pPr>
            <a:r>
              <a:rPr lang="en" sz="1400" dirty="0">
                <a:solidFill>
                  <a:srgbClr val="262626"/>
                </a:solidFill>
              </a:rPr>
              <a:t>Leadership </a:t>
            </a:r>
            <a:r>
              <a:rPr lang="en" sz="1400" b="1" i="1" dirty="0">
                <a:solidFill>
                  <a:srgbClr val="621216"/>
                </a:solidFill>
              </a:rPr>
              <a:t>must agree</a:t>
            </a:r>
            <a:r>
              <a:rPr lang="en" sz="1400" dirty="0">
                <a:solidFill>
                  <a:srgbClr val="8DA9DB"/>
                </a:solidFill>
              </a:rPr>
              <a:t> </a:t>
            </a:r>
            <a:r>
              <a:rPr lang="en" sz="1400" dirty="0">
                <a:solidFill>
                  <a:srgbClr val="262626"/>
                </a:solidFill>
              </a:rPr>
              <a:t>that suicide is a serious public health problem and is preventable</a:t>
            </a:r>
          </a:p>
          <a:p>
            <a:pPr marL="139700" lvl="0" indent="0" algn="l" rtl="0">
              <a:lnSpc>
                <a:spcPct val="90000"/>
              </a:lnSpc>
              <a:spcBef>
                <a:spcPts val="0"/>
              </a:spcBef>
              <a:spcAft>
                <a:spcPts val="0"/>
              </a:spcAft>
              <a:buClr>
                <a:srgbClr val="262626"/>
              </a:buClr>
              <a:buSzPts val="1400"/>
              <a:buNone/>
            </a:pPr>
            <a:endParaRPr sz="1400" dirty="0">
              <a:solidFill>
                <a:srgbClr val="262626"/>
              </a:solidFill>
            </a:endParaRPr>
          </a:p>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2f6d05e61d5_0_3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2" name="Google Shape;1062;g2f6d05e61d5_0_3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dirty="0"/>
              <a:t>There comes </a:t>
            </a:r>
            <a:r>
              <a:rPr lang="en" b="1" dirty="0"/>
              <a:t>a point </a:t>
            </a:r>
            <a:r>
              <a:rPr lang="en" dirty="0"/>
              <a:t>where we need </a:t>
            </a:r>
            <a:r>
              <a:rPr lang="en" b="1" dirty="0"/>
              <a:t>to stop</a:t>
            </a:r>
            <a:r>
              <a:rPr lang="en" dirty="0"/>
              <a:t> just pulling people out of the river. We need to go </a:t>
            </a:r>
            <a:r>
              <a:rPr lang="en" b="1" dirty="0"/>
              <a:t>upstream</a:t>
            </a:r>
            <a:r>
              <a:rPr lang="en" dirty="0"/>
              <a:t> and find out </a:t>
            </a:r>
            <a:r>
              <a:rPr lang="en" b="1" dirty="0"/>
              <a:t>why they’re falling in.</a:t>
            </a:r>
            <a:r>
              <a:rPr lang="en" dirty="0"/>
              <a:t> </a:t>
            </a:r>
            <a:endParaRPr dirty="0"/>
          </a:p>
        </p:txBody>
      </p:sp>
      <p:sp>
        <p:nvSpPr>
          <p:cNvPr id="1063" name="Google Shape;1063;g2f6d05e61d5_0_3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2e18678dcd1_0_37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 name="Google Shape;1017;g2e18678dcd1_0_37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8" name="Google Shape;1018;g2e18678dcd1_0_37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2e18678dcd1_0_72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5" name="Google Shape;1025;g2e18678dcd1_0_72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rgbClr val="24375A"/>
              </a:buClr>
              <a:buSzPts val="1200"/>
              <a:buFont typeface="Arial"/>
              <a:buChar char="•"/>
            </a:pPr>
            <a:r>
              <a:rPr lang="en" b="0" i="0" dirty="0">
                <a:solidFill>
                  <a:srgbClr val="24375A"/>
                </a:solidFill>
                <a:highlight>
                  <a:srgbClr val="FFFFFF"/>
                </a:highlight>
                <a:latin typeface="Avenir"/>
                <a:ea typeface="Avenir"/>
                <a:cs typeface="Avenir"/>
                <a:sym typeface="Avenir"/>
              </a:rPr>
              <a:t>In my former job (a few jos ago) I had oversight of all youth BH in NM. My role was to know all BH resources in the state and nationally. T</a:t>
            </a:r>
            <a:r>
              <a:rPr lang="en-US" b="0" i="0" dirty="0">
                <a:solidFill>
                  <a:srgbClr val="24375A"/>
                </a:solidFill>
                <a:highlight>
                  <a:srgbClr val="FFFFFF"/>
                </a:highlight>
                <a:latin typeface="Avenir"/>
                <a:ea typeface="Avenir"/>
                <a:cs typeface="Avenir"/>
                <a:sym typeface="Avenir"/>
              </a:rPr>
              <a:t>h</a:t>
            </a:r>
            <a:r>
              <a:rPr lang="en" b="0" i="0" dirty="0">
                <a:solidFill>
                  <a:srgbClr val="24375A"/>
                </a:solidFill>
                <a:highlight>
                  <a:srgbClr val="FFFFFF"/>
                </a:highlight>
                <a:latin typeface="Avenir"/>
                <a:ea typeface="Avenir"/>
                <a:cs typeface="Avenir"/>
                <a:sym typeface="Avenir"/>
              </a:rPr>
              <a:t>is is also how I became a MT for QPR and what led me to now be the National Training D</a:t>
            </a:r>
            <a:r>
              <a:rPr lang="en-US" b="0" i="0" dirty="0" err="1">
                <a:solidFill>
                  <a:srgbClr val="24375A"/>
                </a:solidFill>
                <a:highlight>
                  <a:srgbClr val="FFFFFF"/>
                </a:highlight>
                <a:latin typeface="Avenir"/>
                <a:ea typeface="Avenir"/>
                <a:cs typeface="Avenir"/>
                <a:sym typeface="Avenir"/>
              </a:rPr>
              <a:t>i</a:t>
            </a:r>
            <a:r>
              <a:rPr lang="en" b="0" i="0" dirty="0">
                <a:solidFill>
                  <a:srgbClr val="24375A"/>
                </a:solidFill>
                <a:highlight>
                  <a:srgbClr val="FFFFFF"/>
                </a:highlight>
                <a:latin typeface="Avenir"/>
                <a:ea typeface="Avenir"/>
                <a:cs typeface="Avenir"/>
                <a:sym typeface="Avenir"/>
              </a:rPr>
              <a:t>rector. </a:t>
            </a:r>
          </a:p>
          <a:p>
            <a:pPr marL="171450" lvl="0" indent="-171450" algn="l" rtl="0">
              <a:spcBef>
                <a:spcPts val="0"/>
              </a:spcBef>
              <a:spcAft>
                <a:spcPts val="0"/>
              </a:spcAft>
              <a:buClr>
                <a:srgbClr val="24375A"/>
              </a:buClr>
              <a:buSzPts val="1200"/>
              <a:buFont typeface="Arial"/>
              <a:buChar char="•"/>
            </a:pPr>
            <a:r>
              <a:rPr lang="en" b="0" i="0" dirty="0">
                <a:solidFill>
                  <a:srgbClr val="24375A"/>
                </a:solidFill>
                <a:highlight>
                  <a:srgbClr val="FFFFFF"/>
                </a:highlight>
                <a:latin typeface="Avenir"/>
                <a:ea typeface="Avenir"/>
                <a:cs typeface="Avenir"/>
                <a:sym typeface="Avenir"/>
              </a:rPr>
              <a:t>Many of you may be familiar with the basic QPR curriculum and some of you may have take the course or may even be instructors. Lets to a VERY brief overview:</a:t>
            </a:r>
            <a:endParaRPr dirty="0"/>
          </a:p>
          <a:p>
            <a:pPr marL="171450" lvl="0" indent="-171450" algn="l" rtl="0">
              <a:spcBef>
                <a:spcPts val="0"/>
              </a:spcBef>
              <a:spcAft>
                <a:spcPts val="0"/>
              </a:spcAft>
              <a:buClr>
                <a:srgbClr val="24375A"/>
              </a:buClr>
              <a:buSzPts val="1200"/>
              <a:buFont typeface="Arial"/>
              <a:buChar char="•"/>
            </a:pPr>
            <a:r>
              <a:rPr lang="en" b="0" i="0" dirty="0">
                <a:solidFill>
                  <a:srgbClr val="24375A"/>
                </a:solidFill>
                <a:highlight>
                  <a:srgbClr val="FFFFFF"/>
                </a:highlight>
                <a:latin typeface="Avenir"/>
                <a:ea typeface="Avenir"/>
                <a:cs typeface="Avenir"/>
                <a:sym typeface="Avenir"/>
              </a:rPr>
              <a:t>The QPR mission is to reduce suicidal behaviors and save lives by providing innovative, practical and proven suicide prevention training. The signs of crisis are all around us. We believe that quality education empowers all people, regardless of their background, to make a positive difference in the life of someone they know.</a:t>
            </a:r>
          </a:p>
          <a:p>
            <a:pPr marL="0" lvl="0" indent="0" algn="l" rtl="0">
              <a:spcBef>
                <a:spcPts val="0"/>
              </a:spcBef>
              <a:spcAft>
                <a:spcPts val="0"/>
              </a:spcAft>
              <a:buClr>
                <a:srgbClr val="24375A"/>
              </a:buClr>
              <a:buSzPts val="1200"/>
              <a:buFont typeface="Arial"/>
              <a:buNone/>
            </a:pPr>
            <a:endParaRPr dirty="0"/>
          </a:p>
          <a:p>
            <a:pPr marL="171450" lvl="0" indent="-171450" algn="l" rtl="0">
              <a:spcBef>
                <a:spcPts val="0"/>
              </a:spcBef>
              <a:spcAft>
                <a:spcPts val="0"/>
              </a:spcAft>
              <a:buClr>
                <a:srgbClr val="24375A"/>
              </a:buClr>
              <a:buSzPts val="1200"/>
              <a:buFont typeface="Arial"/>
              <a:buChar char="•"/>
            </a:pPr>
            <a:r>
              <a:rPr lang="en" b="0" i="0" dirty="0">
                <a:solidFill>
                  <a:srgbClr val="24375A"/>
                </a:solidFill>
                <a:highlight>
                  <a:srgbClr val="FFFFFF"/>
                </a:highlight>
                <a:latin typeface="Avenir"/>
                <a:ea typeface="Avenir"/>
                <a:cs typeface="Avenir"/>
                <a:sym typeface="Avenir"/>
              </a:rPr>
              <a:t>QPR is an evidence-based practice and is listed in the SPRC Best Practices registry and formerly NREPP</a:t>
            </a:r>
            <a:endParaRPr dirty="0"/>
          </a:p>
          <a:p>
            <a:pPr marL="171450" marR="0" lvl="0" indent="-171450" algn="l" rtl="0">
              <a:lnSpc>
                <a:spcPct val="100000"/>
              </a:lnSpc>
              <a:spcBef>
                <a:spcPts val="0"/>
              </a:spcBef>
              <a:spcAft>
                <a:spcPts val="0"/>
              </a:spcAft>
              <a:buClr>
                <a:schemeClr val="dk2"/>
              </a:buClr>
              <a:buSzPts val="1200"/>
              <a:buFont typeface="Arial"/>
              <a:buChar char="•"/>
            </a:pPr>
            <a:r>
              <a:rPr lang="en" sz="1200" dirty="0">
                <a:solidFill>
                  <a:schemeClr val="dk2"/>
                </a:solidFill>
              </a:rPr>
              <a:t>20+ university published studies</a:t>
            </a:r>
            <a:endParaRPr dirty="0"/>
          </a:p>
          <a:p>
            <a:pPr marL="171450" marR="0" lvl="0" indent="-171450" algn="l" rtl="0">
              <a:lnSpc>
                <a:spcPct val="100000"/>
              </a:lnSpc>
              <a:spcBef>
                <a:spcPts val="0"/>
              </a:spcBef>
              <a:spcAft>
                <a:spcPts val="0"/>
              </a:spcAft>
              <a:buClr>
                <a:schemeClr val="dk2"/>
              </a:buClr>
              <a:buSzPts val="1200"/>
              <a:buFont typeface="Arial"/>
              <a:buChar char="•"/>
            </a:pPr>
            <a:r>
              <a:rPr lang="en" sz="1200" dirty="0">
                <a:solidFill>
                  <a:schemeClr val="dk2"/>
                </a:solidFill>
              </a:rPr>
              <a:t>7 million gatekeepers trained (and counting) from 1999-2023</a:t>
            </a:r>
            <a:endParaRPr dirty="0"/>
          </a:p>
          <a:p>
            <a:pPr marL="171450" marR="0" lvl="0" indent="-171450" algn="l" rtl="0">
              <a:lnSpc>
                <a:spcPct val="100000"/>
              </a:lnSpc>
              <a:spcBef>
                <a:spcPts val="0"/>
              </a:spcBef>
              <a:spcAft>
                <a:spcPts val="0"/>
              </a:spcAft>
              <a:buClr>
                <a:schemeClr val="dk2"/>
              </a:buClr>
              <a:buSzPts val="1200"/>
              <a:buFont typeface="Arial"/>
              <a:buChar char="•"/>
            </a:pPr>
            <a:r>
              <a:rPr lang="en" sz="1200" dirty="0">
                <a:solidFill>
                  <a:schemeClr val="dk2"/>
                </a:solidFill>
              </a:rPr>
              <a:t>Used by 700+ colleges and universities</a:t>
            </a:r>
            <a:endParaRPr sz="1200" dirty="0"/>
          </a:p>
          <a:p>
            <a:pPr marL="228600" lvl="0" indent="-228600" algn="l" rtl="0">
              <a:lnSpc>
                <a:spcPct val="90000"/>
              </a:lnSpc>
              <a:spcBef>
                <a:spcPts val="1000"/>
              </a:spcBef>
              <a:spcAft>
                <a:spcPts val="0"/>
              </a:spcAft>
              <a:buClr>
                <a:schemeClr val="dk2"/>
              </a:buClr>
              <a:buSzPts val="2200"/>
              <a:buFont typeface="Calibri"/>
              <a:buChar char="•"/>
            </a:pPr>
            <a:r>
              <a:rPr lang="en" sz="1200" dirty="0">
                <a:solidFill>
                  <a:schemeClr val="dk2"/>
                </a:solidFill>
                <a:latin typeface="Calibri"/>
                <a:ea typeface="Calibri"/>
                <a:cs typeface="Calibri"/>
                <a:sym typeface="Calibri"/>
              </a:rPr>
              <a:t>30,000 gatekeepers/month trained in 2015 </a:t>
            </a:r>
            <a:endParaRPr sz="1600" dirty="0">
              <a:solidFill>
                <a:schemeClr val="dk1"/>
              </a:solidFill>
              <a:latin typeface="Calibri"/>
              <a:ea typeface="Calibri"/>
              <a:cs typeface="Calibri"/>
              <a:sym typeface="Calibri"/>
            </a:endParaRPr>
          </a:p>
          <a:p>
            <a:pPr marL="228600" lvl="0" indent="-228600" algn="l" rtl="0">
              <a:lnSpc>
                <a:spcPct val="90000"/>
              </a:lnSpc>
              <a:spcBef>
                <a:spcPts val="1000"/>
              </a:spcBef>
              <a:spcAft>
                <a:spcPts val="0"/>
              </a:spcAft>
              <a:buClr>
                <a:schemeClr val="dk2"/>
              </a:buClr>
              <a:buSzPts val="2200"/>
              <a:buFont typeface="Calibri"/>
              <a:buChar char="•"/>
            </a:pPr>
            <a:r>
              <a:rPr lang="en" sz="1200" dirty="0">
                <a:solidFill>
                  <a:schemeClr val="dk2"/>
                </a:solidFill>
                <a:latin typeface="Calibri"/>
                <a:ea typeface="Calibri"/>
                <a:cs typeface="Calibri"/>
                <a:sym typeface="Calibri"/>
              </a:rPr>
              <a:t>No adverse outcomes reported since 1996</a:t>
            </a:r>
            <a:endParaRPr dirty="0"/>
          </a:p>
          <a:p>
            <a:pPr marL="228600" lvl="0" indent="-88900" algn="l" rtl="0">
              <a:lnSpc>
                <a:spcPct val="90000"/>
              </a:lnSpc>
              <a:spcBef>
                <a:spcPts val="1000"/>
              </a:spcBef>
              <a:spcAft>
                <a:spcPts val="0"/>
              </a:spcAft>
              <a:buClr>
                <a:schemeClr val="dk2"/>
              </a:buClr>
              <a:buSzPts val="2200"/>
              <a:buFont typeface="Calibri"/>
              <a:buNone/>
            </a:pPr>
            <a:endParaRPr sz="16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dirty="0"/>
          </a:p>
          <a:p>
            <a:pPr marL="0" lvl="0" indent="0" algn="l" rtl="0">
              <a:spcBef>
                <a:spcPts val="0"/>
              </a:spcBef>
              <a:spcAft>
                <a:spcPts val="0"/>
              </a:spcAft>
              <a:buClr>
                <a:schemeClr val="dk1"/>
              </a:buClr>
              <a:buSzPts val="1200"/>
              <a:buFont typeface="Calibri"/>
              <a:buNone/>
            </a:pPr>
            <a:endParaRPr b="0" i="0" dirty="0">
              <a:solidFill>
                <a:srgbClr val="24375A"/>
              </a:solidFill>
              <a:highlight>
                <a:srgbClr val="FFFFFF"/>
              </a:highlight>
              <a:latin typeface="Avenir"/>
              <a:ea typeface="Avenir"/>
              <a:cs typeface="Avenir"/>
              <a:sym typeface="Avenir"/>
            </a:endParaRPr>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endParaRPr dirty="0"/>
          </a:p>
        </p:txBody>
      </p:sp>
      <p:sp>
        <p:nvSpPr>
          <p:cNvPr id="1026" name="Google Shape;1026;g2e18678dcd1_0_72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34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g2f6d05e61d5_0_1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4" name="Google Shape;1034;g2f6d05e61d5_0_1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365760" lvl="0" indent="-256032" algn="l" rtl="0">
              <a:spcBef>
                <a:spcPts val="0"/>
              </a:spcBef>
              <a:spcAft>
                <a:spcPts val="0"/>
              </a:spcAft>
              <a:buClr>
                <a:schemeClr val="dk1"/>
              </a:buClr>
              <a:buSzPts val="1200"/>
              <a:buFont typeface="Noto Sans Symbols"/>
              <a:buChar char="🞂"/>
            </a:pPr>
            <a:r>
              <a:rPr lang="en"/>
              <a:t>Strangers don’t prevent suicide, people you already know do…</a:t>
            </a:r>
            <a:endParaRPr/>
          </a:p>
          <a:p>
            <a:pPr marL="365760" lvl="0" indent="-256032" algn="l" rtl="0">
              <a:spcBef>
                <a:spcPts val="0"/>
              </a:spcBef>
              <a:spcAft>
                <a:spcPts val="0"/>
              </a:spcAft>
              <a:buClr>
                <a:schemeClr val="dk1"/>
              </a:buClr>
              <a:buSzPts val="1200"/>
              <a:buFont typeface="Calibri"/>
              <a:buNone/>
            </a:pPr>
            <a:endParaRPr/>
          </a:p>
          <a:p>
            <a:pPr marL="365760" lvl="0" indent="-256032" algn="l" rtl="0">
              <a:spcBef>
                <a:spcPts val="0"/>
              </a:spcBef>
              <a:spcAft>
                <a:spcPts val="0"/>
              </a:spcAft>
              <a:buClr>
                <a:schemeClr val="dk1"/>
              </a:buClr>
              <a:buSzPts val="1200"/>
              <a:buFont typeface="Noto Sans Symbols"/>
              <a:buChar char="🞂"/>
            </a:pPr>
            <a:r>
              <a:rPr lang="en"/>
              <a:t>Friends, family members, co-workers, and professionals with a duty to public safety have the greatest opportunity to recognize, detect, and refer…. </a:t>
            </a:r>
            <a:endParaRPr/>
          </a:p>
          <a:p>
            <a:pPr marL="365760" lvl="0" indent="-256032" algn="l" rtl="0">
              <a:spcBef>
                <a:spcPts val="0"/>
              </a:spcBef>
              <a:spcAft>
                <a:spcPts val="0"/>
              </a:spcAft>
              <a:buClr>
                <a:schemeClr val="dk1"/>
              </a:buClr>
              <a:buSzPts val="1200"/>
              <a:buFont typeface="Calibri"/>
              <a:buNone/>
            </a:pPr>
            <a:endParaRPr/>
          </a:p>
          <a:p>
            <a:pPr marL="365760" lvl="0" indent="-256032" algn="l" rtl="0">
              <a:spcBef>
                <a:spcPts val="0"/>
              </a:spcBef>
              <a:spcAft>
                <a:spcPts val="0"/>
              </a:spcAft>
              <a:buClr>
                <a:schemeClr val="dk1"/>
              </a:buClr>
              <a:buSzPts val="1200"/>
              <a:buFont typeface="Noto Sans Symbols"/>
              <a:buChar char="🞂"/>
            </a:pPr>
            <a:r>
              <a:rPr lang="en"/>
              <a:t>The more people trained the better the odds an at-risk person will be detected before a suicide attempt is made</a:t>
            </a:r>
            <a:endParaRPr/>
          </a:p>
          <a:p>
            <a:pPr marL="0" lvl="0" indent="0" algn="l" rtl="0">
              <a:spcBef>
                <a:spcPts val="0"/>
              </a:spcBef>
              <a:spcAft>
                <a:spcPts val="0"/>
              </a:spcAft>
              <a:buNone/>
            </a:pPr>
            <a:endParaRPr/>
          </a:p>
        </p:txBody>
      </p:sp>
      <p:sp>
        <p:nvSpPr>
          <p:cNvPr id="1035" name="Google Shape;1035;g2f6d05e61d5_0_1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2f599753c09_0_130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Many of us think it is the Mental Health professional job to save a life from suicide, addiction or mental health crisis. </a:t>
            </a:r>
          </a:p>
          <a:p>
            <a:pPr marL="0" lvl="0" indent="0" algn="l" rtl="0">
              <a:spcBef>
                <a:spcPts val="0"/>
              </a:spcBef>
              <a:spcAft>
                <a:spcPts val="0"/>
              </a:spcAft>
              <a:buNone/>
            </a:pPr>
            <a:r>
              <a:rPr lang="en-US" dirty="0"/>
              <a:t>You are incorrect.</a:t>
            </a:r>
          </a:p>
          <a:p>
            <a:pPr marL="0" lvl="0" indent="0" algn="l" rtl="0">
              <a:spcBef>
                <a:spcPts val="0"/>
              </a:spcBef>
              <a:spcAft>
                <a:spcPts val="0"/>
              </a:spcAft>
              <a:buNone/>
            </a:pPr>
            <a:r>
              <a:rPr lang="en-US" dirty="0"/>
              <a:t>It is all of our responsibilities. </a:t>
            </a:r>
            <a:endParaRPr dirty="0"/>
          </a:p>
        </p:txBody>
      </p:sp>
      <p:sp>
        <p:nvSpPr>
          <p:cNvPr id="1055" name="Google Shape;1055;g2f599753c09_0_13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2e18678dcd1_0_94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1" name="Google Shape;1071;g2e18678dcd1_0_94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(Both) </a:t>
            </a:r>
            <a:endParaRPr/>
          </a:p>
          <a:p>
            <a:pPr marL="0" marR="0" lvl="0" indent="0" algn="l" rtl="0">
              <a:lnSpc>
                <a:spcPct val="100000"/>
              </a:lnSpc>
              <a:spcBef>
                <a:spcPts val="0"/>
              </a:spcBef>
              <a:spcAft>
                <a:spcPts val="0"/>
              </a:spcAft>
              <a:buClr>
                <a:schemeClr val="dk1"/>
              </a:buClr>
              <a:buSzPts val="1200"/>
              <a:buFont typeface="Calibri"/>
              <a:buNone/>
            </a:pPr>
            <a:r>
              <a:rPr lang="en"/>
              <a:t>Questions</a:t>
            </a:r>
            <a:endParaRPr/>
          </a:p>
          <a:p>
            <a:pPr marL="0" lvl="0" indent="0" algn="l" rtl="0">
              <a:spcBef>
                <a:spcPts val="0"/>
              </a:spcBef>
              <a:spcAft>
                <a:spcPts val="0"/>
              </a:spcAft>
              <a:buClr>
                <a:schemeClr val="dk1"/>
              </a:buClr>
              <a:buSzPts val="1200"/>
              <a:buFont typeface="Calibri"/>
              <a:buNone/>
            </a:pPr>
            <a:endParaRPr/>
          </a:p>
        </p:txBody>
      </p:sp>
      <p:sp>
        <p:nvSpPr>
          <p:cNvPr id="1072" name="Google Shape;1072;g2e18678dcd1_0_94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2e18678dcd1_0_75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8" name="Google Shape;1078;g2e18678dcd1_0_75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 dirty="0"/>
              <a:t>(Both)</a:t>
            </a:r>
            <a:endParaRPr dirty="0"/>
          </a:p>
          <a:p>
            <a:pPr marL="0" lvl="0" indent="0" algn="l" rtl="0">
              <a:spcBef>
                <a:spcPts val="0"/>
              </a:spcBef>
              <a:spcAft>
                <a:spcPts val="0"/>
              </a:spcAft>
              <a:buClr>
                <a:schemeClr val="dk1"/>
              </a:buClr>
              <a:buSzPts val="1200"/>
              <a:buFont typeface="Calibri"/>
              <a:buNone/>
            </a:pPr>
            <a:r>
              <a:rPr lang="en" dirty="0"/>
              <a:t>Thank you</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n" dirty="0"/>
              <a:t>Resources: </a:t>
            </a:r>
            <a:endParaRPr dirty="0"/>
          </a:p>
          <a:p>
            <a:pPr marL="457200" lvl="0" indent="-298450" algn="l" rtl="0">
              <a:spcBef>
                <a:spcPts val="0"/>
              </a:spcBef>
              <a:spcAft>
                <a:spcPts val="0"/>
              </a:spcAft>
              <a:buSzPts val="1100"/>
              <a:buChar char="●"/>
            </a:pPr>
            <a:r>
              <a:rPr lang="en" dirty="0"/>
              <a:t>Upstream onepager </a:t>
            </a:r>
            <a:endParaRPr dirty="0"/>
          </a:p>
          <a:p>
            <a:pPr marL="457200" lvl="0" indent="-298450" algn="l" rtl="0">
              <a:spcBef>
                <a:spcPts val="0"/>
              </a:spcBef>
              <a:spcAft>
                <a:spcPts val="0"/>
              </a:spcAft>
              <a:buSzPts val="1100"/>
              <a:buChar char="●"/>
            </a:pPr>
            <a:r>
              <a:rPr lang="en" dirty="0"/>
              <a:t>Postvention guide (google drive) </a:t>
            </a:r>
            <a:endParaRPr dirty="0"/>
          </a:p>
          <a:p>
            <a:pPr marL="457200" lvl="0" indent="-298450" algn="l" rtl="0">
              <a:spcBef>
                <a:spcPts val="0"/>
              </a:spcBef>
              <a:spcAft>
                <a:spcPts val="0"/>
              </a:spcAft>
              <a:buSzPts val="1100"/>
              <a:buChar char="●"/>
            </a:pPr>
            <a:r>
              <a:rPr lang="en"/>
              <a:t>New Mexico prevention resource guide (wants conference to print them out and hopefully all of them) </a:t>
            </a:r>
            <a:endParaRPr dirty="0"/>
          </a:p>
          <a:p>
            <a:pPr marL="457200" lvl="0" indent="-298450" algn="l" rtl="0">
              <a:spcBef>
                <a:spcPts val="0"/>
              </a:spcBef>
              <a:spcAft>
                <a:spcPts val="0"/>
              </a:spcAft>
              <a:buSzPts val="1100"/>
              <a:buChar char="●"/>
            </a:pPr>
            <a:r>
              <a:rPr lang="en" dirty="0"/>
              <a:t>QPR materials (shayna has) </a:t>
            </a:r>
            <a:endParaRPr dirty="0"/>
          </a:p>
        </p:txBody>
      </p:sp>
      <p:sp>
        <p:nvSpPr>
          <p:cNvPr id="1079" name="Google Shape;1079;g2e18678dcd1_0_75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will we be covering today </a:t>
            </a:r>
          </a:p>
        </p:txBody>
      </p:sp>
    </p:spTree>
    <p:extLst>
      <p:ext uri="{BB962C8B-B14F-4D97-AF65-F5344CB8AC3E}">
        <p14:creationId xmlns:p14="http://schemas.microsoft.com/office/powerpoint/2010/main" val="3945968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2e18678dcd1_0_89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g2e18678dcd1_0_89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dirty="0"/>
              <a:t>Let’s look at why we all need these tools, </a:t>
            </a:r>
          </a:p>
          <a:p>
            <a:pPr marL="0" marR="0" lvl="0" indent="0" algn="l" rtl="0">
              <a:lnSpc>
                <a:spcPct val="100000"/>
              </a:lnSpc>
              <a:spcBef>
                <a:spcPts val="0"/>
              </a:spcBef>
              <a:spcAft>
                <a:spcPts val="0"/>
              </a:spcAft>
              <a:buClr>
                <a:schemeClr val="dk1"/>
              </a:buClr>
              <a:buSzPts val="1200"/>
              <a:buFont typeface="Calibri"/>
              <a:buNone/>
            </a:pPr>
            <a:r>
              <a:rPr lang="en" dirty="0"/>
              <a:t>the scope of the problem, </a:t>
            </a:r>
          </a:p>
          <a:p>
            <a:pPr marL="0" marR="0" lvl="0" indent="0" algn="l" rtl="0">
              <a:lnSpc>
                <a:spcPct val="100000"/>
              </a:lnSpc>
              <a:spcBef>
                <a:spcPts val="0"/>
              </a:spcBef>
              <a:spcAft>
                <a:spcPts val="0"/>
              </a:spcAft>
              <a:buClr>
                <a:schemeClr val="dk1"/>
              </a:buClr>
              <a:buSzPts val="1200"/>
              <a:buFont typeface="Calibri"/>
              <a:buNone/>
            </a:pPr>
            <a:r>
              <a:rPr lang="en" dirty="0"/>
              <a:t>focusing on the scope of suicide in the US and NM</a:t>
            </a:r>
            <a:endParaRPr dirty="0"/>
          </a:p>
        </p:txBody>
      </p:sp>
      <p:sp>
        <p:nvSpPr>
          <p:cNvPr id="614" name="Google Shape;614;g2e18678dcd1_0_89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2e18678dcd1_0_3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 name="Google Shape;622;g2e18678dcd1_0_3781:notes"/>
          <p:cNvSpPr txBox="1">
            <a:spLocks noGrp="1"/>
          </p:cNvSpPr>
          <p:nvPr>
            <p:ph type="body" idx="1"/>
          </p:nvPr>
        </p:nvSpPr>
        <p:spPr>
          <a:xfrm>
            <a:off x="685800" y="4343400"/>
            <a:ext cx="5486400" cy="4114800"/>
          </a:xfrm>
          <a:prstGeom prst="rect">
            <a:avLst/>
          </a:prstGeom>
          <a:noFill/>
          <a:ln>
            <a:noFill/>
          </a:ln>
        </p:spPr>
        <p:txBody>
          <a:bodyPr spcFirstLastPara="1" wrap="square" lIns="91225" tIns="45575" rIns="91225" bIns="45575" anchor="t" anchorCtr="0">
            <a:noAutofit/>
          </a:bodyPr>
          <a:lstStyle/>
          <a:p>
            <a:pPr marL="457200" lvl="0" indent="-298450" algn="l" rtl="0">
              <a:lnSpc>
                <a:spcPct val="100000"/>
              </a:lnSpc>
              <a:spcBef>
                <a:spcPts val="300"/>
              </a:spcBef>
              <a:spcAft>
                <a:spcPts val="0"/>
              </a:spcAft>
              <a:buClr>
                <a:srgbClr val="373737"/>
              </a:buClr>
              <a:buSzPts val="1100"/>
              <a:buChar char="●"/>
            </a:pPr>
            <a:r>
              <a:rPr lang="en" dirty="0">
                <a:solidFill>
                  <a:srgbClr val="373737"/>
                </a:solidFill>
              </a:rPr>
              <a:t>In order to be able to access help for wherever mental health challenges we are faced with</a:t>
            </a:r>
            <a:endParaRPr dirty="0">
              <a:solidFill>
                <a:srgbClr val="373737"/>
              </a:solidFill>
            </a:endParaRPr>
          </a:p>
          <a:p>
            <a:pPr marL="914400" lvl="1" indent="-298450" algn="l" rtl="0">
              <a:lnSpc>
                <a:spcPct val="100000"/>
              </a:lnSpc>
              <a:spcBef>
                <a:spcPts val="0"/>
              </a:spcBef>
              <a:spcAft>
                <a:spcPts val="0"/>
              </a:spcAft>
              <a:buClr>
                <a:srgbClr val="373737"/>
              </a:buClr>
              <a:buSzPts val="1100"/>
              <a:buChar char="○"/>
            </a:pPr>
            <a:r>
              <a:rPr lang="en" dirty="0">
                <a:solidFill>
                  <a:srgbClr val="373737"/>
                </a:solidFill>
              </a:rPr>
              <a:t>Addiction</a:t>
            </a:r>
            <a:endParaRPr dirty="0">
              <a:solidFill>
                <a:srgbClr val="373737"/>
              </a:solidFill>
            </a:endParaRPr>
          </a:p>
          <a:p>
            <a:pPr marL="914400" lvl="1" indent="-298450" algn="l" rtl="0">
              <a:lnSpc>
                <a:spcPct val="100000"/>
              </a:lnSpc>
              <a:spcBef>
                <a:spcPts val="0"/>
              </a:spcBef>
              <a:spcAft>
                <a:spcPts val="0"/>
              </a:spcAft>
              <a:buClr>
                <a:srgbClr val="373737"/>
              </a:buClr>
              <a:buSzPts val="1100"/>
              <a:buChar char="○"/>
            </a:pPr>
            <a:r>
              <a:rPr lang="en" dirty="0">
                <a:solidFill>
                  <a:srgbClr val="373737"/>
                </a:solidFill>
              </a:rPr>
              <a:t>Suicidal thoughts</a:t>
            </a:r>
            <a:endParaRPr dirty="0">
              <a:solidFill>
                <a:srgbClr val="373737"/>
              </a:solidFill>
            </a:endParaRPr>
          </a:p>
          <a:p>
            <a:pPr marL="914400" lvl="1" indent="-298450" algn="l" rtl="0">
              <a:lnSpc>
                <a:spcPct val="100000"/>
              </a:lnSpc>
              <a:spcBef>
                <a:spcPts val="0"/>
              </a:spcBef>
              <a:spcAft>
                <a:spcPts val="0"/>
              </a:spcAft>
              <a:buClr>
                <a:srgbClr val="373737"/>
              </a:buClr>
              <a:buSzPts val="1100"/>
              <a:buChar char="○"/>
            </a:pPr>
            <a:r>
              <a:rPr lang="en" dirty="0">
                <a:solidFill>
                  <a:srgbClr val="373737"/>
                </a:solidFill>
              </a:rPr>
              <a:t>Mental health diagnosis</a:t>
            </a:r>
            <a:endParaRPr dirty="0">
              <a:solidFill>
                <a:srgbClr val="373737"/>
              </a:solidFill>
            </a:endParaRPr>
          </a:p>
          <a:p>
            <a:pPr marL="457200" lvl="0" indent="-298450" algn="l" rtl="0">
              <a:lnSpc>
                <a:spcPct val="100000"/>
              </a:lnSpc>
              <a:spcBef>
                <a:spcPts val="0"/>
              </a:spcBef>
              <a:spcAft>
                <a:spcPts val="0"/>
              </a:spcAft>
              <a:buClr>
                <a:srgbClr val="373737"/>
              </a:buClr>
              <a:buSzPts val="1100"/>
              <a:buChar char="●"/>
            </a:pPr>
            <a:r>
              <a:rPr lang="en" dirty="0">
                <a:solidFill>
                  <a:srgbClr val="373737"/>
                </a:solidFill>
              </a:rPr>
              <a:t>The first goal is breaking through whatever barriers that stand between us, or the people we love, and recovery.</a:t>
            </a:r>
            <a:endParaRPr dirty="0">
              <a:solidFill>
                <a:srgbClr val="373737"/>
              </a:solidFill>
            </a:endParaRPr>
          </a:p>
          <a:p>
            <a:pPr marL="457200" lvl="0" indent="-298450" algn="l" rtl="0">
              <a:lnSpc>
                <a:spcPct val="100000"/>
              </a:lnSpc>
              <a:spcBef>
                <a:spcPts val="0"/>
              </a:spcBef>
              <a:spcAft>
                <a:spcPts val="0"/>
              </a:spcAft>
              <a:buClr>
                <a:srgbClr val="373737"/>
              </a:buClr>
              <a:buSzPts val="1100"/>
              <a:buChar char="●"/>
            </a:pPr>
            <a:r>
              <a:rPr lang="en" dirty="0">
                <a:solidFill>
                  <a:srgbClr val="373737"/>
                </a:solidFill>
              </a:rPr>
              <a:t>In order to do this we need to </a:t>
            </a:r>
            <a:endParaRPr dirty="0">
              <a:solidFill>
                <a:srgbClr val="373737"/>
              </a:solidFill>
            </a:endParaRPr>
          </a:p>
          <a:p>
            <a:pPr marL="914400" lvl="1" indent="-298450" algn="l" rtl="0">
              <a:lnSpc>
                <a:spcPct val="100000"/>
              </a:lnSpc>
              <a:spcBef>
                <a:spcPts val="0"/>
              </a:spcBef>
              <a:spcAft>
                <a:spcPts val="0"/>
              </a:spcAft>
              <a:buClr>
                <a:srgbClr val="373737"/>
              </a:buClr>
              <a:buSzPts val="1100"/>
              <a:buChar char="○"/>
            </a:pPr>
            <a:r>
              <a:rPr lang="en" dirty="0">
                <a:solidFill>
                  <a:srgbClr val="373737"/>
                </a:solidFill>
              </a:rPr>
              <a:t>acknowledge the problem, </a:t>
            </a:r>
            <a:endParaRPr dirty="0">
              <a:solidFill>
                <a:srgbClr val="373737"/>
              </a:solidFill>
            </a:endParaRPr>
          </a:p>
          <a:p>
            <a:pPr marL="914400" lvl="1" indent="-298450" algn="l" rtl="0">
              <a:lnSpc>
                <a:spcPct val="100000"/>
              </a:lnSpc>
              <a:spcBef>
                <a:spcPts val="0"/>
              </a:spcBef>
              <a:spcAft>
                <a:spcPts val="0"/>
              </a:spcAft>
              <a:buClr>
                <a:srgbClr val="373737"/>
              </a:buClr>
              <a:buSzPts val="1100"/>
              <a:buChar char="○"/>
            </a:pPr>
            <a:r>
              <a:rPr lang="en" dirty="0">
                <a:solidFill>
                  <a:srgbClr val="373737"/>
                </a:solidFill>
              </a:rPr>
              <a:t>understand what tools are available to us, how to access them, and how to use them. </a:t>
            </a:r>
            <a:endParaRPr dirty="0">
              <a:solidFill>
                <a:srgbClr val="373737"/>
              </a:solidFill>
            </a:endParaRPr>
          </a:p>
          <a:p>
            <a:pPr marL="457200" lvl="0" indent="-298450" algn="l" rtl="0">
              <a:lnSpc>
                <a:spcPct val="100000"/>
              </a:lnSpc>
              <a:spcBef>
                <a:spcPts val="0"/>
              </a:spcBef>
              <a:spcAft>
                <a:spcPts val="0"/>
              </a:spcAft>
              <a:buClr>
                <a:srgbClr val="373737"/>
              </a:buClr>
              <a:buSzPts val="1100"/>
              <a:buChar char="●"/>
            </a:pPr>
            <a:r>
              <a:rPr lang="en" dirty="0">
                <a:solidFill>
                  <a:srgbClr val="373737"/>
                </a:solidFill>
              </a:rPr>
              <a:t>Why is it important to have many different tools, approaches and options? What works for me, may not work for you and your specific needs.</a:t>
            </a:r>
            <a:endParaRPr dirty="0">
              <a:solidFill>
                <a:srgbClr val="373737"/>
              </a:solidFill>
            </a:endParaRPr>
          </a:p>
          <a:p>
            <a:pPr marL="457200" lvl="0" indent="-298450" algn="l" rtl="0">
              <a:lnSpc>
                <a:spcPct val="100000"/>
              </a:lnSpc>
              <a:spcBef>
                <a:spcPts val="0"/>
              </a:spcBef>
              <a:spcAft>
                <a:spcPts val="0"/>
              </a:spcAft>
              <a:buClr>
                <a:srgbClr val="373737"/>
              </a:buClr>
              <a:buSzPts val="1100"/>
              <a:buChar char="●"/>
            </a:pPr>
            <a:r>
              <a:rPr lang="en" dirty="0">
                <a:solidFill>
                  <a:srgbClr val="373737"/>
                </a:solidFill>
              </a:rPr>
              <a:t>So having a toolbox with many different types of tools can provide options to meet a diverse set of needs.</a:t>
            </a:r>
          </a:p>
          <a:p>
            <a:pPr marL="457200" lvl="0" indent="-298450" algn="l" rtl="0">
              <a:lnSpc>
                <a:spcPct val="100000"/>
              </a:lnSpc>
              <a:spcBef>
                <a:spcPts val="0"/>
              </a:spcBef>
              <a:spcAft>
                <a:spcPts val="0"/>
              </a:spcAft>
              <a:buClr>
                <a:srgbClr val="373737"/>
              </a:buClr>
              <a:buSzPts val="1100"/>
              <a:buChar char="●"/>
            </a:pPr>
            <a:endParaRPr lang="en" dirty="0">
              <a:solidFill>
                <a:srgbClr val="373737"/>
              </a:solidFill>
            </a:endParaRPr>
          </a:p>
          <a:p>
            <a:pPr marL="457200" lvl="0" indent="-298450" algn="l" rtl="0">
              <a:lnSpc>
                <a:spcPct val="100000"/>
              </a:lnSpc>
              <a:spcBef>
                <a:spcPts val="0"/>
              </a:spcBef>
              <a:spcAft>
                <a:spcPts val="0"/>
              </a:spcAft>
              <a:buClr>
                <a:srgbClr val="373737"/>
              </a:buClr>
              <a:buSzPts val="1100"/>
              <a:buChar char="●"/>
            </a:pPr>
            <a:r>
              <a:rPr lang="en" dirty="0">
                <a:solidFill>
                  <a:srgbClr val="373737"/>
                </a:solidFill>
              </a:rPr>
              <a:t>Lets take a look at the scope of the problem. We are going to look at some data, focusing specifically on suicide rates in the US and NM </a:t>
            </a:r>
            <a:endParaRPr dirty="0"/>
          </a:p>
          <a:p>
            <a:pPr marL="45720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SzPts val="1400"/>
              <a:buNone/>
            </a:pPr>
            <a:endParaRPr dirty="0"/>
          </a:p>
          <a:p>
            <a:pPr marL="177800" lvl="1" indent="-76200" algn="l" rtl="0">
              <a:lnSpc>
                <a:spcPct val="100000"/>
              </a:lnSpc>
              <a:spcBef>
                <a:spcPts val="1000"/>
              </a:spcBef>
              <a:spcAft>
                <a:spcPts val="0"/>
              </a:spcAft>
              <a:buClr>
                <a:srgbClr val="373737"/>
              </a:buClr>
              <a:buSzPts val="1400"/>
              <a:buNone/>
            </a:pPr>
            <a:endParaRPr dirty="0">
              <a:solidFill>
                <a:srgbClr val="373737"/>
              </a:solidFill>
            </a:endParaRPr>
          </a:p>
        </p:txBody>
      </p:sp>
      <p:sp>
        <p:nvSpPr>
          <p:cNvPr id="623" name="Google Shape;623;g2e18678dcd1_0_3781:notes"/>
          <p:cNvSpPr txBox="1">
            <a:spLocks noGrp="1"/>
          </p:cNvSpPr>
          <p:nvPr>
            <p:ph type="sldNum" idx="12"/>
          </p:nvPr>
        </p:nvSpPr>
        <p:spPr>
          <a:xfrm>
            <a:off x="3884613" y="8685213"/>
            <a:ext cx="2971800" cy="457200"/>
          </a:xfrm>
          <a:prstGeom prst="rect">
            <a:avLst/>
          </a:prstGeom>
          <a:noFill/>
          <a:ln>
            <a:noFill/>
          </a:ln>
        </p:spPr>
        <p:txBody>
          <a:bodyPr spcFirstLastPara="1" wrap="square" lIns="91225" tIns="45575" rIns="91225" bIns="45575" anchor="b" anchorCtr="0">
            <a:noAutofit/>
          </a:bodyPr>
          <a:lstStyle/>
          <a:p>
            <a:pPr marL="0" lvl="0" indent="0" algn="r" rtl="0">
              <a:lnSpc>
                <a:spcPct val="100000"/>
              </a:lnSpc>
              <a:spcBef>
                <a:spcPts val="0"/>
              </a:spcBef>
              <a:spcAft>
                <a:spcPts val="0"/>
              </a:spcAft>
              <a:buNone/>
            </a:pPr>
            <a:fld id="{00000000-1234-1234-1234-123412341234}" type="slidenum">
              <a:rPr lang="en" sz="1400"/>
              <a:t>6</a:t>
            </a:fld>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28195bf5822_0_25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g28195bf5822_0_25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76200" algn="l" defTabSz="914400" rtl="0" eaLnBrk="1" fontAlgn="auto" latinLnBrk="0" hangingPunct="1">
              <a:lnSpc>
                <a:spcPct val="100000"/>
              </a:lnSpc>
              <a:spcBef>
                <a:spcPts val="0"/>
              </a:spcBef>
              <a:spcAft>
                <a:spcPts val="0"/>
              </a:spcAft>
              <a:buClr>
                <a:schemeClr val="dk1"/>
              </a:buClr>
              <a:buSzPts val="1200"/>
              <a:buFont typeface="Calibri"/>
              <a:buChar char="•"/>
              <a:tabLst/>
              <a:defRPr/>
            </a:pPr>
            <a:r>
              <a:rPr lang="en-US" dirty="0">
                <a:solidFill>
                  <a:srgbClr val="373737"/>
                </a:solidFill>
              </a:rPr>
              <a:t>Let's take a look at the scope of the problem. We are going to look at some data, focusing specifically on suicide rates in the US and NM </a:t>
            </a:r>
          </a:p>
          <a:p>
            <a:pPr marL="0" marR="0" lvl="0" indent="-76200" algn="l" defTabSz="914400" rtl="0" eaLnBrk="1" fontAlgn="auto" latinLnBrk="0" hangingPunct="1">
              <a:lnSpc>
                <a:spcPct val="100000"/>
              </a:lnSpc>
              <a:spcBef>
                <a:spcPts val="0"/>
              </a:spcBef>
              <a:spcAft>
                <a:spcPts val="0"/>
              </a:spcAft>
              <a:buClr>
                <a:schemeClr val="dk1"/>
              </a:buClr>
              <a:buSzPts val="1200"/>
              <a:buFont typeface="Calibri"/>
              <a:buChar char="•"/>
              <a:tabLst/>
              <a:defRPr/>
            </a:pPr>
            <a:r>
              <a:rPr lang="en-US" dirty="0">
                <a:solidFill>
                  <a:srgbClr val="373737"/>
                </a:solidFill>
              </a:rPr>
              <a:t>US total Suicide #’s</a:t>
            </a:r>
          </a:p>
          <a:p>
            <a:pPr marL="0" marR="0" lvl="0" indent="-76200" algn="l" defTabSz="914400" rtl="0" eaLnBrk="1" fontAlgn="auto" latinLnBrk="0" hangingPunct="1">
              <a:lnSpc>
                <a:spcPct val="100000"/>
              </a:lnSpc>
              <a:spcBef>
                <a:spcPts val="0"/>
              </a:spcBef>
              <a:spcAft>
                <a:spcPts val="0"/>
              </a:spcAft>
              <a:buClr>
                <a:schemeClr val="dk1"/>
              </a:buClr>
              <a:buSzPts val="1200"/>
              <a:buFont typeface="Calibri"/>
              <a:buChar char="•"/>
              <a:tabLst/>
              <a:defRPr/>
            </a:pPr>
            <a:r>
              <a:rPr lang="en-US" dirty="0">
                <a:solidFill>
                  <a:srgbClr val="373737"/>
                </a:solidFill>
              </a:rPr>
              <a:t>Explain rates</a:t>
            </a:r>
          </a:p>
          <a:p>
            <a:pPr marL="457200" marR="0" lvl="1" indent="-76200" algn="l" defTabSz="914400" rtl="0" eaLnBrk="1" fontAlgn="auto" latinLnBrk="0" hangingPunct="1">
              <a:lnSpc>
                <a:spcPct val="100000"/>
              </a:lnSpc>
              <a:spcBef>
                <a:spcPts val="0"/>
              </a:spcBef>
              <a:spcAft>
                <a:spcPts val="0"/>
              </a:spcAft>
              <a:buClr>
                <a:schemeClr val="dk1"/>
              </a:buClr>
              <a:buSzPts val="1200"/>
              <a:buFont typeface="Calibri"/>
              <a:buChar char="•"/>
              <a:tabLst/>
              <a:defRPr/>
            </a:pPr>
            <a:r>
              <a:rPr lang="en-US" dirty="0">
                <a:solidFill>
                  <a:srgbClr val="373737"/>
                </a:solidFill>
              </a:rPr>
              <a:t>Lowest states/ highest states: where is NM? </a:t>
            </a:r>
            <a:endParaRPr lang="en-US" dirty="0"/>
          </a:p>
          <a:p>
            <a:pPr marL="0" lvl="0" indent="-76200" algn="l" rtl="0">
              <a:lnSpc>
                <a:spcPct val="100000"/>
              </a:lnSpc>
              <a:spcBef>
                <a:spcPts val="0"/>
              </a:spcBef>
              <a:spcAft>
                <a:spcPts val="0"/>
              </a:spcAft>
              <a:buClr>
                <a:schemeClr val="dk1"/>
              </a:buClr>
              <a:buSzPts val="1200"/>
              <a:buFont typeface="Calibri"/>
              <a:buChar char="•"/>
            </a:pPr>
            <a:endParaRPr lang="en" dirty="0"/>
          </a:p>
          <a:p>
            <a:pPr marL="0" lvl="0" indent="-76200" algn="l" rtl="0">
              <a:lnSpc>
                <a:spcPct val="100000"/>
              </a:lnSpc>
              <a:spcBef>
                <a:spcPts val="0"/>
              </a:spcBef>
              <a:spcAft>
                <a:spcPts val="0"/>
              </a:spcAft>
              <a:buClr>
                <a:schemeClr val="dk1"/>
              </a:buClr>
              <a:buSzPts val="1200"/>
              <a:buFont typeface="Calibri"/>
              <a:buChar char="•"/>
            </a:pPr>
            <a:r>
              <a:rPr lang="en" dirty="0"/>
              <a:t>Discussion questions to audience:  Why are some states high, some low?  How might explain the differences?</a:t>
            </a:r>
            <a:endParaRPr dirty="0"/>
          </a:p>
          <a:p>
            <a:pPr marL="0" marR="0" lvl="0" indent="-76200" algn="l" rtl="0">
              <a:lnSpc>
                <a:spcPct val="100000"/>
              </a:lnSpc>
              <a:spcBef>
                <a:spcPts val="0"/>
              </a:spcBef>
              <a:spcAft>
                <a:spcPts val="0"/>
              </a:spcAft>
              <a:buClr>
                <a:schemeClr val="dk1"/>
              </a:buClr>
              <a:buSzPts val="1200"/>
              <a:buFont typeface="Calibri"/>
              <a:buChar char="•"/>
            </a:pPr>
            <a:r>
              <a:rPr lang="en" dirty="0"/>
              <a:t>These numbers don’t change much, although state rankings do because a few more deaths can change the ranking… don’t fuss about it.</a:t>
            </a:r>
            <a:endParaRPr dirty="0"/>
          </a:p>
        </p:txBody>
      </p:sp>
      <p:sp>
        <p:nvSpPr>
          <p:cNvPr id="633" name="Google Shape;633;g28195bf5822_0_25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28195bf5822_0_1759:notes"/>
          <p:cNvSpPr txBox="1">
            <a:spLocks noGrp="1"/>
          </p:cNvSpPr>
          <p:nvPr>
            <p:ph type="body" idx="1"/>
          </p:nvPr>
        </p:nvSpPr>
        <p:spPr>
          <a:xfrm>
            <a:off x="685800" y="4400550"/>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Suicide rates in NM vs. Suicide rates in the US</a:t>
            </a:r>
          </a:p>
          <a:p>
            <a:pPr marL="0" lvl="0" indent="0" algn="l" rtl="0">
              <a:spcBef>
                <a:spcPts val="0"/>
              </a:spcBef>
              <a:spcAft>
                <a:spcPts val="0"/>
              </a:spcAft>
              <a:buNone/>
            </a:pPr>
            <a:r>
              <a:rPr lang="en-US" dirty="0"/>
              <a:t>Consistently 1.5x higher</a:t>
            </a:r>
            <a:endParaRPr dirty="0"/>
          </a:p>
        </p:txBody>
      </p:sp>
      <p:sp>
        <p:nvSpPr>
          <p:cNvPr id="677" name="Google Shape;677;g28195bf5822_0_17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2e18678dcd1_0_67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5" name="Google Shape;685;g2e18678dcd1_0_67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1200" dirty="0">
                <a:solidFill>
                  <a:schemeClr val="dk1"/>
                </a:solidFill>
              </a:rPr>
              <a:t>We clearly see the need, the why, but we need to look deeper into your community, the construction industry</a:t>
            </a:r>
            <a:endParaRPr sz="1200" dirty="0">
              <a:solidFill>
                <a:schemeClr val="dk1"/>
              </a:solidFill>
            </a:endParaRPr>
          </a:p>
          <a:p>
            <a:pPr marL="0" lvl="0" indent="0" algn="l" rtl="0">
              <a:spcBef>
                <a:spcPts val="0"/>
              </a:spcBef>
              <a:spcAft>
                <a:spcPts val="0"/>
              </a:spcAft>
              <a:buClr>
                <a:schemeClr val="dk1"/>
              </a:buClr>
              <a:buFont typeface="Arial"/>
              <a:buNone/>
            </a:pPr>
            <a:endParaRPr sz="1200" dirty="0">
              <a:solidFill>
                <a:schemeClr val="dk1"/>
              </a:solidFill>
            </a:endParaRPr>
          </a:p>
          <a:p>
            <a:pPr marL="0" lvl="0" indent="0" algn="l" rtl="0">
              <a:spcBef>
                <a:spcPts val="0"/>
              </a:spcBef>
              <a:spcAft>
                <a:spcPts val="0"/>
              </a:spcAft>
              <a:buClr>
                <a:schemeClr val="dk1"/>
              </a:buClr>
              <a:buFont typeface="Arial"/>
              <a:buNone/>
            </a:pPr>
            <a:r>
              <a:rPr lang="en" sz="1200" dirty="0">
                <a:solidFill>
                  <a:schemeClr val="dk1"/>
                </a:solidFill>
              </a:rPr>
              <a:t>Construction is a physically demanding schedule driven perfectionist job. </a:t>
            </a:r>
            <a:endParaRPr dirty="0">
              <a:solidFill>
                <a:schemeClr val="dk1"/>
              </a:solidFill>
            </a:endParaRPr>
          </a:p>
          <a:p>
            <a:pPr marL="0" lvl="0" indent="0" algn="l" rtl="0">
              <a:spcBef>
                <a:spcPts val="0"/>
              </a:spcBef>
              <a:spcAft>
                <a:spcPts val="0"/>
              </a:spcAft>
              <a:buClr>
                <a:schemeClr val="dk1"/>
              </a:buClr>
              <a:buFont typeface="Arial"/>
              <a:buNone/>
            </a:pPr>
            <a:endParaRPr sz="1200" dirty="0">
              <a:solidFill>
                <a:schemeClr val="dk1"/>
              </a:solidFill>
            </a:endParaRPr>
          </a:p>
          <a:p>
            <a:pPr marL="0" lvl="0" indent="0" algn="l" rtl="0">
              <a:spcBef>
                <a:spcPts val="0"/>
              </a:spcBef>
              <a:spcAft>
                <a:spcPts val="0"/>
              </a:spcAft>
              <a:buClr>
                <a:schemeClr val="dk1"/>
              </a:buClr>
              <a:buFont typeface="Arial"/>
              <a:buNone/>
            </a:pPr>
            <a:r>
              <a:rPr lang="en" sz="1200" dirty="0">
                <a:solidFill>
                  <a:schemeClr val="dk1"/>
                </a:solidFill>
              </a:rPr>
              <a:t>By nature, this adds a unique set of risk factors that are compounded by the existing suicide risk factors of our lives outside of work. </a:t>
            </a:r>
            <a:endParaRPr dirty="0">
              <a:solidFill>
                <a:schemeClr val="dk1"/>
              </a:solidFill>
            </a:endParaRPr>
          </a:p>
          <a:p>
            <a:pPr marL="0" lvl="0" indent="0" algn="l" rtl="0">
              <a:spcBef>
                <a:spcPts val="0"/>
              </a:spcBef>
              <a:spcAft>
                <a:spcPts val="0"/>
              </a:spcAft>
              <a:buClr>
                <a:schemeClr val="dk1"/>
              </a:buClr>
              <a:buFont typeface="Arial"/>
              <a:buNone/>
            </a:pPr>
            <a:r>
              <a:rPr lang="en" sz="1200" dirty="0">
                <a:solidFill>
                  <a:schemeClr val="dk1"/>
                </a:solidFill>
              </a:rPr>
              <a:t>Construction demographics are mixed and may include other high-risk populations (ex. Veterans, men). </a:t>
            </a:r>
          </a:p>
          <a:p>
            <a:pPr marL="0" lvl="0" indent="0" algn="l" rtl="0">
              <a:spcBef>
                <a:spcPts val="0"/>
              </a:spcBef>
              <a:spcAft>
                <a:spcPts val="0"/>
              </a:spcAft>
              <a:buClr>
                <a:schemeClr val="dk1"/>
              </a:buClr>
              <a:buFont typeface="Arial"/>
              <a:buNone/>
            </a:pPr>
            <a:endParaRPr lang="en" sz="120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solidFill>
                  <a:schemeClr val="dk1"/>
                </a:solidFill>
                <a:latin typeface="Avenir"/>
                <a:ea typeface="Avenir"/>
                <a:cs typeface="Avenir"/>
                <a:sym typeface="Avenir"/>
              </a:rPr>
              <a:t>Construction is high-risk work. Workers can be exposed to the Fatal Four on their sites. They deal with exposures to falls, electrocution, struck-by, and caught-in/between.</a:t>
            </a:r>
            <a:r>
              <a:rPr lang="en-US" sz="1200" b="1" dirty="0">
                <a:solidFill>
                  <a:schemeClr val="dk1"/>
                </a:solidFill>
              </a:rPr>
              <a:t> </a:t>
            </a:r>
            <a:endParaRPr lang="en-US" sz="1200" dirty="0">
              <a:solidFill>
                <a:schemeClr val="dk1"/>
              </a:solidFill>
              <a:latin typeface="Avenir"/>
              <a:ea typeface="Avenir"/>
              <a:cs typeface="Avenir"/>
              <a:sym typeface="Avenir"/>
            </a:endParaRPr>
          </a:p>
          <a:p>
            <a:pPr marL="0" lvl="0" indent="0" algn="l" rtl="0">
              <a:spcBef>
                <a:spcPts val="0"/>
              </a:spcBef>
              <a:spcAft>
                <a:spcPts val="0"/>
              </a:spcAft>
              <a:buClr>
                <a:schemeClr val="dk1"/>
              </a:buClr>
              <a:buFont typeface="Arial"/>
              <a:buNone/>
            </a:pPr>
            <a:endParaRPr sz="1200" dirty="0">
              <a:solidFill>
                <a:schemeClr val="dk1"/>
              </a:solidFill>
            </a:endParaRPr>
          </a:p>
          <a:p>
            <a:pPr marL="0" lvl="0" indent="0" algn="l" rtl="0">
              <a:spcBef>
                <a:spcPts val="0"/>
              </a:spcBef>
              <a:spcAft>
                <a:spcPts val="0"/>
              </a:spcAft>
              <a:buClr>
                <a:schemeClr val="dk1"/>
              </a:buClr>
              <a:buFont typeface="Arial"/>
              <a:buNone/>
            </a:pPr>
            <a:endParaRPr sz="1200"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r>
              <a:rPr lang="en" dirty="0"/>
              <a:t>Ref:</a:t>
            </a:r>
            <a:endParaRPr dirty="0"/>
          </a:p>
          <a:p>
            <a:pPr marL="0" lvl="0" indent="0" algn="l" rtl="0">
              <a:spcBef>
                <a:spcPts val="0"/>
              </a:spcBef>
              <a:spcAft>
                <a:spcPts val="0"/>
              </a:spcAft>
              <a:buNone/>
            </a:pPr>
            <a:r>
              <a:rPr lang="en" u="sng" dirty="0">
                <a:solidFill>
                  <a:schemeClr val="hlink"/>
                </a:solidFill>
                <a:hlinkClick r:id="rId3"/>
              </a:rPr>
              <a:t>https://www.cdc.gov/mmwr/volumes/69/wr/mm6903a1.htm</a:t>
            </a:r>
            <a:endParaRPr dirty="0"/>
          </a:p>
          <a:p>
            <a:pPr marL="0" marR="0" lvl="0" indent="0" algn="l" rtl="0">
              <a:lnSpc>
                <a:spcPct val="100000"/>
              </a:lnSpc>
              <a:spcBef>
                <a:spcPts val="0"/>
              </a:spcBef>
              <a:spcAft>
                <a:spcPts val="0"/>
              </a:spcAft>
              <a:buClr>
                <a:schemeClr val="dk1"/>
              </a:buClr>
              <a:buSzPts val="1200"/>
              <a:buFont typeface="Calibri"/>
              <a:buNone/>
            </a:pPr>
            <a:endParaRPr dirty="0">
              <a:solidFill>
                <a:schemeClr val="dk2"/>
              </a:solidFill>
              <a:latin typeface="Avenir"/>
              <a:ea typeface="Avenir"/>
              <a:cs typeface="Avenir"/>
              <a:sym typeface="Avenir"/>
            </a:endParaRPr>
          </a:p>
          <a:p>
            <a:pPr marL="0" marR="0" lvl="0" indent="0" algn="l" rtl="0">
              <a:lnSpc>
                <a:spcPct val="100000"/>
              </a:lnSpc>
              <a:spcBef>
                <a:spcPts val="0"/>
              </a:spcBef>
              <a:spcAft>
                <a:spcPts val="0"/>
              </a:spcAft>
              <a:buClr>
                <a:schemeClr val="dk2"/>
              </a:buClr>
              <a:buSzPts val="1200"/>
              <a:buFont typeface="Avenir"/>
              <a:buNone/>
            </a:pPr>
            <a:r>
              <a:rPr lang="en" u="sng" dirty="0">
                <a:solidFill>
                  <a:schemeClr val="dk2"/>
                </a:solidFill>
                <a:latin typeface="Avenir"/>
                <a:ea typeface="Avenir"/>
                <a:cs typeface="Avenir"/>
                <a:sym typeface="Avenir"/>
                <a:hlinkClick r:id="rId4">
                  <a:extLst>
                    <a:ext uri="{A12FA001-AC4F-418D-AE19-62706E023703}">
                      <ahyp:hlinkClr xmlns:ahyp="http://schemas.microsoft.com/office/drawing/2018/hyperlinkcolor" val="tx"/>
                    </a:ext>
                  </a:extLst>
                </a:hlinkClick>
              </a:rPr>
              <a:t>https://www.osha.gov/Publications/3216-6N-06-english-06-27-2007.html#:~:text=The%20top%20four%20causes%20of,%2DIn%2FBetween%20and%20Electrocutions.&amp;text=Wear%20and%20use%20personal%20fall%20arrest%20equipment</a:t>
            </a:r>
            <a:r>
              <a:rPr lang="en" dirty="0">
                <a:solidFill>
                  <a:schemeClr val="dk2"/>
                </a:solidFill>
                <a:latin typeface="Avenir"/>
                <a:ea typeface="Avenir"/>
                <a:cs typeface="Avenir"/>
                <a:sym typeface="Avenir"/>
              </a:rPr>
              <a:t>.</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2"/>
              </a:buClr>
              <a:buSzPts val="1200"/>
              <a:buFont typeface="Avenir"/>
              <a:buNone/>
            </a:pPr>
            <a:r>
              <a:rPr lang="en" u="sng" dirty="0">
                <a:solidFill>
                  <a:schemeClr val="dk2"/>
                </a:solidFill>
                <a:latin typeface="Avenir"/>
                <a:ea typeface="Avenir"/>
                <a:cs typeface="Avenir"/>
                <a:sym typeface="Avenir"/>
                <a:hlinkClick r:id="rId5">
                  <a:extLst>
                    <a:ext uri="{A12FA001-AC4F-418D-AE19-62706E023703}">
                      <ahyp:hlinkClr xmlns:ahyp="http://schemas.microsoft.com/office/drawing/2018/hyperlinkcolor" val="tx"/>
                    </a:ext>
                  </a:extLst>
                </a:hlinkClick>
              </a:rPr>
              <a:t>https://www.osha.gov/data/commonstats#:~:text=Construction's%20%22Fatal%20Four%22,last%20year%20were%20in%20construction</a:t>
            </a:r>
            <a:r>
              <a:rPr lang="en" dirty="0">
                <a:solidFill>
                  <a:schemeClr val="dk2"/>
                </a:solidFill>
                <a:latin typeface="Avenir"/>
                <a:ea typeface="Avenir"/>
                <a:cs typeface="Avenir"/>
                <a:sym typeface="Avenir"/>
              </a:rPr>
              <a:t>.</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686" name="Google Shape;686;g2e18678dcd1_0_67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hyperlink" Target="http://www.qprinstitute.com/" TargetMode="External"/><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hyperlink" Target="http://www.qprinstitute.com/" TargetMode="External"/><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hyperlink" Target="http://www.qprinstitute.com/" TargetMode="External"/><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53" name="Google Shape;53;p13"/>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54" name="Google Shape;54;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5" name="Google Shape;55;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6" name="Google Shape;56;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cover">
  <p:cSld name="section-cover">
    <p:spTree>
      <p:nvGrpSpPr>
        <p:cNvPr id="1" name="Shape 57"/>
        <p:cNvGrpSpPr/>
        <p:nvPr/>
      </p:nvGrpSpPr>
      <p:grpSpPr>
        <a:xfrm>
          <a:off x="0" y="0"/>
          <a:ext cx="0" cy="0"/>
          <a:chOff x="0" y="0"/>
          <a:chExt cx="0" cy="0"/>
        </a:xfrm>
      </p:grpSpPr>
      <p:sp>
        <p:nvSpPr>
          <p:cNvPr id="58" name="Google Shape;58;p14"/>
          <p:cNvSpPr>
            <a:spLocks noGrp="1"/>
          </p:cNvSpPr>
          <p:nvPr>
            <p:ph type="pic" idx="2"/>
          </p:nvPr>
        </p:nvSpPr>
        <p:spPr>
          <a:xfrm>
            <a:off x="-725940" y="0"/>
            <a:ext cx="4953000" cy="5143500"/>
          </a:xfrm>
          <a:prstGeom prst="rect">
            <a:avLst/>
          </a:prstGeom>
          <a:solidFill>
            <a:srgbClr val="F2F2F2"/>
          </a:solidFill>
          <a:ln>
            <a:noFill/>
          </a:ln>
        </p:spPr>
      </p:sp>
      <p:sp>
        <p:nvSpPr>
          <p:cNvPr id="59" name="Google Shape;59;p14"/>
          <p:cNvSpPr/>
          <p:nvPr/>
        </p:nvSpPr>
        <p:spPr>
          <a:xfrm>
            <a:off x="3738247" y="0"/>
            <a:ext cx="5399462" cy="5143500"/>
          </a:xfrm>
          <a:custGeom>
            <a:avLst/>
            <a:gdLst/>
            <a:ahLst/>
            <a:cxnLst/>
            <a:rect l="l" t="t" r="r" b="b"/>
            <a:pathLst>
              <a:path w="6791776" h="6858000" extrusionOk="0">
                <a:moveTo>
                  <a:pt x="596920" y="0"/>
                </a:moveTo>
                <a:lnTo>
                  <a:pt x="6791776" y="0"/>
                </a:lnTo>
                <a:lnTo>
                  <a:pt x="6791776" y="6858000"/>
                </a:lnTo>
                <a:lnTo>
                  <a:pt x="0" y="6858000"/>
                </a:lnTo>
                <a:close/>
              </a:path>
            </a:pathLst>
          </a:custGeom>
          <a:solidFill>
            <a:srgbClr val="620810"/>
          </a:solidFill>
          <a:ln w="12700" cap="flat" cmpd="sng">
            <a:solidFill>
              <a:srgbClr val="621216"/>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0" name="Google Shape;60;p14"/>
          <p:cNvSpPr txBox="1">
            <a:spLocks noGrp="1"/>
          </p:cNvSpPr>
          <p:nvPr>
            <p:ph type="title"/>
          </p:nvPr>
        </p:nvSpPr>
        <p:spPr>
          <a:xfrm>
            <a:off x="4224528" y="2481617"/>
            <a:ext cx="4258800" cy="4389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rgbClr val="FFFFFF"/>
              </a:buClr>
              <a:buSzPts val="3300"/>
              <a:buFont typeface="Avenir"/>
              <a:buNone/>
              <a:defRPr sz="3300" b="1">
                <a:solidFill>
                  <a:srgbClr val="FFFFFF"/>
                </a:solidFill>
                <a:latin typeface="Avenir"/>
                <a:ea typeface="Avenir"/>
                <a:cs typeface="Avenir"/>
                <a:sym typeface="Avenir"/>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61" name="Google Shape;61;p14"/>
          <p:cNvCxnSpPr/>
          <p:nvPr/>
        </p:nvCxnSpPr>
        <p:spPr>
          <a:xfrm>
            <a:off x="4209371" y="2951615"/>
            <a:ext cx="4072200" cy="0"/>
          </a:xfrm>
          <a:prstGeom prst="straightConnector1">
            <a:avLst/>
          </a:prstGeom>
          <a:noFill/>
          <a:ln w="28575" cap="rnd" cmpd="sng">
            <a:solidFill>
              <a:srgbClr val="FFFFFF"/>
            </a:solidFill>
            <a:prstDash val="solid"/>
            <a:miter lim="800000"/>
            <a:headEnd type="none" w="sm" len="sm"/>
            <a:tailEnd type="none" w="sm" len="sm"/>
          </a:ln>
        </p:spPr>
      </p:cxnSp>
      <p:sp>
        <p:nvSpPr>
          <p:cNvPr id="62" name="Google Shape;62;p14"/>
          <p:cNvSpPr txBox="1">
            <a:spLocks noGrp="1"/>
          </p:cNvSpPr>
          <p:nvPr>
            <p:ph type="body" idx="1"/>
          </p:nvPr>
        </p:nvSpPr>
        <p:spPr>
          <a:xfrm>
            <a:off x="4224528" y="2973331"/>
            <a:ext cx="4258800" cy="4452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1800"/>
              <a:buNone/>
              <a:defRPr sz="1800" cap="none">
                <a:solidFill>
                  <a:schemeClr val="lt1"/>
                </a:solidFill>
                <a:latin typeface="Arial"/>
                <a:ea typeface="Arial"/>
                <a:cs typeface="Arial"/>
                <a:sym typeface="Arial"/>
              </a:defRPr>
            </a:lvl1pPr>
            <a:lvl2pPr marL="914400" lvl="1" indent="-228600" algn="l" rtl="0">
              <a:lnSpc>
                <a:spcPct val="90000"/>
              </a:lnSpc>
              <a:spcBef>
                <a:spcPts val="1200"/>
              </a:spcBef>
              <a:spcAft>
                <a:spcPts val="0"/>
              </a:spcAft>
              <a:buClr>
                <a:schemeClr val="lt1"/>
              </a:buClr>
              <a:buSzPts val="1800"/>
              <a:buNone/>
              <a:defRPr sz="1800">
                <a:solidFill>
                  <a:schemeClr val="lt1"/>
                </a:solidFill>
                <a:latin typeface="Arial"/>
                <a:ea typeface="Arial"/>
                <a:cs typeface="Arial"/>
                <a:sym typeface="Arial"/>
              </a:defRPr>
            </a:lvl2pPr>
            <a:lvl3pPr marL="1371600" lvl="2" indent="-228600" algn="l" rtl="0">
              <a:lnSpc>
                <a:spcPct val="90000"/>
              </a:lnSpc>
              <a:spcBef>
                <a:spcPts val="1200"/>
              </a:spcBef>
              <a:spcAft>
                <a:spcPts val="0"/>
              </a:spcAft>
              <a:buClr>
                <a:schemeClr val="lt1"/>
              </a:buClr>
              <a:buSzPts val="1800"/>
              <a:buNone/>
              <a:defRPr sz="1800">
                <a:solidFill>
                  <a:schemeClr val="lt1"/>
                </a:solidFill>
                <a:latin typeface="Arial"/>
                <a:ea typeface="Arial"/>
                <a:cs typeface="Arial"/>
                <a:sym typeface="Arial"/>
              </a:defRPr>
            </a:lvl3pPr>
            <a:lvl4pPr marL="1828800" lvl="3" indent="-228600" algn="l" rtl="0">
              <a:lnSpc>
                <a:spcPct val="90000"/>
              </a:lnSpc>
              <a:spcBef>
                <a:spcPts val="1200"/>
              </a:spcBef>
              <a:spcAft>
                <a:spcPts val="0"/>
              </a:spcAft>
              <a:buClr>
                <a:schemeClr val="lt1"/>
              </a:buClr>
              <a:buSzPts val="1800"/>
              <a:buNone/>
              <a:defRPr sz="1800">
                <a:solidFill>
                  <a:schemeClr val="lt1"/>
                </a:solidFill>
                <a:latin typeface="Arial"/>
                <a:ea typeface="Arial"/>
                <a:cs typeface="Arial"/>
                <a:sym typeface="Arial"/>
              </a:defRPr>
            </a:lvl4pPr>
            <a:lvl5pPr marL="2286000" lvl="4" indent="-228600" algn="l" rtl="0">
              <a:lnSpc>
                <a:spcPct val="90000"/>
              </a:lnSpc>
              <a:spcBef>
                <a:spcPts val="1200"/>
              </a:spcBef>
              <a:spcAft>
                <a:spcPts val="0"/>
              </a:spcAft>
              <a:buClr>
                <a:schemeClr val="lt1"/>
              </a:buClr>
              <a:buSzPts val="1800"/>
              <a:buNone/>
              <a:defRPr sz="1800">
                <a:solidFill>
                  <a:schemeClr val="lt1"/>
                </a:solidFill>
                <a:latin typeface="Arial"/>
                <a:ea typeface="Arial"/>
                <a:cs typeface="Arial"/>
                <a:sym typeface="Arial"/>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2">
                                            <p:txEl>
                                              <p:pRg st="0" end="0"/>
                                            </p:txEl>
                                          </p:spTgt>
                                        </p:tgtEl>
                                        <p:attrNameLst>
                                          <p:attrName>style.visibility</p:attrName>
                                        </p:attrNameLst>
                                      </p:cBhvr>
                                      <p:to>
                                        <p:strVal val="visible"/>
                                      </p:to>
                                    </p:set>
                                    <p:animEffect transition="in" filter="fade">
                                      <p:cBhvr>
                                        <p:cTn id="15" dur="500"/>
                                        <p:tgtEl>
                                          <p:spTgt spid="62">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2">
                                            <p:txEl>
                                              <p:charRg st="1" end="1"/>
                                            </p:txEl>
                                          </p:spTgt>
                                        </p:tgtEl>
                                        <p:attrNameLst>
                                          <p:attrName>style.visibility</p:attrName>
                                        </p:attrNameLst>
                                      </p:cBhvr>
                                      <p:to>
                                        <p:strVal val="visible"/>
                                      </p:to>
                                    </p:set>
                                    <p:animEffect transition="in" filter="fade">
                                      <p:cBhvr>
                                        <p:cTn id="19" dur="500"/>
                                        <p:tgtEl>
                                          <p:spTgt spid="62">
                                            <p:txEl>
                                              <p:charRg st="1" end="1"/>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2">
                                            <p:txEl>
                                              <p:charRg st="1" end="1"/>
                                            </p:txEl>
                                          </p:spTgt>
                                        </p:tgtEl>
                                        <p:attrNameLst>
                                          <p:attrName>style.visibility</p:attrName>
                                        </p:attrNameLst>
                                      </p:cBhvr>
                                      <p:to>
                                        <p:strVal val="visible"/>
                                      </p:to>
                                    </p:set>
                                    <p:animEffect transition="in" filter="fade">
                                      <p:cBhvr>
                                        <p:cTn id="23" dur="500"/>
                                        <p:tgtEl>
                                          <p:spTgt spid="62">
                                            <p:txEl>
                                              <p:charRg st="1" end="1"/>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2">
                                            <p:txEl>
                                              <p:charRg st="1" end="1"/>
                                            </p:txEl>
                                          </p:spTgt>
                                        </p:tgtEl>
                                        <p:attrNameLst>
                                          <p:attrName>style.visibility</p:attrName>
                                        </p:attrNameLst>
                                      </p:cBhvr>
                                      <p:to>
                                        <p:strVal val="visible"/>
                                      </p:to>
                                    </p:set>
                                    <p:animEffect transition="in" filter="fade">
                                      <p:cBhvr>
                                        <p:cTn id="27" dur="500"/>
                                        <p:tgtEl>
                                          <p:spTgt spid="62">
                                            <p:txEl>
                                              <p:charRg st="1" end="1"/>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62">
                                            <p:txEl>
                                              <p:charRg st="1" end="1"/>
                                            </p:txEl>
                                          </p:spTgt>
                                        </p:tgtEl>
                                        <p:attrNameLst>
                                          <p:attrName>style.visibility</p:attrName>
                                        </p:attrNameLst>
                                      </p:cBhvr>
                                      <p:to>
                                        <p:strVal val="visible"/>
                                      </p:to>
                                    </p:set>
                                    <p:animEffect transition="in" filter="fade">
                                      <p:cBhvr>
                                        <p:cTn id="31" dur="500"/>
                                        <p:tgtEl>
                                          <p:spTgt spid="62">
                                            <p:txEl>
                                              <p:charRg st="1" end="1"/>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62">
                                            <p:txEl>
                                              <p:charRg st="1" end="1"/>
                                            </p:txEl>
                                          </p:spTgt>
                                        </p:tgtEl>
                                        <p:attrNameLst>
                                          <p:attrName>style.visibility</p:attrName>
                                        </p:attrNameLst>
                                      </p:cBhvr>
                                      <p:to>
                                        <p:strVal val="visible"/>
                                      </p:to>
                                    </p:set>
                                    <p:animEffect transition="in" filter="fade">
                                      <p:cBhvr>
                                        <p:cTn id="35" dur="500"/>
                                        <p:tgtEl>
                                          <p:spTgt spid="62">
                                            <p:txEl>
                                              <p:charRg st="1" end="1"/>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62">
                                            <p:txEl>
                                              <p:charRg st="1" end="1"/>
                                            </p:txEl>
                                          </p:spTgt>
                                        </p:tgtEl>
                                        <p:attrNameLst>
                                          <p:attrName>style.visibility</p:attrName>
                                        </p:attrNameLst>
                                      </p:cBhvr>
                                      <p:to>
                                        <p:strVal val="visible"/>
                                      </p:to>
                                    </p:set>
                                    <p:animEffect transition="in" filter="fade">
                                      <p:cBhvr>
                                        <p:cTn id="39" dur="500"/>
                                        <p:tgtEl>
                                          <p:spTgt spid="62">
                                            <p:txEl>
                                              <p:charRg st="1" end="1"/>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62">
                                            <p:txEl>
                                              <p:charRg st="1" end="1"/>
                                            </p:txEl>
                                          </p:spTgt>
                                        </p:tgtEl>
                                        <p:attrNameLst>
                                          <p:attrName>style.visibility</p:attrName>
                                        </p:attrNameLst>
                                      </p:cBhvr>
                                      <p:to>
                                        <p:strVal val="visible"/>
                                      </p:to>
                                    </p:set>
                                    <p:animEffect transition="in" filter="fade">
                                      <p:cBhvr>
                                        <p:cTn id="43" dur="500"/>
                                        <p:tgtEl>
                                          <p:spTgt spid="62">
                                            <p:txEl>
                                              <p:charRg st="1" end="1"/>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62">
                                            <p:txEl>
                                              <p:charRg st="1" end="1"/>
                                            </p:txEl>
                                          </p:spTgt>
                                        </p:tgtEl>
                                        <p:attrNameLst>
                                          <p:attrName>style.visibility</p:attrName>
                                        </p:attrNameLst>
                                      </p:cBhvr>
                                      <p:to>
                                        <p:strVal val="visible"/>
                                      </p:to>
                                    </p:set>
                                    <p:animEffect transition="in" filter="fade">
                                      <p:cBhvr>
                                        <p:cTn id="47" dur="500"/>
                                        <p:tgtEl>
                                          <p:spTgt spid="62">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w_foot-light">
  <p:cSld name="blank-w_foot-light">
    <p:spTree>
      <p:nvGrpSpPr>
        <p:cNvPr id="1" name="Shape 63"/>
        <p:cNvGrpSpPr/>
        <p:nvPr/>
      </p:nvGrpSpPr>
      <p:grpSpPr>
        <a:xfrm>
          <a:off x="0" y="0"/>
          <a:ext cx="0" cy="0"/>
          <a:chOff x="0" y="0"/>
          <a:chExt cx="0" cy="0"/>
        </a:xfrm>
      </p:grpSpPr>
      <p:sp>
        <p:nvSpPr>
          <p:cNvPr id="64" name="Google Shape;64;p15"/>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rgbClr val="621216">
              <a:alpha val="2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5400" b="1">
              <a:solidFill>
                <a:schemeClr val="lt1"/>
              </a:solidFill>
              <a:latin typeface="Avenir"/>
              <a:ea typeface="Avenir"/>
              <a:cs typeface="Avenir"/>
              <a:sym typeface="Avenir"/>
            </a:endParaRPr>
          </a:p>
        </p:txBody>
      </p:sp>
      <p:sp>
        <p:nvSpPr>
          <p:cNvPr id="65" name="Google Shape;65;p15"/>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620810"/>
              </a:buClr>
              <a:buSzPts val="2700"/>
              <a:buFont typeface="Avenir"/>
              <a:buNone/>
              <a:defRPr sz="2700" b="1">
                <a:solidFill>
                  <a:srgbClr val="620810"/>
                </a:solidFill>
                <a:latin typeface="Avenir"/>
                <a:ea typeface="Avenir"/>
                <a:cs typeface="Avenir"/>
                <a:sym typeface="Avenir"/>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 name="Google Shape;66;p15"/>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900">
                <a:solidFill>
                  <a:srgbClr val="E0D0D0"/>
                </a:solidFill>
                <a:latin typeface="Calibri"/>
                <a:ea typeface="Calibri"/>
                <a:cs typeface="Calibri"/>
                <a:sym typeface="Calibri"/>
              </a:rPr>
              <a:t>© 2022 QPR Institute. Inc.</a:t>
            </a:r>
            <a:endParaRPr sz="110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highlight_darkR">
  <p:cSld name="highlight_darkR">
    <p:spTree>
      <p:nvGrpSpPr>
        <p:cNvPr id="1" name="Shape 67"/>
        <p:cNvGrpSpPr/>
        <p:nvPr/>
      </p:nvGrpSpPr>
      <p:grpSpPr>
        <a:xfrm>
          <a:off x="0" y="0"/>
          <a:ext cx="0" cy="0"/>
          <a:chOff x="0" y="0"/>
          <a:chExt cx="0" cy="0"/>
        </a:xfrm>
      </p:grpSpPr>
      <p:sp>
        <p:nvSpPr>
          <p:cNvPr id="68" name="Google Shape;68;p16"/>
          <p:cNvSpPr/>
          <p:nvPr/>
        </p:nvSpPr>
        <p:spPr>
          <a:xfrm>
            <a:off x="3738247" y="0"/>
            <a:ext cx="5399462" cy="5143500"/>
          </a:xfrm>
          <a:custGeom>
            <a:avLst/>
            <a:gdLst/>
            <a:ahLst/>
            <a:cxnLst/>
            <a:rect l="l" t="t" r="r" b="b"/>
            <a:pathLst>
              <a:path w="6791776" h="6858000" extrusionOk="0">
                <a:moveTo>
                  <a:pt x="596920" y="0"/>
                </a:moveTo>
                <a:lnTo>
                  <a:pt x="6791776" y="0"/>
                </a:lnTo>
                <a:lnTo>
                  <a:pt x="6791776" y="6858000"/>
                </a:lnTo>
                <a:lnTo>
                  <a:pt x="0" y="6858000"/>
                </a:lnTo>
                <a:close/>
              </a:path>
            </a:pathLst>
          </a:custGeom>
          <a:solidFill>
            <a:srgbClr val="62081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69" name="Google Shape;69;p16"/>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rgbClr val="FFFFFF">
              <a:alpha val="2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5400" b="1" i="0" u="none" strike="noStrike" cap="none">
              <a:solidFill>
                <a:schemeClr val="lt1"/>
              </a:solidFill>
              <a:latin typeface="Avenir"/>
              <a:ea typeface="Avenir"/>
              <a:cs typeface="Avenir"/>
              <a:sym typeface="Avenir"/>
            </a:endParaRPr>
          </a:p>
        </p:txBody>
      </p:sp>
      <p:sp>
        <p:nvSpPr>
          <p:cNvPr id="70" name="Google Shape;70;p16"/>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620810"/>
              </a:buClr>
              <a:buSzPts val="2700"/>
              <a:buFont typeface="Avenir"/>
              <a:buNone/>
              <a:defRPr sz="2700" b="1">
                <a:solidFill>
                  <a:srgbClr val="620810"/>
                </a:solidFill>
                <a:latin typeface="Avenir"/>
                <a:ea typeface="Avenir"/>
                <a:cs typeface="Avenir"/>
                <a:sym typeface="Avenir"/>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1" name="Google Shape;71;p16"/>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900" b="0" i="0" u="none" strike="noStrike" cap="none">
                <a:solidFill>
                  <a:srgbClr val="E0D0D0"/>
                </a:solidFill>
                <a:latin typeface="Calibri"/>
                <a:ea typeface="Calibri"/>
                <a:cs typeface="Calibri"/>
                <a:sym typeface="Calibri"/>
              </a:rPr>
              <a:t>© 2022 QPR Institute. Inc.</a:t>
            </a:r>
            <a:endParaRPr sz="110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slide">
  <p:cSld name="content slide">
    <p:bg>
      <p:bgPr>
        <a:solidFill>
          <a:schemeClr val="lt1"/>
        </a:solidFill>
        <a:effectLst/>
      </p:bgPr>
    </p:bg>
    <p:spTree>
      <p:nvGrpSpPr>
        <p:cNvPr id="1" name="Shape 72"/>
        <p:cNvGrpSpPr/>
        <p:nvPr/>
      </p:nvGrpSpPr>
      <p:grpSpPr>
        <a:xfrm>
          <a:off x="0" y="0"/>
          <a:ext cx="0" cy="0"/>
          <a:chOff x="0" y="0"/>
          <a:chExt cx="0" cy="0"/>
        </a:xfrm>
      </p:grpSpPr>
      <p:sp>
        <p:nvSpPr>
          <p:cNvPr id="73" name="Google Shape;73;p17"/>
          <p:cNvSpPr/>
          <p:nvPr/>
        </p:nvSpPr>
        <p:spPr>
          <a:xfrm>
            <a:off x="1" y="1"/>
            <a:ext cx="9144000" cy="888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87"/>
              <a:buFont typeface="Arial"/>
              <a:buNone/>
            </a:pPr>
            <a:endParaRPr sz="1787" b="0" i="0" u="none" strike="noStrike" cap="none">
              <a:solidFill>
                <a:schemeClr val="lt1"/>
              </a:solidFill>
              <a:latin typeface="Arial"/>
              <a:ea typeface="Arial"/>
              <a:cs typeface="Arial"/>
              <a:sym typeface="Arial"/>
            </a:endParaRPr>
          </a:p>
        </p:txBody>
      </p:sp>
      <p:sp>
        <p:nvSpPr>
          <p:cNvPr id="74" name="Google Shape;74;p17"/>
          <p:cNvSpPr/>
          <p:nvPr/>
        </p:nvSpPr>
        <p:spPr>
          <a:xfrm>
            <a:off x="6925461" y="71851"/>
            <a:ext cx="2217563" cy="218138"/>
          </a:xfrm>
          <a:custGeom>
            <a:avLst/>
            <a:gdLst/>
            <a:ahLst/>
            <a:cxnLst/>
            <a:rect l="l" t="t" r="r" b="b"/>
            <a:pathLst>
              <a:path w="2371725" h="288925" extrusionOk="0">
                <a:moveTo>
                  <a:pt x="2371725" y="0"/>
                </a:moveTo>
                <a:lnTo>
                  <a:pt x="2371725" y="288925"/>
                </a:lnTo>
                <a:lnTo>
                  <a:pt x="158750" y="288925"/>
                </a:lnTo>
                <a:lnTo>
                  <a:pt x="0" y="0"/>
                </a:lnTo>
                <a:lnTo>
                  <a:pt x="2371725" y="0"/>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87"/>
              <a:buFont typeface="Arial"/>
              <a:buNone/>
            </a:pPr>
            <a:endParaRPr sz="1787" b="0" i="0" u="none" strike="noStrike" cap="none">
              <a:solidFill>
                <a:schemeClr val="lt1"/>
              </a:solidFill>
              <a:latin typeface="Arial"/>
              <a:ea typeface="Arial"/>
              <a:cs typeface="Arial"/>
              <a:sym typeface="Arial"/>
            </a:endParaRPr>
          </a:p>
        </p:txBody>
      </p:sp>
      <p:sp>
        <p:nvSpPr>
          <p:cNvPr id="75" name="Google Shape;75;p17"/>
          <p:cNvSpPr txBox="1"/>
          <p:nvPr/>
        </p:nvSpPr>
        <p:spPr>
          <a:xfrm>
            <a:off x="7176639" y="52952"/>
            <a:ext cx="2019900" cy="28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695"/>
              <a:buFont typeface="Arial"/>
              <a:buNone/>
            </a:pPr>
            <a:r>
              <a:rPr lang="en" sz="695" b="1" i="0" u="none" strike="noStrike" cap="none">
                <a:solidFill>
                  <a:schemeClr val="lt1"/>
                </a:solidFill>
                <a:latin typeface="Calibri"/>
                <a:ea typeface="Calibri"/>
                <a:cs typeface="Calibri"/>
                <a:sym typeface="Calibri"/>
              </a:rPr>
              <a:t>SPRC</a:t>
            </a:r>
            <a:r>
              <a:rPr lang="en" sz="695" b="0" i="0" u="none" strike="noStrike" cap="none">
                <a:solidFill>
                  <a:schemeClr val="lt1"/>
                </a:solidFill>
                <a:latin typeface="Calibri"/>
                <a:ea typeface="Calibri"/>
                <a:cs typeface="Calibri"/>
                <a:sym typeface="Calibri"/>
              </a:rPr>
              <a:t>  |  Suicide Prevention Resource Center</a:t>
            </a:r>
            <a:br>
              <a:rPr lang="en" sz="695" b="0" i="0" u="none" strike="noStrike" cap="none">
                <a:solidFill>
                  <a:schemeClr val="lt1"/>
                </a:solidFill>
                <a:latin typeface="Calibri"/>
                <a:ea typeface="Calibri"/>
                <a:cs typeface="Calibri"/>
                <a:sym typeface="Calibri"/>
              </a:rPr>
            </a:br>
            <a:endParaRPr sz="695" b="0" i="0" u="none" strike="noStrike" cap="none">
              <a:solidFill>
                <a:schemeClr val="lt1"/>
              </a:solidFill>
              <a:latin typeface="Calibri"/>
              <a:ea typeface="Calibri"/>
              <a:cs typeface="Calibri"/>
              <a:sym typeface="Calibri"/>
            </a:endParaRPr>
          </a:p>
        </p:txBody>
      </p:sp>
      <p:sp>
        <p:nvSpPr>
          <p:cNvPr id="76" name="Google Shape;76;p17"/>
          <p:cNvSpPr txBox="1">
            <a:spLocks noGrp="1"/>
          </p:cNvSpPr>
          <p:nvPr>
            <p:ph type="sldNum" idx="12"/>
          </p:nvPr>
        </p:nvSpPr>
        <p:spPr>
          <a:xfrm>
            <a:off x="8452341" y="4778103"/>
            <a:ext cx="462600" cy="215400"/>
          </a:xfrm>
          <a:prstGeom prst="rect">
            <a:avLst/>
          </a:prstGeom>
          <a:noFill/>
          <a:ln>
            <a:noFill/>
          </a:ln>
        </p:spPr>
        <p:txBody>
          <a:bodyPr spcFirstLastPara="1" wrap="square" lIns="91425" tIns="45700" rIns="91425" bIns="45700" anchor="ctr" anchorCtr="0">
            <a:spAutoFit/>
          </a:bodyPr>
          <a:lstStyle>
            <a:lvl1pPr marL="0" marR="0" lvl="0" indent="0" algn="r" rtl="0">
              <a:lnSpc>
                <a:spcPct val="100000"/>
              </a:lnSpc>
              <a:spcBef>
                <a:spcPts val="0"/>
              </a:spcBef>
              <a:spcAft>
                <a:spcPts val="0"/>
              </a:spcAft>
              <a:buClr>
                <a:srgbClr val="000000"/>
              </a:buClr>
              <a:buSzPts val="800"/>
              <a:buFont typeface="Arial"/>
              <a:buNone/>
              <a:defRPr sz="800" b="1"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1"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1"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1"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1"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1"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1"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1"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7" name="Google Shape;77;p17"/>
          <p:cNvSpPr txBox="1">
            <a:spLocks noGrp="1"/>
          </p:cNvSpPr>
          <p:nvPr>
            <p:ph type="body" idx="1"/>
          </p:nvPr>
        </p:nvSpPr>
        <p:spPr>
          <a:xfrm>
            <a:off x="374652" y="1113697"/>
            <a:ext cx="8540700" cy="35520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0"/>
              </a:spcBef>
              <a:spcAft>
                <a:spcPts val="0"/>
              </a:spcAft>
              <a:buSzPts val="1400"/>
              <a:buNone/>
              <a:defRPr sz="1400">
                <a:solidFill>
                  <a:schemeClr val="dk1"/>
                </a:solidFill>
                <a:latin typeface="Arial"/>
                <a:ea typeface="Arial"/>
                <a:cs typeface="Arial"/>
                <a:sym typeface="Arial"/>
              </a:defRPr>
            </a:lvl1pPr>
            <a:lvl2pPr marL="914400" lvl="1" indent="-228600" algn="l" rtl="0">
              <a:lnSpc>
                <a:spcPct val="100000"/>
              </a:lnSpc>
              <a:spcBef>
                <a:spcPts val="795"/>
              </a:spcBef>
              <a:spcAft>
                <a:spcPts val="0"/>
              </a:spcAft>
              <a:buClr>
                <a:schemeClr val="dk1"/>
              </a:buClr>
              <a:buSzPts val="1400"/>
              <a:buFont typeface="Arial"/>
              <a:buNone/>
              <a:defRPr sz="1400">
                <a:solidFill>
                  <a:schemeClr val="dk1"/>
                </a:solidFill>
                <a:latin typeface="Arial"/>
                <a:ea typeface="Arial"/>
                <a:cs typeface="Arial"/>
                <a:sym typeface="Arial"/>
              </a:defRPr>
            </a:lvl2pPr>
            <a:lvl3pPr marL="1371600" lvl="2" indent="-228600" algn="l" rtl="0">
              <a:lnSpc>
                <a:spcPct val="100000"/>
              </a:lnSpc>
              <a:spcBef>
                <a:spcPts val="795"/>
              </a:spcBef>
              <a:spcAft>
                <a:spcPts val="0"/>
              </a:spcAft>
              <a:buClr>
                <a:schemeClr val="dk1"/>
              </a:buClr>
              <a:buSzPts val="1400"/>
              <a:buFont typeface="Arial"/>
              <a:buNone/>
              <a:defRPr sz="1400">
                <a:solidFill>
                  <a:schemeClr val="dk1"/>
                </a:solidFill>
                <a:latin typeface="Arial"/>
                <a:ea typeface="Arial"/>
                <a:cs typeface="Arial"/>
                <a:sym typeface="Arial"/>
              </a:defRPr>
            </a:lvl3pPr>
            <a:lvl4pPr marL="1828800" lvl="3" indent="-228600" algn="l" rtl="0">
              <a:lnSpc>
                <a:spcPct val="100000"/>
              </a:lnSpc>
              <a:spcBef>
                <a:spcPts val="280"/>
              </a:spcBef>
              <a:spcAft>
                <a:spcPts val="0"/>
              </a:spcAft>
              <a:buClr>
                <a:schemeClr val="dk1"/>
              </a:buClr>
              <a:buSzPts val="1400"/>
              <a:buFont typeface="Arial"/>
              <a:buNone/>
              <a:defRPr sz="1400">
                <a:solidFill>
                  <a:schemeClr val="dk1"/>
                </a:solidFill>
                <a:latin typeface="Arial"/>
                <a:ea typeface="Arial"/>
                <a:cs typeface="Arial"/>
                <a:sym typeface="Arial"/>
              </a:defRPr>
            </a:lvl4pPr>
            <a:lvl5pPr marL="2286000" lvl="4" indent="-228600" algn="l" rtl="0">
              <a:lnSpc>
                <a:spcPct val="100000"/>
              </a:lnSpc>
              <a:spcBef>
                <a:spcPts val="280"/>
              </a:spcBef>
              <a:spcAft>
                <a:spcPts val="0"/>
              </a:spcAft>
              <a:buClr>
                <a:schemeClr val="dk1"/>
              </a:buClr>
              <a:buSzPts val="1400"/>
              <a:buFont typeface="Arial"/>
              <a:buNone/>
              <a:defRPr sz="1400">
                <a:solidFill>
                  <a:schemeClr val="dk1"/>
                </a:solidFill>
                <a:latin typeface="Arial"/>
                <a:ea typeface="Arial"/>
                <a:cs typeface="Arial"/>
                <a:sym typeface="Arial"/>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78" name="Google Shape;78;p17"/>
          <p:cNvSpPr txBox="1">
            <a:spLocks noGrp="1"/>
          </p:cNvSpPr>
          <p:nvPr>
            <p:ph type="title"/>
          </p:nvPr>
        </p:nvSpPr>
        <p:spPr>
          <a:xfrm>
            <a:off x="374653" y="234126"/>
            <a:ext cx="6366000" cy="5853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Clr>
                <a:schemeClr val="dk1"/>
              </a:buClr>
              <a:buSzPts val="2400"/>
              <a:buFont typeface="Arial"/>
              <a:buNone/>
              <a:defRPr sz="2400" b="1">
                <a:solidFill>
                  <a:schemeClr val="dk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9" name="Google Shape;79;p17"/>
          <p:cNvSpPr txBox="1">
            <a:spLocks noGrp="1"/>
          </p:cNvSpPr>
          <p:nvPr>
            <p:ph type="ftr" idx="11"/>
          </p:nvPr>
        </p:nvSpPr>
        <p:spPr>
          <a:xfrm>
            <a:off x="3714750" y="4716350"/>
            <a:ext cx="4875600" cy="2175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b="1">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2" name="Google Shape;82;p18"/>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83" name="Google Shape;83;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4" name="Google Shape;84;p1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5" name="Google Shape;85;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w_foot-dark">
  <p:cSld name="blank-w_foot-dark">
    <p:spTree>
      <p:nvGrpSpPr>
        <p:cNvPr id="1" name="Shape 86"/>
        <p:cNvGrpSpPr/>
        <p:nvPr/>
      </p:nvGrpSpPr>
      <p:grpSpPr>
        <a:xfrm>
          <a:off x="0" y="0"/>
          <a:ext cx="0" cy="0"/>
          <a:chOff x="0" y="0"/>
          <a:chExt cx="0" cy="0"/>
        </a:xfrm>
      </p:grpSpPr>
      <p:sp>
        <p:nvSpPr>
          <p:cNvPr id="87" name="Google Shape;87;p19"/>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rgbClr val="621216">
              <a:alpha val="2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5400" b="1" i="0" u="none" strike="noStrike" cap="none">
              <a:solidFill>
                <a:schemeClr val="lt1"/>
              </a:solidFill>
              <a:latin typeface="Avenir"/>
              <a:ea typeface="Avenir"/>
              <a:cs typeface="Avenir"/>
              <a:sym typeface="Avenir"/>
            </a:endParaRPr>
          </a:p>
        </p:txBody>
      </p:sp>
      <p:sp>
        <p:nvSpPr>
          <p:cNvPr id="88" name="Google Shape;88;p19"/>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620810"/>
              </a:buClr>
              <a:buSzPts val="2700"/>
              <a:buFont typeface="Avenir"/>
              <a:buNone/>
              <a:defRPr sz="2700" b="1">
                <a:solidFill>
                  <a:srgbClr val="620810"/>
                </a:solidFill>
                <a:latin typeface="Avenir"/>
                <a:ea typeface="Avenir"/>
                <a:cs typeface="Avenir"/>
                <a:sym typeface="Avenir"/>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9" name="Google Shape;89;p19"/>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900" b="0" i="0" u="none" strike="noStrike" cap="none">
                <a:solidFill>
                  <a:srgbClr val="262626"/>
                </a:solidFill>
                <a:latin typeface="Calibri"/>
                <a:ea typeface="Calibri"/>
                <a:cs typeface="Calibri"/>
                <a:sym typeface="Calibri"/>
              </a:rPr>
              <a:t>© 2022 QPR Institute. Inc.</a:t>
            </a:r>
            <a:endParaRPr sz="110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highlight_darkL">
  <p:cSld name="highlight_darkL">
    <p:spTree>
      <p:nvGrpSpPr>
        <p:cNvPr id="1" name="Shape 90"/>
        <p:cNvGrpSpPr/>
        <p:nvPr/>
      </p:nvGrpSpPr>
      <p:grpSpPr>
        <a:xfrm>
          <a:off x="0" y="0"/>
          <a:ext cx="0" cy="0"/>
          <a:chOff x="0" y="0"/>
          <a:chExt cx="0" cy="0"/>
        </a:xfrm>
      </p:grpSpPr>
      <p:sp>
        <p:nvSpPr>
          <p:cNvPr id="91" name="Google Shape;91;p20"/>
          <p:cNvSpPr/>
          <p:nvPr/>
        </p:nvSpPr>
        <p:spPr>
          <a:xfrm rot="10800000">
            <a:off x="6291" y="0"/>
            <a:ext cx="5399462" cy="5143500"/>
          </a:xfrm>
          <a:custGeom>
            <a:avLst/>
            <a:gdLst/>
            <a:ahLst/>
            <a:cxnLst/>
            <a:rect l="l" t="t" r="r" b="b"/>
            <a:pathLst>
              <a:path w="6791776" h="6858000" extrusionOk="0">
                <a:moveTo>
                  <a:pt x="596920" y="0"/>
                </a:moveTo>
                <a:lnTo>
                  <a:pt x="6791776" y="0"/>
                </a:lnTo>
                <a:lnTo>
                  <a:pt x="6791776" y="6858000"/>
                </a:lnTo>
                <a:lnTo>
                  <a:pt x="0" y="6858000"/>
                </a:lnTo>
                <a:close/>
              </a:path>
            </a:pathLst>
          </a:custGeom>
          <a:solidFill>
            <a:srgbClr val="62081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92" name="Google Shape;92;p20"/>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rgbClr val="621216">
              <a:alpha val="2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5400" b="1">
              <a:solidFill>
                <a:schemeClr val="lt1"/>
              </a:solidFill>
              <a:latin typeface="Avenir"/>
              <a:ea typeface="Avenir"/>
              <a:cs typeface="Avenir"/>
              <a:sym typeface="Avenir"/>
            </a:endParaRPr>
          </a:p>
        </p:txBody>
      </p:sp>
      <p:sp>
        <p:nvSpPr>
          <p:cNvPr id="93" name="Google Shape;93;p20"/>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2700"/>
              <a:buFont typeface="Avenir"/>
              <a:buNone/>
              <a:defRPr sz="2700" b="1">
                <a:solidFill>
                  <a:schemeClr val="lt1"/>
                </a:solidFill>
                <a:latin typeface="Avenir"/>
                <a:ea typeface="Avenir"/>
                <a:cs typeface="Avenir"/>
                <a:sym typeface="Avenir"/>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4" name="Google Shape;94;p20"/>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900">
                <a:solidFill>
                  <a:srgbClr val="E0D0D0"/>
                </a:solidFill>
                <a:latin typeface="Calibri"/>
                <a:ea typeface="Calibri"/>
                <a:cs typeface="Calibri"/>
                <a:sym typeface="Calibri"/>
              </a:rPr>
              <a:t>© 2022 QPR Institute. Inc.</a:t>
            </a:r>
            <a:endParaRPr sz="11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col_light">
  <p:cSld name="4col_light">
    <p:spTree>
      <p:nvGrpSpPr>
        <p:cNvPr id="1" name="Shape 95"/>
        <p:cNvGrpSpPr/>
        <p:nvPr/>
      </p:nvGrpSpPr>
      <p:grpSpPr>
        <a:xfrm>
          <a:off x="0" y="0"/>
          <a:ext cx="0" cy="0"/>
          <a:chOff x="0" y="0"/>
          <a:chExt cx="0" cy="0"/>
        </a:xfrm>
      </p:grpSpPr>
      <p:sp>
        <p:nvSpPr>
          <p:cNvPr id="96" name="Google Shape;96;p21"/>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900">
                <a:solidFill>
                  <a:srgbClr val="E0D0D0"/>
                </a:solidFill>
                <a:latin typeface="Calibri"/>
                <a:ea typeface="Calibri"/>
                <a:cs typeface="Calibri"/>
                <a:sym typeface="Calibri"/>
              </a:rPr>
              <a:t>© 2022 QPR Institute. Inc.</a:t>
            </a:r>
            <a:endParaRPr sz="1100"/>
          </a:p>
        </p:txBody>
      </p:sp>
      <p:sp>
        <p:nvSpPr>
          <p:cNvPr id="97" name="Google Shape;97;p21"/>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rgbClr val="621216">
              <a:alpha val="2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5400" b="1">
              <a:solidFill>
                <a:schemeClr val="lt1"/>
              </a:solidFill>
              <a:latin typeface="Avenir"/>
              <a:ea typeface="Avenir"/>
              <a:cs typeface="Avenir"/>
              <a:sym typeface="Avenir"/>
            </a:endParaRPr>
          </a:p>
        </p:txBody>
      </p:sp>
      <p:sp>
        <p:nvSpPr>
          <p:cNvPr id="98" name="Google Shape;98;p21"/>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620810"/>
              </a:buClr>
              <a:buSzPts val="2700"/>
              <a:buFont typeface="Avenir"/>
              <a:buNone/>
              <a:defRPr sz="2700" b="1">
                <a:solidFill>
                  <a:srgbClr val="620810"/>
                </a:solidFill>
                <a:latin typeface="Avenir"/>
                <a:ea typeface="Avenir"/>
                <a:cs typeface="Avenir"/>
                <a:sym typeface="Avenir"/>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21"/>
          <p:cNvSpPr txBox="1">
            <a:spLocks noGrp="1"/>
          </p:cNvSpPr>
          <p:nvPr>
            <p:ph type="body" idx="1"/>
          </p:nvPr>
        </p:nvSpPr>
        <p:spPr>
          <a:xfrm>
            <a:off x="628650" y="2486025"/>
            <a:ext cx="17811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262626"/>
              </a:buClr>
              <a:buSzPts val="1800"/>
              <a:buNone/>
              <a:defRPr sz="1800">
                <a:solidFill>
                  <a:srgbClr val="262626"/>
                </a:solidFill>
                <a:latin typeface="Arial"/>
                <a:ea typeface="Arial"/>
                <a:cs typeface="Arial"/>
                <a:sym typeface="Arial"/>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100" name="Google Shape;100;p21"/>
          <p:cNvSpPr txBox="1">
            <a:spLocks noGrp="1"/>
          </p:cNvSpPr>
          <p:nvPr>
            <p:ph type="body" idx="2"/>
          </p:nvPr>
        </p:nvSpPr>
        <p:spPr>
          <a:xfrm>
            <a:off x="2663825" y="2486025"/>
            <a:ext cx="17811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262626"/>
              </a:buClr>
              <a:buSzPts val="1800"/>
              <a:buNone/>
              <a:defRPr sz="1800">
                <a:solidFill>
                  <a:srgbClr val="262626"/>
                </a:solidFill>
                <a:latin typeface="Arial"/>
                <a:ea typeface="Arial"/>
                <a:cs typeface="Arial"/>
                <a:sym typeface="Arial"/>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101" name="Google Shape;101;p21"/>
          <p:cNvSpPr txBox="1">
            <a:spLocks noGrp="1"/>
          </p:cNvSpPr>
          <p:nvPr>
            <p:ph type="body" idx="3"/>
          </p:nvPr>
        </p:nvSpPr>
        <p:spPr>
          <a:xfrm>
            <a:off x="4699001" y="2486025"/>
            <a:ext cx="17811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262626"/>
              </a:buClr>
              <a:buSzPts val="1800"/>
              <a:buNone/>
              <a:defRPr sz="1800">
                <a:solidFill>
                  <a:srgbClr val="262626"/>
                </a:solidFill>
                <a:latin typeface="Arial"/>
                <a:ea typeface="Arial"/>
                <a:cs typeface="Arial"/>
                <a:sym typeface="Arial"/>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102" name="Google Shape;102;p21"/>
          <p:cNvSpPr txBox="1">
            <a:spLocks noGrp="1"/>
          </p:cNvSpPr>
          <p:nvPr>
            <p:ph type="body" idx="4"/>
          </p:nvPr>
        </p:nvSpPr>
        <p:spPr>
          <a:xfrm>
            <a:off x="6734175" y="2486025"/>
            <a:ext cx="17811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262626"/>
              </a:buClr>
              <a:buSzPts val="1800"/>
              <a:buNone/>
              <a:defRPr sz="1800">
                <a:solidFill>
                  <a:srgbClr val="262626"/>
                </a:solidFill>
                <a:latin typeface="Arial"/>
                <a:ea typeface="Arial"/>
                <a:cs typeface="Arial"/>
                <a:sym typeface="Arial"/>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103" name="Google Shape;103;p21"/>
          <p:cNvSpPr>
            <a:spLocks noGrp="1"/>
          </p:cNvSpPr>
          <p:nvPr>
            <p:ph type="pic" idx="5"/>
          </p:nvPr>
        </p:nvSpPr>
        <p:spPr>
          <a:xfrm>
            <a:off x="1004888" y="1300163"/>
            <a:ext cx="1028700" cy="1028700"/>
          </a:xfrm>
          <a:prstGeom prst="rect">
            <a:avLst/>
          </a:prstGeom>
          <a:noFill/>
          <a:ln>
            <a:noFill/>
          </a:ln>
        </p:spPr>
      </p:sp>
      <p:sp>
        <p:nvSpPr>
          <p:cNvPr id="104" name="Google Shape;104;p21"/>
          <p:cNvSpPr>
            <a:spLocks noGrp="1"/>
          </p:cNvSpPr>
          <p:nvPr>
            <p:ph type="pic" idx="6"/>
          </p:nvPr>
        </p:nvSpPr>
        <p:spPr>
          <a:xfrm>
            <a:off x="3040063" y="1300163"/>
            <a:ext cx="1028700" cy="1028700"/>
          </a:xfrm>
          <a:prstGeom prst="rect">
            <a:avLst/>
          </a:prstGeom>
          <a:noFill/>
          <a:ln>
            <a:noFill/>
          </a:ln>
        </p:spPr>
      </p:sp>
      <p:sp>
        <p:nvSpPr>
          <p:cNvPr id="105" name="Google Shape;105;p21"/>
          <p:cNvSpPr>
            <a:spLocks noGrp="1"/>
          </p:cNvSpPr>
          <p:nvPr>
            <p:ph type="pic" idx="7"/>
          </p:nvPr>
        </p:nvSpPr>
        <p:spPr>
          <a:xfrm>
            <a:off x="5075238" y="1300163"/>
            <a:ext cx="1028700" cy="1028700"/>
          </a:xfrm>
          <a:prstGeom prst="rect">
            <a:avLst/>
          </a:prstGeom>
          <a:noFill/>
          <a:ln>
            <a:noFill/>
          </a:ln>
        </p:spPr>
      </p:sp>
      <p:sp>
        <p:nvSpPr>
          <p:cNvPr id="106" name="Google Shape;106;p21"/>
          <p:cNvSpPr>
            <a:spLocks noGrp="1"/>
          </p:cNvSpPr>
          <p:nvPr>
            <p:ph type="pic" idx="8"/>
          </p:nvPr>
        </p:nvSpPr>
        <p:spPr>
          <a:xfrm>
            <a:off x="7110413" y="1300163"/>
            <a:ext cx="1028700" cy="1028700"/>
          </a:xfrm>
          <a:prstGeom prst="rect">
            <a:avLst/>
          </a:prstGeom>
          <a:no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par>
                                <p:cTn id="8" presetID="10" presetClass="entr" presetSubtype="0" fill="hold" nodeType="withEffect">
                                  <p:stCondLst>
                                    <p:cond delay="0"/>
                                  </p:stCondLst>
                                  <p:childTnLst>
                                    <p:set>
                                      <p:cBhvr>
                                        <p:cTn id="9" dur="1" fill="hold">
                                          <p:stCondLst>
                                            <p:cond delay="0"/>
                                          </p:stCondLst>
                                        </p:cTn>
                                        <p:tgtEl>
                                          <p:spTgt spid="104"/>
                                        </p:tgtEl>
                                        <p:attrNameLst>
                                          <p:attrName>style.visibility</p:attrName>
                                        </p:attrNameLst>
                                      </p:cBhvr>
                                      <p:to>
                                        <p:strVal val="visible"/>
                                      </p:to>
                                    </p:set>
                                    <p:animEffect transition="in" filter="fade">
                                      <p:cBhvr>
                                        <p:cTn id="10" dur="500"/>
                                        <p:tgtEl>
                                          <p:spTgt spid="104"/>
                                        </p:tgtEl>
                                      </p:cBhvr>
                                    </p:animEffect>
                                  </p:childTnLst>
                                </p:cTn>
                              </p:par>
                              <p:par>
                                <p:cTn id="11" presetID="10" presetClass="entr" presetSubtype="0"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animEffect transition="in" filter="fade">
                                      <p:cBhvr>
                                        <p:cTn id="13" dur="500"/>
                                        <p:tgtEl>
                                          <p:spTgt spid="105"/>
                                        </p:tgtEl>
                                      </p:cBhvr>
                                    </p:animEffect>
                                  </p:childTnLst>
                                </p:cTn>
                              </p:par>
                              <p:par>
                                <p:cTn id="14" presetID="10" presetClass="entr" presetSubtype="0" fill="hold" nodeType="with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fade">
                                      <p:cBhvr>
                                        <p:cTn id="16" dur="500"/>
                                        <p:tgtEl>
                                          <p:spTgt spid="10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9"/>
                                        </p:tgtEl>
                                        <p:attrNameLst>
                                          <p:attrName>style.visibility</p:attrName>
                                        </p:attrNameLst>
                                      </p:cBhvr>
                                      <p:to>
                                        <p:strVal val="visible"/>
                                      </p:to>
                                    </p:set>
                                    <p:animEffect transition="in" filter="fade">
                                      <p:cBhvr>
                                        <p:cTn id="21" dur="500"/>
                                        <p:tgtEl>
                                          <p:spTgt spid="9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0"/>
                                        </p:tgtEl>
                                        <p:attrNameLst>
                                          <p:attrName>style.visibility</p:attrName>
                                        </p:attrNameLst>
                                      </p:cBhvr>
                                      <p:to>
                                        <p:strVal val="visible"/>
                                      </p:to>
                                    </p:set>
                                    <p:animEffect transition="in" filter="fade">
                                      <p:cBhvr>
                                        <p:cTn id="26" dur="500"/>
                                        <p:tgtEl>
                                          <p:spTgt spid="10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1"/>
                                        </p:tgtEl>
                                        <p:attrNameLst>
                                          <p:attrName>style.visibility</p:attrName>
                                        </p:attrNameLst>
                                      </p:cBhvr>
                                      <p:to>
                                        <p:strVal val="visible"/>
                                      </p:to>
                                    </p:set>
                                    <p:animEffect transition="in" filter="fade">
                                      <p:cBhvr>
                                        <p:cTn id="31" dur="500"/>
                                        <p:tgtEl>
                                          <p:spTgt spid="10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2"/>
                                        </p:tgtEl>
                                        <p:attrNameLst>
                                          <p:attrName>style.visibility</p:attrName>
                                        </p:attrNameLst>
                                      </p:cBhvr>
                                      <p:to>
                                        <p:strVal val="visible"/>
                                      </p:to>
                                    </p:set>
                                    <p:animEffect transition="in" filter="fade">
                                      <p:cBhvr>
                                        <p:cTn id="36"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col_light">
  <p:cSld name="3col_light">
    <p:spTree>
      <p:nvGrpSpPr>
        <p:cNvPr id="1" name="Shape 107"/>
        <p:cNvGrpSpPr/>
        <p:nvPr/>
      </p:nvGrpSpPr>
      <p:grpSpPr>
        <a:xfrm>
          <a:off x="0" y="0"/>
          <a:ext cx="0" cy="0"/>
          <a:chOff x="0" y="0"/>
          <a:chExt cx="0" cy="0"/>
        </a:xfrm>
      </p:grpSpPr>
      <p:sp>
        <p:nvSpPr>
          <p:cNvPr id="108" name="Google Shape;108;p22"/>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900">
                <a:solidFill>
                  <a:srgbClr val="E0D0D0"/>
                </a:solidFill>
                <a:latin typeface="Calibri"/>
                <a:ea typeface="Calibri"/>
                <a:cs typeface="Calibri"/>
                <a:sym typeface="Calibri"/>
              </a:rPr>
              <a:t>© 2022 QPR Institute. Inc.</a:t>
            </a:r>
            <a:endParaRPr sz="1100"/>
          </a:p>
        </p:txBody>
      </p:sp>
      <p:sp>
        <p:nvSpPr>
          <p:cNvPr id="109" name="Google Shape;109;p22"/>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rgbClr val="621216">
              <a:alpha val="2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5400" b="1">
              <a:solidFill>
                <a:schemeClr val="lt1"/>
              </a:solidFill>
              <a:latin typeface="Avenir"/>
              <a:ea typeface="Avenir"/>
              <a:cs typeface="Avenir"/>
              <a:sym typeface="Avenir"/>
            </a:endParaRPr>
          </a:p>
        </p:txBody>
      </p:sp>
      <p:sp>
        <p:nvSpPr>
          <p:cNvPr id="110" name="Google Shape;110;p22"/>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620810"/>
              </a:buClr>
              <a:buSzPts val="2700"/>
              <a:buFont typeface="Avenir"/>
              <a:buNone/>
              <a:defRPr sz="2700" b="1">
                <a:solidFill>
                  <a:srgbClr val="620810"/>
                </a:solidFill>
                <a:latin typeface="Avenir"/>
                <a:ea typeface="Avenir"/>
                <a:cs typeface="Avenir"/>
                <a:sym typeface="Avenir"/>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1" name="Google Shape;111;p22"/>
          <p:cNvSpPr txBox="1">
            <a:spLocks noGrp="1"/>
          </p:cNvSpPr>
          <p:nvPr>
            <p:ph type="body" idx="1"/>
          </p:nvPr>
        </p:nvSpPr>
        <p:spPr>
          <a:xfrm>
            <a:off x="628650" y="2486025"/>
            <a:ext cx="24003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262626"/>
              </a:buClr>
              <a:buSzPts val="1800"/>
              <a:buNone/>
              <a:defRPr sz="1800">
                <a:solidFill>
                  <a:srgbClr val="262626"/>
                </a:solidFill>
                <a:latin typeface="Arial"/>
                <a:ea typeface="Arial"/>
                <a:cs typeface="Arial"/>
                <a:sym typeface="Arial"/>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112" name="Google Shape;112;p22"/>
          <p:cNvSpPr txBox="1">
            <a:spLocks noGrp="1"/>
          </p:cNvSpPr>
          <p:nvPr>
            <p:ph type="body" idx="2"/>
          </p:nvPr>
        </p:nvSpPr>
        <p:spPr>
          <a:xfrm>
            <a:off x="3371850" y="2486025"/>
            <a:ext cx="24003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262626"/>
              </a:buClr>
              <a:buSzPts val="1800"/>
              <a:buNone/>
              <a:defRPr sz="1800">
                <a:solidFill>
                  <a:srgbClr val="262626"/>
                </a:solidFill>
                <a:latin typeface="Arial"/>
                <a:ea typeface="Arial"/>
                <a:cs typeface="Arial"/>
                <a:sym typeface="Arial"/>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113" name="Google Shape;113;p22"/>
          <p:cNvSpPr txBox="1">
            <a:spLocks noGrp="1"/>
          </p:cNvSpPr>
          <p:nvPr>
            <p:ph type="body" idx="3"/>
          </p:nvPr>
        </p:nvSpPr>
        <p:spPr>
          <a:xfrm>
            <a:off x="6115050" y="2486025"/>
            <a:ext cx="24003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262626"/>
              </a:buClr>
              <a:buSzPts val="1800"/>
              <a:buNone/>
              <a:defRPr sz="1800">
                <a:solidFill>
                  <a:srgbClr val="262626"/>
                </a:solidFill>
                <a:latin typeface="Arial"/>
                <a:ea typeface="Arial"/>
                <a:cs typeface="Arial"/>
                <a:sym typeface="Arial"/>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114" name="Google Shape;114;p22"/>
          <p:cNvSpPr>
            <a:spLocks noGrp="1"/>
          </p:cNvSpPr>
          <p:nvPr>
            <p:ph type="pic" idx="4"/>
          </p:nvPr>
        </p:nvSpPr>
        <p:spPr>
          <a:xfrm>
            <a:off x="1314450" y="1300163"/>
            <a:ext cx="1028700" cy="1028700"/>
          </a:xfrm>
          <a:prstGeom prst="rect">
            <a:avLst/>
          </a:prstGeom>
          <a:noFill/>
          <a:ln>
            <a:noFill/>
          </a:ln>
        </p:spPr>
      </p:sp>
      <p:sp>
        <p:nvSpPr>
          <p:cNvPr id="115" name="Google Shape;115;p22"/>
          <p:cNvSpPr>
            <a:spLocks noGrp="1"/>
          </p:cNvSpPr>
          <p:nvPr>
            <p:ph type="pic" idx="5"/>
          </p:nvPr>
        </p:nvSpPr>
        <p:spPr>
          <a:xfrm>
            <a:off x="4057650" y="1300163"/>
            <a:ext cx="1028700" cy="1028700"/>
          </a:xfrm>
          <a:prstGeom prst="rect">
            <a:avLst/>
          </a:prstGeom>
          <a:noFill/>
          <a:ln>
            <a:noFill/>
          </a:ln>
        </p:spPr>
      </p:sp>
      <p:sp>
        <p:nvSpPr>
          <p:cNvPr id="116" name="Google Shape;116;p22"/>
          <p:cNvSpPr>
            <a:spLocks noGrp="1"/>
          </p:cNvSpPr>
          <p:nvPr>
            <p:ph type="pic" idx="6"/>
          </p:nvPr>
        </p:nvSpPr>
        <p:spPr>
          <a:xfrm>
            <a:off x="6800850" y="1300163"/>
            <a:ext cx="1028700" cy="1028700"/>
          </a:xfrm>
          <a:prstGeom prst="rect">
            <a:avLst/>
          </a:prstGeom>
          <a:no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500"/>
                                        <p:tgtEl>
                                          <p:spTgt spid="114"/>
                                        </p:tgtEl>
                                      </p:cBhvr>
                                    </p:animEffect>
                                  </p:childTnLst>
                                </p:cTn>
                              </p:par>
                              <p:par>
                                <p:cTn id="8" presetID="10" presetClass="entr" presetSubtype="0" fill="hold" nodeType="withEffect">
                                  <p:stCondLst>
                                    <p:cond delay="0"/>
                                  </p:stCondLst>
                                  <p:childTnLst>
                                    <p:set>
                                      <p:cBhvr>
                                        <p:cTn id="9" dur="1" fill="hold">
                                          <p:stCondLst>
                                            <p:cond delay="0"/>
                                          </p:stCondLst>
                                        </p:cTn>
                                        <p:tgtEl>
                                          <p:spTgt spid="115"/>
                                        </p:tgtEl>
                                        <p:attrNameLst>
                                          <p:attrName>style.visibility</p:attrName>
                                        </p:attrNameLst>
                                      </p:cBhvr>
                                      <p:to>
                                        <p:strVal val="visible"/>
                                      </p:to>
                                    </p:set>
                                    <p:animEffect transition="in" filter="fade">
                                      <p:cBhvr>
                                        <p:cTn id="10" dur="500"/>
                                        <p:tgtEl>
                                          <p:spTgt spid="115"/>
                                        </p:tgtEl>
                                      </p:cBhvr>
                                    </p:animEffect>
                                  </p:childTnLst>
                                </p:cTn>
                              </p:par>
                              <p:par>
                                <p:cTn id="11" presetID="10" presetClass="entr" presetSubtype="0" fill="hold" nodeType="withEffect">
                                  <p:stCondLst>
                                    <p:cond delay="0"/>
                                  </p:stCondLst>
                                  <p:childTnLst>
                                    <p:set>
                                      <p:cBhvr>
                                        <p:cTn id="12" dur="1" fill="hold">
                                          <p:stCondLst>
                                            <p:cond delay="0"/>
                                          </p:stCondLst>
                                        </p:cTn>
                                        <p:tgtEl>
                                          <p:spTgt spid="116"/>
                                        </p:tgtEl>
                                        <p:attrNameLst>
                                          <p:attrName>style.visibility</p:attrName>
                                        </p:attrNameLst>
                                      </p:cBhvr>
                                      <p:to>
                                        <p:strVal val="visible"/>
                                      </p:to>
                                    </p:set>
                                    <p:animEffect transition="in" filter="fade">
                                      <p:cBhvr>
                                        <p:cTn id="13" dur="500"/>
                                        <p:tgtEl>
                                          <p:spTgt spid="1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1"/>
                                        </p:tgtEl>
                                        <p:attrNameLst>
                                          <p:attrName>style.visibility</p:attrName>
                                        </p:attrNameLst>
                                      </p:cBhvr>
                                      <p:to>
                                        <p:strVal val="visible"/>
                                      </p:to>
                                    </p:set>
                                    <p:animEffect transition="in" filter="fade">
                                      <p:cBhvr>
                                        <p:cTn id="18" dur="500"/>
                                        <p:tgtEl>
                                          <p:spTgt spid="1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2"/>
                                        </p:tgtEl>
                                        <p:attrNameLst>
                                          <p:attrName>style.visibility</p:attrName>
                                        </p:attrNameLst>
                                      </p:cBhvr>
                                      <p:to>
                                        <p:strVal val="visible"/>
                                      </p:to>
                                    </p:set>
                                    <p:animEffect transition="in" filter="fade">
                                      <p:cBhvr>
                                        <p:cTn id="23" dur="500"/>
                                        <p:tgtEl>
                                          <p:spTgt spid="1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3"/>
                                        </p:tgtEl>
                                        <p:attrNameLst>
                                          <p:attrName>style.visibility</p:attrName>
                                        </p:attrNameLst>
                                      </p:cBhvr>
                                      <p:to>
                                        <p:strVal val="visible"/>
                                      </p:to>
                                    </p:set>
                                    <p:animEffect transition="in" filter="fade">
                                      <p:cBhvr>
                                        <p:cTn id="28"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r">
  <p:cSld name="blank-r">
    <p:bg>
      <p:bgPr>
        <a:solidFill>
          <a:srgbClr val="620810"/>
        </a:solidFill>
        <a:effectLst/>
      </p:bgPr>
    </p:bg>
    <p:spTree>
      <p:nvGrpSpPr>
        <p:cNvPr id="1" name="Shape 117"/>
        <p:cNvGrpSpPr/>
        <p:nvPr/>
      </p:nvGrpSpPr>
      <p:grpSpPr>
        <a:xfrm>
          <a:off x="0" y="0"/>
          <a:ext cx="0" cy="0"/>
          <a:chOff x="0" y="0"/>
          <a:chExt cx="0" cy="0"/>
        </a:xfrm>
      </p:grpSpPr>
      <p:sp>
        <p:nvSpPr>
          <p:cNvPr id="118" name="Google Shape;118;p23"/>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chemeClr val="lt1">
              <a:alpha val="200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5400" b="1">
              <a:solidFill>
                <a:schemeClr val="lt1"/>
              </a:solidFill>
              <a:latin typeface="Avenir"/>
              <a:ea typeface="Avenir"/>
              <a:cs typeface="Avenir"/>
              <a:sym typeface="Avenir"/>
            </a:endParaRPr>
          </a:p>
        </p:txBody>
      </p:sp>
      <p:sp>
        <p:nvSpPr>
          <p:cNvPr id="119" name="Google Shape;119;p23"/>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2700"/>
              <a:buFont typeface="Avenir"/>
              <a:buNone/>
              <a:defRPr sz="2700" b="1">
                <a:solidFill>
                  <a:schemeClr val="lt1"/>
                </a:solidFill>
                <a:latin typeface="Avenir"/>
                <a:ea typeface="Avenir"/>
                <a:cs typeface="Avenir"/>
                <a:sym typeface="Avenir"/>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0" name="Google Shape;120;p23"/>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900">
                <a:solidFill>
                  <a:srgbClr val="E0D0D0"/>
                </a:solidFill>
                <a:latin typeface="Calibri"/>
                <a:ea typeface="Calibri"/>
                <a:cs typeface="Calibri"/>
                <a:sym typeface="Calibri"/>
              </a:rPr>
              <a:t>© 2022 QPR Institute. Inc.</a:t>
            </a:r>
            <a:endParaRPr sz="110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ext slide">
  <p:cSld name="Text slide">
    <p:spTree>
      <p:nvGrpSpPr>
        <p:cNvPr id="1" name="Shape 121"/>
        <p:cNvGrpSpPr/>
        <p:nvPr/>
      </p:nvGrpSpPr>
      <p:grpSpPr>
        <a:xfrm>
          <a:off x="0" y="0"/>
          <a:ext cx="0" cy="0"/>
          <a:chOff x="0" y="0"/>
          <a:chExt cx="0" cy="0"/>
        </a:xfrm>
      </p:grpSpPr>
      <p:sp>
        <p:nvSpPr>
          <p:cNvPr id="122" name="Google Shape;122;p24"/>
          <p:cNvSpPr txBox="1">
            <a:spLocks noGrp="1"/>
          </p:cNvSpPr>
          <p:nvPr>
            <p:ph type="body" idx="1"/>
          </p:nvPr>
        </p:nvSpPr>
        <p:spPr>
          <a:xfrm>
            <a:off x="360000" y="1203599"/>
            <a:ext cx="8424000" cy="30966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SzPts val="2100"/>
              <a:buNone/>
              <a:defRPr/>
            </a:lvl1pPr>
            <a:lvl2pPr marL="914400" lvl="1" indent="-228600" algn="l" rtl="0">
              <a:lnSpc>
                <a:spcPct val="90000"/>
              </a:lnSpc>
              <a:spcBef>
                <a:spcPts val="400"/>
              </a:spcBef>
              <a:spcAft>
                <a:spcPts val="0"/>
              </a:spcAft>
              <a:buSzPts val="1800"/>
              <a:buNone/>
              <a:defRPr/>
            </a:lvl2pPr>
            <a:lvl3pPr marL="1371600" lvl="2" indent="-228600" algn="l" rtl="0">
              <a:lnSpc>
                <a:spcPct val="90000"/>
              </a:lnSpc>
              <a:spcBef>
                <a:spcPts val="400"/>
              </a:spcBef>
              <a:spcAft>
                <a:spcPts val="0"/>
              </a:spcAft>
              <a:buSzPts val="1500"/>
              <a:buNone/>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SzPts val="1400"/>
              <a:buChar char="■"/>
              <a:defRPr/>
            </a:lvl6pPr>
            <a:lvl7pPr marL="3200400" lvl="6" indent="-317500" algn="l" rtl="0">
              <a:lnSpc>
                <a:spcPct val="90000"/>
              </a:lnSpc>
              <a:spcBef>
                <a:spcPts val="400"/>
              </a:spcBef>
              <a:spcAft>
                <a:spcPts val="0"/>
              </a:spcAft>
              <a:buSzPts val="1400"/>
              <a:buChar char="●"/>
              <a:defRPr/>
            </a:lvl7pPr>
            <a:lvl8pPr marL="3657600" lvl="7" indent="-317500" algn="l" rtl="0">
              <a:lnSpc>
                <a:spcPct val="90000"/>
              </a:lnSpc>
              <a:spcBef>
                <a:spcPts val="400"/>
              </a:spcBef>
              <a:spcAft>
                <a:spcPts val="0"/>
              </a:spcAft>
              <a:buSzPts val="1400"/>
              <a:buChar char="○"/>
              <a:defRPr/>
            </a:lvl8pPr>
            <a:lvl9pPr marL="4114800" lvl="8" indent="-317500" algn="l" rtl="0">
              <a:lnSpc>
                <a:spcPct val="90000"/>
              </a:lnSpc>
              <a:spcBef>
                <a:spcPts val="400"/>
              </a:spcBef>
              <a:spcAft>
                <a:spcPts val="0"/>
              </a:spcAft>
              <a:buSzPts val="1400"/>
              <a:buChar char="■"/>
              <a:defRPr/>
            </a:lvl9pPr>
          </a:lstStyle>
          <a:p>
            <a:endParaRPr/>
          </a:p>
        </p:txBody>
      </p:sp>
      <p:sp>
        <p:nvSpPr>
          <p:cNvPr id="123" name="Google Shape;123;p24"/>
          <p:cNvSpPr txBox="1">
            <a:spLocks noGrp="1"/>
          </p:cNvSpPr>
          <p:nvPr>
            <p:ph type="title"/>
          </p:nvPr>
        </p:nvSpPr>
        <p:spPr>
          <a:xfrm>
            <a:off x="360000" y="391651"/>
            <a:ext cx="8424000" cy="587400"/>
          </a:xfrm>
          <a:prstGeom prst="rect">
            <a:avLst/>
          </a:prstGeom>
          <a:noFill/>
          <a:ln>
            <a:noFill/>
          </a:ln>
        </p:spPr>
        <p:txBody>
          <a:bodyPr spcFirstLastPara="1" wrap="square" lIns="0" tIns="34275" rIns="68575" bIns="0" anchor="t" anchorCtr="0">
            <a:normAutofit/>
          </a:bodyPr>
          <a:lstStyle>
            <a:lvl1pPr lvl="0" algn="l" rtl="0">
              <a:lnSpc>
                <a:spcPct val="90000"/>
              </a:lnSpc>
              <a:spcBef>
                <a:spcPts val="0"/>
              </a:spcBef>
              <a:spcAft>
                <a:spcPts val="0"/>
              </a:spcAft>
              <a:buSzPts val="3300"/>
              <a:buNone/>
              <a:defRPr>
                <a:latin typeface="Open Sans"/>
                <a:ea typeface="Open Sans"/>
                <a:cs typeface="Open Sans"/>
                <a:sym typeface="Open San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136"/>
        <p:cNvGrpSpPr/>
        <p:nvPr/>
      </p:nvGrpSpPr>
      <p:grpSpPr>
        <a:xfrm>
          <a:off x="0" y="0"/>
          <a:ext cx="0" cy="0"/>
          <a:chOff x="0" y="0"/>
          <a:chExt cx="0" cy="0"/>
        </a:xfrm>
      </p:grpSpPr>
      <p:sp>
        <p:nvSpPr>
          <p:cNvPr id="137" name="Google Shape;137;p26"/>
          <p:cNvSpPr/>
          <p:nvPr/>
        </p:nvSpPr>
        <p:spPr>
          <a:xfrm>
            <a:off x="3738247" y="0"/>
            <a:ext cx="5399462" cy="5143500"/>
          </a:xfrm>
          <a:custGeom>
            <a:avLst/>
            <a:gdLst/>
            <a:ahLst/>
            <a:cxnLst/>
            <a:rect l="l" t="t" r="r" b="b"/>
            <a:pathLst>
              <a:path w="6791776" h="6858000" extrusionOk="0">
                <a:moveTo>
                  <a:pt x="596920" y="0"/>
                </a:moveTo>
                <a:lnTo>
                  <a:pt x="6791776" y="0"/>
                </a:lnTo>
                <a:lnTo>
                  <a:pt x="6791776" y="6858000"/>
                </a:lnTo>
                <a:lnTo>
                  <a:pt x="0" y="6858000"/>
                </a:lnTo>
                <a:close/>
              </a:path>
            </a:pathLst>
          </a:custGeom>
          <a:solidFill>
            <a:srgbClr val="620810"/>
          </a:solidFill>
          <a:ln w="12700" cap="flat" cmpd="sng">
            <a:solidFill>
              <a:srgbClr val="621216"/>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138" name="Google Shape;138;p26"/>
          <p:cNvPicPr preferRelativeResize="0"/>
          <p:nvPr/>
        </p:nvPicPr>
        <p:blipFill rotWithShape="1">
          <a:blip r:embed="rId2">
            <a:alphaModFix/>
          </a:blip>
          <a:srcRect/>
          <a:stretch/>
        </p:blipFill>
        <p:spPr>
          <a:xfrm>
            <a:off x="768096" y="1200150"/>
            <a:ext cx="2970150" cy="2747389"/>
          </a:xfrm>
          <a:prstGeom prst="rect">
            <a:avLst/>
          </a:prstGeom>
          <a:noFill/>
          <a:ln>
            <a:noFill/>
          </a:ln>
        </p:spPr>
      </p:pic>
      <p:sp>
        <p:nvSpPr>
          <p:cNvPr id="139" name="Google Shape;139;p26"/>
          <p:cNvSpPr txBox="1">
            <a:spLocks noGrp="1"/>
          </p:cNvSpPr>
          <p:nvPr>
            <p:ph type="title"/>
          </p:nvPr>
        </p:nvSpPr>
        <p:spPr>
          <a:xfrm>
            <a:off x="4224528" y="2481617"/>
            <a:ext cx="4258800" cy="4389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rgbClr val="FFFFFF"/>
              </a:buClr>
              <a:buSzPts val="3300"/>
              <a:buFont typeface="Avenir"/>
              <a:buNone/>
              <a:defRPr sz="3300" b="1">
                <a:solidFill>
                  <a:srgbClr val="FFFFFF"/>
                </a:solidFill>
                <a:latin typeface="Avenir"/>
                <a:ea typeface="Avenir"/>
                <a:cs typeface="Avenir"/>
                <a:sym typeface="Avenir"/>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cxnSp>
        <p:nvCxnSpPr>
          <p:cNvPr id="140" name="Google Shape;140;p26"/>
          <p:cNvCxnSpPr/>
          <p:nvPr/>
        </p:nvCxnSpPr>
        <p:spPr>
          <a:xfrm>
            <a:off x="4209371" y="2951615"/>
            <a:ext cx="4072200" cy="0"/>
          </a:xfrm>
          <a:prstGeom prst="straightConnector1">
            <a:avLst/>
          </a:prstGeom>
          <a:noFill/>
          <a:ln w="28575" cap="rnd" cmpd="sng">
            <a:solidFill>
              <a:srgbClr val="FFFFFF"/>
            </a:solidFill>
            <a:prstDash val="solid"/>
            <a:miter lim="800000"/>
            <a:headEnd type="none" w="sm" len="sm"/>
            <a:tailEnd type="none" w="sm" len="sm"/>
          </a:ln>
        </p:spPr>
      </p:cxnSp>
      <p:sp>
        <p:nvSpPr>
          <p:cNvPr id="141" name="Google Shape;141;p26"/>
          <p:cNvSpPr txBox="1"/>
          <p:nvPr/>
        </p:nvSpPr>
        <p:spPr>
          <a:xfrm>
            <a:off x="4225701" y="2967001"/>
            <a:ext cx="1514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0" i="0" u="none" strike="noStrike" cap="none">
                <a:solidFill>
                  <a:schemeClr val="lt1"/>
                </a:solidFill>
                <a:latin typeface="Arial"/>
                <a:ea typeface="Arial"/>
                <a:cs typeface="Arial"/>
                <a:sym typeface="Arial"/>
              </a:rPr>
              <a:t>QUESTION.</a:t>
            </a:r>
            <a:endParaRPr sz="1100"/>
          </a:p>
        </p:txBody>
      </p:sp>
      <p:sp>
        <p:nvSpPr>
          <p:cNvPr id="142" name="Google Shape;142;p26"/>
          <p:cNvSpPr txBox="1"/>
          <p:nvPr/>
        </p:nvSpPr>
        <p:spPr>
          <a:xfrm>
            <a:off x="5752252" y="2967001"/>
            <a:ext cx="1514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a:solidFill>
                  <a:schemeClr val="lt1"/>
                </a:solidFill>
                <a:latin typeface="Arial"/>
                <a:ea typeface="Arial"/>
                <a:cs typeface="Arial"/>
                <a:sym typeface="Arial"/>
              </a:rPr>
              <a:t>PERSUADE.</a:t>
            </a:r>
            <a:endParaRPr sz="1100"/>
          </a:p>
        </p:txBody>
      </p:sp>
      <p:sp>
        <p:nvSpPr>
          <p:cNvPr id="143" name="Google Shape;143;p26"/>
          <p:cNvSpPr txBox="1"/>
          <p:nvPr/>
        </p:nvSpPr>
        <p:spPr>
          <a:xfrm>
            <a:off x="7259752" y="2967001"/>
            <a:ext cx="1000200" cy="3462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800">
                <a:solidFill>
                  <a:schemeClr val="lt1"/>
                </a:solidFill>
                <a:latin typeface="Arial"/>
                <a:ea typeface="Arial"/>
                <a:cs typeface="Arial"/>
                <a:sym typeface="Arial"/>
              </a:rPr>
              <a:t>REFER.</a:t>
            </a:r>
            <a:endParaRPr sz="1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500"/>
                                        <p:tgtEl>
                                          <p:spTgt spid="139"/>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1"/>
                                        </p:tgtEl>
                                        <p:attrNameLst>
                                          <p:attrName>style.visibility</p:attrName>
                                        </p:attrNameLst>
                                      </p:cBhvr>
                                      <p:to>
                                        <p:strVal val="visible"/>
                                      </p:to>
                                    </p:set>
                                    <p:animEffect transition="in" filter="fade">
                                      <p:cBhvr>
                                        <p:cTn id="15" dur="500"/>
                                        <p:tgtEl>
                                          <p:spTgt spid="141"/>
                                        </p:tgtEl>
                                      </p:cBhvr>
                                    </p:animEffect>
                                  </p:childTnLst>
                                </p:cTn>
                              </p:par>
                            </p:childTnLst>
                          </p:cTn>
                        </p:par>
                        <p:par>
                          <p:cTn id="16" fill="hold">
                            <p:stCondLst>
                              <p:cond delay="1500"/>
                            </p:stCondLst>
                            <p:childTnLst>
                              <p:par>
                                <p:cTn id="17" presetID="10" presetClass="entr" presetSubtype="0" fill="hold" nodeType="afterEffect">
                                  <p:stCondLst>
                                    <p:cond delay="500"/>
                                  </p:stCondLst>
                                  <p:childTnLst>
                                    <p:set>
                                      <p:cBhvr>
                                        <p:cTn id="18" dur="1" fill="hold">
                                          <p:stCondLst>
                                            <p:cond delay="0"/>
                                          </p:stCondLst>
                                        </p:cTn>
                                        <p:tgtEl>
                                          <p:spTgt spid="142"/>
                                        </p:tgtEl>
                                        <p:attrNameLst>
                                          <p:attrName>style.visibility</p:attrName>
                                        </p:attrNameLst>
                                      </p:cBhvr>
                                      <p:to>
                                        <p:strVal val="visible"/>
                                      </p:to>
                                    </p:set>
                                    <p:animEffect transition="in" filter="fade">
                                      <p:cBhvr>
                                        <p:cTn id="19" dur="500"/>
                                        <p:tgtEl>
                                          <p:spTgt spid="142"/>
                                        </p:tgtEl>
                                      </p:cBhvr>
                                    </p:animEffect>
                                  </p:childTnLst>
                                </p:cTn>
                              </p:par>
                            </p:childTnLst>
                          </p:cTn>
                        </p:par>
                        <p:par>
                          <p:cTn id="20" fill="hold">
                            <p:stCondLst>
                              <p:cond delay="2000"/>
                            </p:stCondLst>
                            <p:childTnLst>
                              <p:par>
                                <p:cTn id="21" presetID="10" presetClass="entr" presetSubtype="0" fill="hold" nodeType="afterEffect">
                                  <p:stCondLst>
                                    <p:cond delay="500"/>
                                  </p:stCondLst>
                                  <p:childTnLst>
                                    <p:set>
                                      <p:cBhvr>
                                        <p:cTn id="22" dur="1" fill="hold">
                                          <p:stCondLst>
                                            <p:cond delay="0"/>
                                          </p:stCondLst>
                                        </p:cTn>
                                        <p:tgtEl>
                                          <p:spTgt spid="143"/>
                                        </p:tgtEl>
                                        <p:attrNameLst>
                                          <p:attrName>style.visibility</p:attrName>
                                        </p:attrNameLst>
                                      </p:cBhvr>
                                      <p:to>
                                        <p:strVal val="visible"/>
                                      </p:to>
                                    </p:set>
                                    <p:animEffect transition="in" filter="fade">
                                      <p:cBhvr>
                                        <p:cTn id="23"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4"/>
        <p:cNvGrpSpPr/>
        <p:nvPr/>
      </p:nvGrpSpPr>
      <p:grpSpPr>
        <a:xfrm>
          <a:off x="0" y="0"/>
          <a:ext cx="0" cy="0"/>
          <a:chOff x="0" y="0"/>
          <a:chExt cx="0" cy="0"/>
        </a:xfrm>
      </p:grpSpPr>
      <p:sp>
        <p:nvSpPr>
          <p:cNvPr id="145" name="Google Shape;145;p2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6" name="Google Shape;146;p27"/>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7" name="Google Shape;147;p27"/>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8" name="Google Shape;148;p2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9" name="Google Shape;149;p2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0" name="Google Shape;150;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_dark">
  <p:cSld name="quote_dark">
    <p:bg>
      <p:bgPr>
        <a:solidFill>
          <a:srgbClr val="620810"/>
        </a:solidFill>
        <a:effectLst/>
      </p:bgPr>
    </p:bg>
    <p:spTree>
      <p:nvGrpSpPr>
        <p:cNvPr id="1" name="Shape 151"/>
        <p:cNvGrpSpPr/>
        <p:nvPr/>
      </p:nvGrpSpPr>
      <p:grpSpPr>
        <a:xfrm>
          <a:off x="0" y="0"/>
          <a:ext cx="0" cy="0"/>
          <a:chOff x="0" y="0"/>
          <a:chExt cx="0" cy="0"/>
        </a:xfrm>
      </p:grpSpPr>
      <p:sp>
        <p:nvSpPr>
          <p:cNvPr id="152" name="Google Shape;152;p28"/>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chemeClr val="lt1">
              <a:alpha val="200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5400" b="1">
              <a:solidFill>
                <a:schemeClr val="lt1"/>
              </a:solidFill>
              <a:latin typeface="Avenir"/>
              <a:ea typeface="Avenir"/>
              <a:cs typeface="Avenir"/>
              <a:sym typeface="Avenir"/>
            </a:endParaRPr>
          </a:p>
        </p:txBody>
      </p:sp>
      <p:sp>
        <p:nvSpPr>
          <p:cNvPr id="153" name="Google Shape;153;p28"/>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2700"/>
              <a:buFont typeface="Avenir"/>
              <a:buNone/>
              <a:defRPr sz="2700" b="1">
                <a:solidFill>
                  <a:schemeClr val="lt1"/>
                </a:solidFill>
                <a:latin typeface="Avenir"/>
                <a:ea typeface="Avenir"/>
                <a:cs typeface="Avenir"/>
                <a:sym typeface="Avenir"/>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4" name="Google Shape;154;p28"/>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900">
                <a:solidFill>
                  <a:srgbClr val="E0D0D0"/>
                </a:solidFill>
                <a:latin typeface="Calibri"/>
                <a:ea typeface="Calibri"/>
                <a:cs typeface="Calibri"/>
                <a:sym typeface="Calibri"/>
              </a:rPr>
              <a:t>© 2022 QPR Institute. Inc.</a:t>
            </a:r>
            <a:endParaRPr sz="1100"/>
          </a:p>
        </p:txBody>
      </p:sp>
      <p:sp>
        <p:nvSpPr>
          <p:cNvPr id="155" name="Google Shape;155;p28"/>
          <p:cNvSpPr txBox="1"/>
          <p:nvPr/>
        </p:nvSpPr>
        <p:spPr>
          <a:xfrm>
            <a:off x="623888" y="933450"/>
            <a:ext cx="2081400" cy="2378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5000">
                <a:solidFill>
                  <a:srgbClr val="813940"/>
                </a:solidFill>
                <a:latin typeface="Arial"/>
                <a:ea typeface="Arial"/>
                <a:cs typeface="Arial"/>
                <a:sym typeface="Arial"/>
              </a:rPr>
              <a:t>“</a:t>
            </a:r>
            <a:endParaRPr sz="110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col_light">
  <p:cSld name="3col_light">
    <p:spTree>
      <p:nvGrpSpPr>
        <p:cNvPr id="1" name="Shape 156"/>
        <p:cNvGrpSpPr/>
        <p:nvPr/>
      </p:nvGrpSpPr>
      <p:grpSpPr>
        <a:xfrm>
          <a:off x="0" y="0"/>
          <a:ext cx="0" cy="0"/>
          <a:chOff x="0" y="0"/>
          <a:chExt cx="0" cy="0"/>
        </a:xfrm>
      </p:grpSpPr>
      <p:sp>
        <p:nvSpPr>
          <p:cNvPr id="157" name="Google Shape;157;p29"/>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900">
                <a:solidFill>
                  <a:srgbClr val="E0D0D0"/>
                </a:solidFill>
                <a:latin typeface="Calibri"/>
                <a:ea typeface="Calibri"/>
                <a:cs typeface="Calibri"/>
                <a:sym typeface="Calibri"/>
              </a:rPr>
              <a:t>© 2022 QPR Institute. Inc.</a:t>
            </a:r>
            <a:endParaRPr sz="1100"/>
          </a:p>
        </p:txBody>
      </p:sp>
      <p:sp>
        <p:nvSpPr>
          <p:cNvPr id="158" name="Google Shape;158;p29"/>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rgbClr val="621216">
              <a:alpha val="2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5400" b="1">
              <a:solidFill>
                <a:schemeClr val="lt1"/>
              </a:solidFill>
              <a:latin typeface="Avenir"/>
              <a:ea typeface="Avenir"/>
              <a:cs typeface="Avenir"/>
              <a:sym typeface="Avenir"/>
            </a:endParaRPr>
          </a:p>
        </p:txBody>
      </p:sp>
      <p:sp>
        <p:nvSpPr>
          <p:cNvPr id="159" name="Google Shape;159;p29"/>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620810"/>
              </a:buClr>
              <a:buSzPts val="2700"/>
              <a:buFont typeface="Avenir"/>
              <a:buNone/>
              <a:defRPr sz="2700" b="1">
                <a:solidFill>
                  <a:srgbClr val="620810"/>
                </a:solidFill>
                <a:latin typeface="Avenir"/>
                <a:ea typeface="Avenir"/>
                <a:cs typeface="Avenir"/>
                <a:sym typeface="Avenir"/>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0" name="Google Shape;160;p29"/>
          <p:cNvSpPr txBox="1">
            <a:spLocks noGrp="1"/>
          </p:cNvSpPr>
          <p:nvPr>
            <p:ph type="body" idx="1"/>
          </p:nvPr>
        </p:nvSpPr>
        <p:spPr>
          <a:xfrm>
            <a:off x="628650" y="2486025"/>
            <a:ext cx="24003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262626"/>
              </a:buClr>
              <a:buSzPts val="1800"/>
              <a:buNone/>
              <a:defRPr sz="1800">
                <a:solidFill>
                  <a:srgbClr val="262626"/>
                </a:solidFill>
                <a:latin typeface="Arial"/>
                <a:ea typeface="Arial"/>
                <a:cs typeface="Arial"/>
                <a:sym typeface="Aria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61" name="Google Shape;161;p29"/>
          <p:cNvSpPr txBox="1">
            <a:spLocks noGrp="1"/>
          </p:cNvSpPr>
          <p:nvPr>
            <p:ph type="body" idx="2"/>
          </p:nvPr>
        </p:nvSpPr>
        <p:spPr>
          <a:xfrm>
            <a:off x="3371850" y="2486025"/>
            <a:ext cx="24003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262626"/>
              </a:buClr>
              <a:buSzPts val="1800"/>
              <a:buNone/>
              <a:defRPr sz="1800">
                <a:solidFill>
                  <a:srgbClr val="262626"/>
                </a:solidFill>
                <a:latin typeface="Arial"/>
                <a:ea typeface="Arial"/>
                <a:cs typeface="Arial"/>
                <a:sym typeface="Aria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62" name="Google Shape;162;p29"/>
          <p:cNvSpPr txBox="1">
            <a:spLocks noGrp="1"/>
          </p:cNvSpPr>
          <p:nvPr>
            <p:ph type="body" idx="3"/>
          </p:nvPr>
        </p:nvSpPr>
        <p:spPr>
          <a:xfrm>
            <a:off x="6115050" y="2486025"/>
            <a:ext cx="24003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262626"/>
              </a:buClr>
              <a:buSzPts val="1800"/>
              <a:buNone/>
              <a:defRPr sz="1800">
                <a:solidFill>
                  <a:srgbClr val="262626"/>
                </a:solidFill>
                <a:latin typeface="Arial"/>
                <a:ea typeface="Arial"/>
                <a:cs typeface="Arial"/>
                <a:sym typeface="Aria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63" name="Google Shape;163;p29"/>
          <p:cNvSpPr>
            <a:spLocks noGrp="1"/>
          </p:cNvSpPr>
          <p:nvPr>
            <p:ph type="pic" idx="4"/>
          </p:nvPr>
        </p:nvSpPr>
        <p:spPr>
          <a:xfrm>
            <a:off x="1314450" y="1300163"/>
            <a:ext cx="1028700" cy="1028700"/>
          </a:xfrm>
          <a:prstGeom prst="rect">
            <a:avLst/>
          </a:prstGeom>
          <a:noFill/>
          <a:ln>
            <a:noFill/>
          </a:ln>
        </p:spPr>
      </p:sp>
      <p:sp>
        <p:nvSpPr>
          <p:cNvPr id="164" name="Google Shape;164;p29"/>
          <p:cNvSpPr>
            <a:spLocks noGrp="1"/>
          </p:cNvSpPr>
          <p:nvPr>
            <p:ph type="pic" idx="5"/>
          </p:nvPr>
        </p:nvSpPr>
        <p:spPr>
          <a:xfrm>
            <a:off x="4057650" y="1300163"/>
            <a:ext cx="1028700" cy="1028700"/>
          </a:xfrm>
          <a:prstGeom prst="rect">
            <a:avLst/>
          </a:prstGeom>
          <a:noFill/>
          <a:ln>
            <a:noFill/>
          </a:ln>
        </p:spPr>
      </p:sp>
      <p:sp>
        <p:nvSpPr>
          <p:cNvPr id="165" name="Google Shape;165;p29"/>
          <p:cNvSpPr>
            <a:spLocks noGrp="1"/>
          </p:cNvSpPr>
          <p:nvPr>
            <p:ph type="pic" idx="6"/>
          </p:nvPr>
        </p:nvSpPr>
        <p:spPr>
          <a:xfrm>
            <a:off x="6800850" y="1300163"/>
            <a:ext cx="1028700" cy="1028700"/>
          </a:xfrm>
          <a:prstGeom prst="rect">
            <a:avLst/>
          </a:prstGeom>
          <a:no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500"/>
                                        <p:tgtEl>
                                          <p:spTgt spid="163"/>
                                        </p:tgtEl>
                                      </p:cBhvr>
                                    </p:animEffect>
                                  </p:childTnLst>
                                </p:cTn>
                              </p:par>
                              <p:par>
                                <p:cTn id="8" presetID="10" presetClass="entr" presetSubtype="0" fill="hold" nodeType="withEffect">
                                  <p:stCondLst>
                                    <p:cond delay="0"/>
                                  </p:stCondLst>
                                  <p:childTnLst>
                                    <p:set>
                                      <p:cBhvr>
                                        <p:cTn id="9" dur="1" fill="hold">
                                          <p:stCondLst>
                                            <p:cond delay="0"/>
                                          </p:stCondLst>
                                        </p:cTn>
                                        <p:tgtEl>
                                          <p:spTgt spid="164"/>
                                        </p:tgtEl>
                                        <p:attrNameLst>
                                          <p:attrName>style.visibility</p:attrName>
                                        </p:attrNameLst>
                                      </p:cBhvr>
                                      <p:to>
                                        <p:strVal val="visible"/>
                                      </p:to>
                                    </p:set>
                                    <p:animEffect transition="in" filter="fade">
                                      <p:cBhvr>
                                        <p:cTn id="10" dur="500"/>
                                        <p:tgtEl>
                                          <p:spTgt spid="164"/>
                                        </p:tgtEl>
                                      </p:cBhvr>
                                    </p:animEffect>
                                  </p:childTnLst>
                                </p:cTn>
                              </p:par>
                              <p:par>
                                <p:cTn id="11" presetID="10" presetClass="entr" presetSubtype="0" fill="hold" nodeType="withEffect">
                                  <p:stCondLst>
                                    <p:cond delay="0"/>
                                  </p:stCondLst>
                                  <p:childTnLst>
                                    <p:set>
                                      <p:cBhvr>
                                        <p:cTn id="12" dur="1" fill="hold">
                                          <p:stCondLst>
                                            <p:cond delay="0"/>
                                          </p:stCondLst>
                                        </p:cTn>
                                        <p:tgtEl>
                                          <p:spTgt spid="165"/>
                                        </p:tgtEl>
                                        <p:attrNameLst>
                                          <p:attrName>style.visibility</p:attrName>
                                        </p:attrNameLst>
                                      </p:cBhvr>
                                      <p:to>
                                        <p:strVal val="visible"/>
                                      </p:to>
                                    </p:set>
                                    <p:animEffect transition="in" filter="fade">
                                      <p:cBhvr>
                                        <p:cTn id="13" dur="500"/>
                                        <p:tgtEl>
                                          <p:spTgt spid="16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0"/>
                                        </p:tgtEl>
                                        <p:attrNameLst>
                                          <p:attrName>style.visibility</p:attrName>
                                        </p:attrNameLst>
                                      </p:cBhvr>
                                      <p:to>
                                        <p:strVal val="visible"/>
                                      </p:to>
                                    </p:set>
                                    <p:animEffect transition="in" filter="fade">
                                      <p:cBhvr>
                                        <p:cTn id="18" dur="500"/>
                                        <p:tgtEl>
                                          <p:spTgt spid="16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1"/>
                                        </p:tgtEl>
                                        <p:attrNameLst>
                                          <p:attrName>style.visibility</p:attrName>
                                        </p:attrNameLst>
                                      </p:cBhvr>
                                      <p:to>
                                        <p:strVal val="visible"/>
                                      </p:to>
                                    </p:set>
                                    <p:animEffect transition="in" filter="fade">
                                      <p:cBhvr>
                                        <p:cTn id="23" dur="500"/>
                                        <p:tgtEl>
                                          <p:spTgt spid="16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2"/>
                                        </p:tgtEl>
                                        <p:attrNameLst>
                                          <p:attrName>style.visibility</p:attrName>
                                        </p:attrNameLst>
                                      </p:cBhvr>
                                      <p:to>
                                        <p:strVal val="visible"/>
                                      </p:to>
                                    </p:set>
                                    <p:animEffect transition="in" filter="fade">
                                      <p:cBhvr>
                                        <p:cTn id="28" dur="5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w_foot-light">
  <p:cSld name="blank-w_foot-light">
    <p:spTree>
      <p:nvGrpSpPr>
        <p:cNvPr id="1" name="Shape 166"/>
        <p:cNvGrpSpPr/>
        <p:nvPr/>
      </p:nvGrpSpPr>
      <p:grpSpPr>
        <a:xfrm>
          <a:off x="0" y="0"/>
          <a:ext cx="0" cy="0"/>
          <a:chOff x="0" y="0"/>
          <a:chExt cx="0" cy="0"/>
        </a:xfrm>
      </p:grpSpPr>
      <p:sp>
        <p:nvSpPr>
          <p:cNvPr id="167" name="Google Shape;167;p30"/>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rgbClr val="621216">
              <a:alpha val="2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5400" b="1">
              <a:solidFill>
                <a:schemeClr val="lt1"/>
              </a:solidFill>
              <a:latin typeface="Avenir"/>
              <a:ea typeface="Avenir"/>
              <a:cs typeface="Avenir"/>
              <a:sym typeface="Avenir"/>
            </a:endParaRPr>
          </a:p>
        </p:txBody>
      </p:sp>
      <p:sp>
        <p:nvSpPr>
          <p:cNvPr id="168" name="Google Shape;168;p30"/>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620810"/>
              </a:buClr>
              <a:buSzPts val="2700"/>
              <a:buFont typeface="Avenir"/>
              <a:buNone/>
              <a:defRPr sz="2700" b="1">
                <a:solidFill>
                  <a:srgbClr val="620810"/>
                </a:solidFill>
                <a:latin typeface="Avenir"/>
                <a:ea typeface="Avenir"/>
                <a:cs typeface="Avenir"/>
                <a:sym typeface="Avenir"/>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9" name="Google Shape;169;p30"/>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900">
                <a:solidFill>
                  <a:srgbClr val="E0D0D0"/>
                </a:solidFill>
                <a:latin typeface="Calibri"/>
                <a:ea typeface="Calibri"/>
                <a:cs typeface="Calibri"/>
                <a:sym typeface="Calibri"/>
              </a:rPr>
              <a:t>© 2022 QPR Institute. Inc.</a:t>
            </a:r>
            <a:endParaRPr sz="110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r">
  <p:cSld name="blank-r">
    <p:bg>
      <p:bgPr>
        <a:solidFill>
          <a:srgbClr val="620810"/>
        </a:solidFill>
        <a:effectLst/>
      </p:bgPr>
    </p:bg>
    <p:spTree>
      <p:nvGrpSpPr>
        <p:cNvPr id="1" name="Shape 170"/>
        <p:cNvGrpSpPr/>
        <p:nvPr/>
      </p:nvGrpSpPr>
      <p:grpSpPr>
        <a:xfrm>
          <a:off x="0" y="0"/>
          <a:ext cx="0" cy="0"/>
          <a:chOff x="0" y="0"/>
          <a:chExt cx="0" cy="0"/>
        </a:xfrm>
      </p:grpSpPr>
      <p:sp>
        <p:nvSpPr>
          <p:cNvPr id="171" name="Google Shape;171;p31"/>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chemeClr val="lt1">
              <a:alpha val="200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5400" b="1">
              <a:solidFill>
                <a:schemeClr val="lt1"/>
              </a:solidFill>
              <a:latin typeface="Avenir"/>
              <a:ea typeface="Avenir"/>
              <a:cs typeface="Avenir"/>
              <a:sym typeface="Avenir"/>
            </a:endParaRPr>
          </a:p>
        </p:txBody>
      </p:sp>
      <p:sp>
        <p:nvSpPr>
          <p:cNvPr id="172" name="Google Shape;172;p31"/>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2700"/>
              <a:buFont typeface="Avenir"/>
              <a:buNone/>
              <a:defRPr sz="2700" b="1">
                <a:solidFill>
                  <a:schemeClr val="lt1"/>
                </a:solidFill>
                <a:latin typeface="Avenir"/>
                <a:ea typeface="Avenir"/>
                <a:cs typeface="Avenir"/>
                <a:sym typeface="Avenir"/>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3" name="Google Shape;173;p31"/>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900">
                <a:solidFill>
                  <a:srgbClr val="E0D0D0"/>
                </a:solidFill>
                <a:latin typeface="Calibri"/>
                <a:ea typeface="Calibri"/>
                <a:cs typeface="Calibri"/>
                <a:sym typeface="Calibri"/>
              </a:rPr>
              <a:t>© 2022 QPR Institute. Inc.</a:t>
            </a:r>
            <a:endParaRPr sz="11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4"/>
        <p:cNvGrpSpPr/>
        <p:nvPr/>
      </p:nvGrpSpPr>
      <p:grpSpPr>
        <a:xfrm>
          <a:off x="0" y="0"/>
          <a:ext cx="0" cy="0"/>
          <a:chOff x="0" y="0"/>
          <a:chExt cx="0" cy="0"/>
        </a:xfrm>
      </p:grpSpPr>
      <p:sp>
        <p:nvSpPr>
          <p:cNvPr id="175" name="Google Shape;175;p3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6" name="Google Shape;176;p3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7" name="Google Shape;177;p3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8" name="Google Shape;178;p3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9" name="Google Shape;179;p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cover">
  <p:cSld name="section-cover">
    <p:spTree>
      <p:nvGrpSpPr>
        <p:cNvPr id="1" name="Shape 180"/>
        <p:cNvGrpSpPr/>
        <p:nvPr/>
      </p:nvGrpSpPr>
      <p:grpSpPr>
        <a:xfrm>
          <a:off x="0" y="0"/>
          <a:ext cx="0" cy="0"/>
          <a:chOff x="0" y="0"/>
          <a:chExt cx="0" cy="0"/>
        </a:xfrm>
      </p:grpSpPr>
      <p:sp>
        <p:nvSpPr>
          <p:cNvPr id="181" name="Google Shape;181;p33"/>
          <p:cNvSpPr>
            <a:spLocks noGrp="1"/>
          </p:cNvSpPr>
          <p:nvPr>
            <p:ph type="pic" idx="2"/>
          </p:nvPr>
        </p:nvSpPr>
        <p:spPr>
          <a:xfrm>
            <a:off x="-725940" y="0"/>
            <a:ext cx="4953000" cy="5143500"/>
          </a:xfrm>
          <a:prstGeom prst="rect">
            <a:avLst/>
          </a:prstGeom>
          <a:solidFill>
            <a:srgbClr val="F2F2F2"/>
          </a:solidFill>
          <a:ln>
            <a:noFill/>
          </a:ln>
        </p:spPr>
      </p:sp>
      <p:sp>
        <p:nvSpPr>
          <p:cNvPr id="182" name="Google Shape;182;p33"/>
          <p:cNvSpPr/>
          <p:nvPr/>
        </p:nvSpPr>
        <p:spPr>
          <a:xfrm>
            <a:off x="3738247" y="0"/>
            <a:ext cx="5399462" cy="5143500"/>
          </a:xfrm>
          <a:custGeom>
            <a:avLst/>
            <a:gdLst/>
            <a:ahLst/>
            <a:cxnLst/>
            <a:rect l="l" t="t" r="r" b="b"/>
            <a:pathLst>
              <a:path w="6791776" h="6858000" extrusionOk="0">
                <a:moveTo>
                  <a:pt x="596920" y="0"/>
                </a:moveTo>
                <a:lnTo>
                  <a:pt x="6791776" y="0"/>
                </a:lnTo>
                <a:lnTo>
                  <a:pt x="6791776" y="6858000"/>
                </a:lnTo>
                <a:lnTo>
                  <a:pt x="0" y="6858000"/>
                </a:lnTo>
                <a:close/>
              </a:path>
            </a:pathLst>
          </a:custGeom>
          <a:solidFill>
            <a:srgbClr val="620810"/>
          </a:solidFill>
          <a:ln w="12700" cap="flat" cmpd="sng">
            <a:solidFill>
              <a:srgbClr val="621216"/>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83" name="Google Shape;183;p33"/>
          <p:cNvSpPr txBox="1">
            <a:spLocks noGrp="1"/>
          </p:cNvSpPr>
          <p:nvPr>
            <p:ph type="title"/>
          </p:nvPr>
        </p:nvSpPr>
        <p:spPr>
          <a:xfrm>
            <a:off x="4224528" y="2481617"/>
            <a:ext cx="4258800" cy="4389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rgbClr val="FFFFFF"/>
              </a:buClr>
              <a:buSzPts val="3300"/>
              <a:buFont typeface="Avenir"/>
              <a:buNone/>
              <a:defRPr sz="3300" b="1">
                <a:solidFill>
                  <a:srgbClr val="FFFFFF"/>
                </a:solidFill>
                <a:latin typeface="Avenir"/>
                <a:ea typeface="Avenir"/>
                <a:cs typeface="Avenir"/>
                <a:sym typeface="Avenir"/>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cxnSp>
        <p:nvCxnSpPr>
          <p:cNvPr id="184" name="Google Shape;184;p33"/>
          <p:cNvCxnSpPr/>
          <p:nvPr/>
        </p:nvCxnSpPr>
        <p:spPr>
          <a:xfrm>
            <a:off x="4209371" y="2951615"/>
            <a:ext cx="4072200" cy="0"/>
          </a:xfrm>
          <a:prstGeom prst="straightConnector1">
            <a:avLst/>
          </a:prstGeom>
          <a:noFill/>
          <a:ln w="28575" cap="rnd" cmpd="sng">
            <a:solidFill>
              <a:srgbClr val="FFFFFF"/>
            </a:solidFill>
            <a:prstDash val="solid"/>
            <a:miter lim="800000"/>
            <a:headEnd type="none" w="sm" len="sm"/>
            <a:tailEnd type="none" w="sm" len="sm"/>
          </a:ln>
        </p:spPr>
      </p:cxnSp>
      <p:sp>
        <p:nvSpPr>
          <p:cNvPr id="185" name="Google Shape;185;p33"/>
          <p:cNvSpPr txBox="1">
            <a:spLocks noGrp="1"/>
          </p:cNvSpPr>
          <p:nvPr>
            <p:ph type="body" idx="1"/>
          </p:nvPr>
        </p:nvSpPr>
        <p:spPr>
          <a:xfrm>
            <a:off x="4224528" y="2973331"/>
            <a:ext cx="4258800" cy="4452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1800"/>
              <a:buNone/>
              <a:defRPr sz="1800" cap="none">
                <a:solidFill>
                  <a:schemeClr val="lt1"/>
                </a:solidFill>
                <a:latin typeface="Arial"/>
                <a:ea typeface="Arial"/>
                <a:cs typeface="Arial"/>
                <a:sym typeface="Arial"/>
              </a:defRPr>
            </a:lvl1pPr>
            <a:lvl2pPr marL="914400" lvl="1" indent="-228600" algn="l" rtl="0">
              <a:lnSpc>
                <a:spcPct val="90000"/>
              </a:lnSpc>
              <a:spcBef>
                <a:spcPts val="400"/>
              </a:spcBef>
              <a:spcAft>
                <a:spcPts val="0"/>
              </a:spcAft>
              <a:buClr>
                <a:schemeClr val="lt1"/>
              </a:buClr>
              <a:buSzPts val="1800"/>
              <a:buNone/>
              <a:defRPr sz="1800">
                <a:solidFill>
                  <a:schemeClr val="lt1"/>
                </a:solidFill>
                <a:latin typeface="Arial"/>
                <a:ea typeface="Arial"/>
                <a:cs typeface="Arial"/>
                <a:sym typeface="Arial"/>
              </a:defRPr>
            </a:lvl2pPr>
            <a:lvl3pPr marL="1371600" lvl="2" indent="-228600" algn="l" rtl="0">
              <a:lnSpc>
                <a:spcPct val="90000"/>
              </a:lnSpc>
              <a:spcBef>
                <a:spcPts val="400"/>
              </a:spcBef>
              <a:spcAft>
                <a:spcPts val="0"/>
              </a:spcAft>
              <a:buClr>
                <a:schemeClr val="lt1"/>
              </a:buClr>
              <a:buSzPts val="1800"/>
              <a:buNone/>
              <a:defRPr sz="1800">
                <a:solidFill>
                  <a:schemeClr val="lt1"/>
                </a:solidFill>
                <a:latin typeface="Arial"/>
                <a:ea typeface="Arial"/>
                <a:cs typeface="Arial"/>
                <a:sym typeface="Arial"/>
              </a:defRPr>
            </a:lvl3pPr>
            <a:lvl4pPr marL="1828800" lvl="3" indent="-228600" algn="l" rtl="0">
              <a:lnSpc>
                <a:spcPct val="90000"/>
              </a:lnSpc>
              <a:spcBef>
                <a:spcPts val="400"/>
              </a:spcBef>
              <a:spcAft>
                <a:spcPts val="0"/>
              </a:spcAft>
              <a:buClr>
                <a:schemeClr val="lt1"/>
              </a:buClr>
              <a:buSzPts val="1800"/>
              <a:buNone/>
              <a:defRPr sz="1800">
                <a:solidFill>
                  <a:schemeClr val="lt1"/>
                </a:solidFill>
                <a:latin typeface="Arial"/>
                <a:ea typeface="Arial"/>
                <a:cs typeface="Arial"/>
                <a:sym typeface="Arial"/>
              </a:defRPr>
            </a:lvl4pPr>
            <a:lvl5pPr marL="2286000" lvl="4" indent="-228600" algn="l" rtl="0">
              <a:lnSpc>
                <a:spcPct val="90000"/>
              </a:lnSpc>
              <a:spcBef>
                <a:spcPts val="400"/>
              </a:spcBef>
              <a:spcAft>
                <a:spcPts val="0"/>
              </a:spcAft>
              <a:buClr>
                <a:schemeClr val="lt1"/>
              </a:buClr>
              <a:buSzPts val="1800"/>
              <a:buNone/>
              <a:defRPr sz="1800">
                <a:solidFill>
                  <a:schemeClr val="lt1"/>
                </a:solidFill>
                <a:latin typeface="Arial"/>
                <a:ea typeface="Arial"/>
                <a:cs typeface="Arial"/>
                <a:sym typeface="Aria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500"/>
                                        <p:tgtEl>
                                          <p:spTgt spid="183"/>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184"/>
                                        </p:tgtEl>
                                        <p:attrNameLst>
                                          <p:attrName>style.visibility</p:attrName>
                                        </p:attrNameLst>
                                      </p:cBhvr>
                                      <p:to>
                                        <p:strVal val="visible"/>
                                      </p:to>
                                    </p:set>
                                    <p:animEffect transition="in" filter="fade">
                                      <p:cBhvr>
                                        <p:cTn id="11" dur="500"/>
                                        <p:tgtEl>
                                          <p:spTgt spid="18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5">
                                            <p:txEl>
                                              <p:pRg st="0" end="0"/>
                                            </p:txEl>
                                          </p:spTgt>
                                        </p:tgtEl>
                                        <p:attrNameLst>
                                          <p:attrName>style.visibility</p:attrName>
                                        </p:attrNameLst>
                                      </p:cBhvr>
                                      <p:to>
                                        <p:strVal val="visible"/>
                                      </p:to>
                                    </p:set>
                                    <p:animEffect transition="in" filter="fade">
                                      <p:cBhvr>
                                        <p:cTn id="15" dur="500"/>
                                        <p:tgtEl>
                                          <p:spTgt spid="185">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5">
                                            <p:txEl>
                                              <p:charRg st="1" end="1"/>
                                            </p:txEl>
                                          </p:spTgt>
                                        </p:tgtEl>
                                        <p:attrNameLst>
                                          <p:attrName>style.visibility</p:attrName>
                                        </p:attrNameLst>
                                      </p:cBhvr>
                                      <p:to>
                                        <p:strVal val="visible"/>
                                      </p:to>
                                    </p:set>
                                    <p:animEffect transition="in" filter="fade">
                                      <p:cBhvr>
                                        <p:cTn id="19" dur="500"/>
                                        <p:tgtEl>
                                          <p:spTgt spid="185">
                                            <p:txEl>
                                              <p:charRg st="1" end="1"/>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85">
                                            <p:txEl>
                                              <p:charRg st="1" end="1"/>
                                            </p:txEl>
                                          </p:spTgt>
                                        </p:tgtEl>
                                        <p:attrNameLst>
                                          <p:attrName>style.visibility</p:attrName>
                                        </p:attrNameLst>
                                      </p:cBhvr>
                                      <p:to>
                                        <p:strVal val="visible"/>
                                      </p:to>
                                    </p:set>
                                    <p:animEffect transition="in" filter="fade">
                                      <p:cBhvr>
                                        <p:cTn id="23" dur="500"/>
                                        <p:tgtEl>
                                          <p:spTgt spid="185">
                                            <p:txEl>
                                              <p:charRg st="1" end="1"/>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85">
                                            <p:txEl>
                                              <p:charRg st="1" end="1"/>
                                            </p:txEl>
                                          </p:spTgt>
                                        </p:tgtEl>
                                        <p:attrNameLst>
                                          <p:attrName>style.visibility</p:attrName>
                                        </p:attrNameLst>
                                      </p:cBhvr>
                                      <p:to>
                                        <p:strVal val="visible"/>
                                      </p:to>
                                    </p:set>
                                    <p:animEffect transition="in" filter="fade">
                                      <p:cBhvr>
                                        <p:cTn id="27" dur="500"/>
                                        <p:tgtEl>
                                          <p:spTgt spid="185">
                                            <p:txEl>
                                              <p:charRg st="1" end="1"/>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85">
                                            <p:txEl>
                                              <p:charRg st="1" end="1"/>
                                            </p:txEl>
                                          </p:spTgt>
                                        </p:tgtEl>
                                        <p:attrNameLst>
                                          <p:attrName>style.visibility</p:attrName>
                                        </p:attrNameLst>
                                      </p:cBhvr>
                                      <p:to>
                                        <p:strVal val="visible"/>
                                      </p:to>
                                    </p:set>
                                    <p:animEffect transition="in" filter="fade">
                                      <p:cBhvr>
                                        <p:cTn id="31" dur="500"/>
                                        <p:tgtEl>
                                          <p:spTgt spid="185">
                                            <p:txEl>
                                              <p:charRg st="1" end="1"/>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85">
                                            <p:txEl>
                                              <p:charRg st="1" end="1"/>
                                            </p:txEl>
                                          </p:spTgt>
                                        </p:tgtEl>
                                        <p:attrNameLst>
                                          <p:attrName>style.visibility</p:attrName>
                                        </p:attrNameLst>
                                      </p:cBhvr>
                                      <p:to>
                                        <p:strVal val="visible"/>
                                      </p:to>
                                    </p:set>
                                    <p:animEffect transition="in" filter="fade">
                                      <p:cBhvr>
                                        <p:cTn id="35" dur="500"/>
                                        <p:tgtEl>
                                          <p:spTgt spid="185">
                                            <p:txEl>
                                              <p:charRg st="1" end="1"/>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85">
                                            <p:txEl>
                                              <p:charRg st="1" end="1"/>
                                            </p:txEl>
                                          </p:spTgt>
                                        </p:tgtEl>
                                        <p:attrNameLst>
                                          <p:attrName>style.visibility</p:attrName>
                                        </p:attrNameLst>
                                      </p:cBhvr>
                                      <p:to>
                                        <p:strVal val="visible"/>
                                      </p:to>
                                    </p:set>
                                    <p:animEffect transition="in" filter="fade">
                                      <p:cBhvr>
                                        <p:cTn id="39" dur="500"/>
                                        <p:tgtEl>
                                          <p:spTgt spid="185">
                                            <p:txEl>
                                              <p:charRg st="1" end="1"/>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85">
                                            <p:txEl>
                                              <p:charRg st="1" end="1"/>
                                            </p:txEl>
                                          </p:spTgt>
                                        </p:tgtEl>
                                        <p:attrNameLst>
                                          <p:attrName>style.visibility</p:attrName>
                                        </p:attrNameLst>
                                      </p:cBhvr>
                                      <p:to>
                                        <p:strVal val="visible"/>
                                      </p:to>
                                    </p:set>
                                    <p:animEffect transition="in" filter="fade">
                                      <p:cBhvr>
                                        <p:cTn id="43" dur="500"/>
                                        <p:tgtEl>
                                          <p:spTgt spid="185">
                                            <p:txEl>
                                              <p:charRg st="1" end="1"/>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85">
                                            <p:txEl>
                                              <p:charRg st="1" end="1"/>
                                            </p:txEl>
                                          </p:spTgt>
                                        </p:tgtEl>
                                        <p:attrNameLst>
                                          <p:attrName>style.visibility</p:attrName>
                                        </p:attrNameLst>
                                      </p:cBhvr>
                                      <p:to>
                                        <p:strVal val="visible"/>
                                      </p:to>
                                    </p:set>
                                    <p:animEffect transition="in" filter="fade">
                                      <p:cBhvr>
                                        <p:cTn id="47" dur="500"/>
                                        <p:tgtEl>
                                          <p:spTgt spid="185">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6"/>
        <p:cNvGrpSpPr/>
        <p:nvPr/>
      </p:nvGrpSpPr>
      <p:grpSpPr>
        <a:xfrm>
          <a:off x="0" y="0"/>
          <a:ext cx="0" cy="0"/>
          <a:chOff x="0" y="0"/>
          <a:chExt cx="0" cy="0"/>
        </a:xfrm>
      </p:grpSpPr>
      <p:sp>
        <p:nvSpPr>
          <p:cNvPr id="187" name="Google Shape;187;p34"/>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8" name="Google Shape;188;p34"/>
          <p:cNvSpPr>
            <a:spLocks noGrp="1"/>
          </p:cNvSpPr>
          <p:nvPr>
            <p:ph type="pic" idx="2"/>
          </p:nvPr>
        </p:nvSpPr>
        <p:spPr>
          <a:xfrm>
            <a:off x="3887391" y="740569"/>
            <a:ext cx="4629300" cy="3655200"/>
          </a:xfrm>
          <a:prstGeom prst="rect">
            <a:avLst/>
          </a:prstGeom>
          <a:noFill/>
          <a:ln>
            <a:noFill/>
          </a:ln>
        </p:spPr>
      </p:sp>
      <p:sp>
        <p:nvSpPr>
          <p:cNvPr id="189" name="Google Shape;189;p34"/>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90" name="Google Shape;190;p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1" name="Google Shape;191;p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2" name="Google Shape;192;p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rainer">
  <p:cSld name="trainer">
    <p:spTree>
      <p:nvGrpSpPr>
        <p:cNvPr id="1" name="Shape 193"/>
        <p:cNvGrpSpPr/>
        <p:nvPr/>
      </p:nvGrpSpPr>
      <p:grpSpPr>
        <a:xfrm>
          <a:off x="0" y="0"/>
          <a:ext cx="0" cy="0"/>
          <a:chOff x="0" y="0"/>
          <a:chExt cx="0" cy="0"/>
        </a:xfrm>
      </p:grpSpPr>
      <p:sp>
        <p:nvSpPr>
          <p:cNvPr id="194" name="Google Shape;194;p35"/>
          <p:cNvSpPr/>
          <p:nvPr/>
        </p:nvSpPr>
        <p:spPr>
          <a:xfrm>
            <a:off x="747371" y="847897"/>
            <a:ext cx="3442716" cy="3442716"/>
          </a:xfrm>
          <a:custGeom>
            <a:avLst/>
            <a:gdLst/>
            <a:ahLst/>
            <a:cxnLst/>
            <a:rect l="l" t="t" r="r" b="b"/>
            <a:pathLst>
              <a:path w="5486400" h="5486400" extrusionOk="0">
                <a:moveTo>
                  <a:pt x="2743200" y="182880"/>
                </a:moveTo>
                <a:cubicBezTo>
                  <a:pt x="4157226" y="182880"/>
                  <a:pt x="5303520" y="1329174"/>
                  <a:pt x="5303520" y="2743200"/>
                </a:cubicBezTo>
                <a:cubicBezTo>
                  <a:pt x="5303520" y="4157226"/>
                  <a:pt x="4157226" y="5303520"/>
                  <a:pt x="2743200" y="5303520"/>
                </a:cubicBezTo>
                <a:cubicBezTo>
                  <a:pt x="1329174" y="5303520"/>
                  <a:pt x="182880" y="4157226"/>
                  <a:pt x="182880" y="2743200"/>
                </a:cubicBezTo>
                <a:cubicBezTo>
                  <a:pt x="182880" y="1329174"/>
                  <a:pt x="1329174" y="182880"/>
                  <a:pt x="2743200" y="182880"/>
                </a:cubicBezTo>
                <a:close/>
                <a:moveTo>
                  <a:pt x="2743200" y="91440"/>
                </a:moveTo>
                <a:cubicBezTo>
                  <a:pt x="1278673" y="91440"/>
                  <a:pt x="91440" y="1278673"/>
                  <a:pt x="91440" y="2743200"/>
                </a:cubicBezTo>
                <a:cubicBezTo>
                  <a:pt x="91440" y="4207727"/>
                  <a:pt x="1278673" y="5394960"/>
                  <a:pt x="2743200" y="5394960"/>
                </a:cubicBezTo>
                <a:cubicBezTo>
                  <a:pt x="4207727" y="5394960"/>
                  <a:pt x="5394960" y="4207727"/>
                  <a:pt x="5394960" y="2743200"/>
                </a:cubicBezTo>
                <a:cubicBezTo>
                  <a:pt x="5394960" y="1278673"/>
                  <a:pt x="4207727" y="91440"/>
                  <a:pt x="2743200" y="91440"/>
                </a:cubicBezTo>
                <a:close/>
                <a:moveTo>
                  <a:pt x="2743200" y="0"/>
                </a:moveTo>
                <a:cubicBezTo>
                  <a:pt x="4258228" y="0"/>
                  <a:pt x="5486400" y="1228172"/>
                  <a:pt x="5486400" y="2743200"/>
                </a:cubicBezTo>
                <a:cubicBezTo>
                  <a:pt x="5486400" y="4258228"/>
                  <a:pt x="4258228" y="5486400"/>
                  <a:pt x="2743200" y="5486400"/>
                </a:cubicBezTo>
                <a:cubicBezTo>
                  <a:pt x="1228172" y="5486400"/>
                  <a:pt x="0" y="4258228"/>
                  <a:pt x="0" y="2743200"/>
                </a:cubicBezTo>
                <a:cubicBezTo>
                  <a:pt x="0" y="1228172"/>
                  <a:pt x="1228172" y="0"/>
                  <a:pt x="2743200" y="0"/>
                </a:cubicBezTo>
                <a:close/>
              </a:path>
            </a:pathLst>
          </a:custGeom>
          <a:solidFill>
            <a:srgbClr val="620810"/>
          </a:solidFill>
          <a:ln w="12700" cap="flat" cmpd="sng">
            <a:solidFill>
              <a:srgbClr val="62081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5400" b="1">
              <a:solidFill>
                <a:schemeClr val="lt1"/>
              </a:solidFill>
              <a:latin typeface="Avenir"/>
              <a:ea typeface="Avenir"/>
              <a:cs typeface="Avenir"/>
              <a:sym typeface="Avenir"/>
            </a:endParaRPr>
          </a:p>
        </p:txBody>
      </p:sp>
      <p:sp>
        <p:nvSpPr>
          <p:cNvPr id="195" name="Google Shape;195;p35"/>
          <p:cNvSpPr>
            <a:spLocks noGrp="1"/>
          </p:cNvSpPr>
          <p:nvPr>
            <p:ph type="pic" idx="2"/>
          </p:nvPr>
        </p:nvSpPr>
        <p:spPr>
          <a:xfrm>
            <a:off x="860111" y="959509"/>
            <a:ext cx="3257700" cy="3257700"/>
          </a:xfrm>
          <a:prstGeom prst="ellipse">
            <a:avLst/>
          </a:prstGeom>
          <a:noFill/>
          <a:ln>
            <a:noFill/>
          </a:ln>
        </p:spPr>
      </p:sp>
      <p:sp>
        <p:nvSpPr>
          <p:cNvPr id="196" name="Google Shape;196;p35"/>
          <p:cNvSpPr txBox="1">
            <a:spLocks noGrp="1"/>
          </p:cNvSpPr>
          <p:nvPr>
            <p:ph type="title"/>
          </p:nvPr>
        </p:nvSpPr>
        <p:spPr>
          <a:xfrm>
            <a:off x="4307819" y="1721644"/>
            <a:ext cx="4100700" cy="9942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620810"/>
              </a:buClr>
              <a:buSzPts val="3300"/>
              <a:buFont typeface="Avenir"/>
              <a:buNone/>
              <a:defRPr sz="3300" b="1">
                <a:solidFill>
                  <a:srgbClr val="620810"/>
                </a:solidFill>
                <a:latin typeface="Avenir"/>
                <a:ea typeface="Avenir"/>
                <a:cs typeface="Avenir"/>
                <a:sym typeface="Avenir"/>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7" name="Google Shape;197;p35"/>
          <p:cNvSpPr txBox="1"/>
          <p:nvPr/>
        </p:nvSpPr>
        <p:spPr>
          <a:xfrm>
            <a:off x="4307819" y="2693194"/>
            <a:ext cx="40860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a:solidFill>
                  <a:srgbClr val="3F3F3F"/>
                </a:solidFill>
                <a:latin typeface="Arial"/>
                <a:ea typeface="Arial"/>
                <a:cs typeface="Arial"/>
                <a:sym typeface="Arial"/>
              </a:rPr>
              <a:t>Facilitator</a:t>
            </a:r>
            <a:endParaRPr sz="1100"/>
          </a:p>
        </p:txBody>
      </p:sp>
      <p:pic>
        <p:nvPicPr>
          <p:cNvPr id="198" name="Google Shape;198;p35"/>
          <p:cNvPicPr preferRelativeResize="0"/>
          <p:nvPr/>
        </p:nvPicPr>
        <p:blipFill rotWithShape="1">
          <a:blip r:embed="rId2">
            <a:alphaModFix/>
          </a:blip>
          <a:srcRect/>
          <a:stretch/>
        </p:blipFill>
        <p:spPr>
          <a:xfrm>
            <a:off x="8286452" y="103307"/>
            <a:ext cx="741406" cy="685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w_foot-dark">
  <p:cSld name="blank-w_foot-dark">
    <p:spTree>
      <p:nvGrpSpPr>
        <p:cNvPr id="1" name="Shape 199"/>
        <p:cNvGrpSpPr/>
        <p:nvPr/>
      </p:nvGrpSpPr>
      <p:grpSpPr>
        <a:xfrm>
          <a:off x="0" y="0"/>
          <a:ext cx="0" cy="0"/>
          <a:chOff x="0" y="0"/>
          <a:chExt cx="0" cy="0"/>
        </a:xfrm>
      </p:grpSpPr>
      <p:sp>
        <p:nvSpPr>
          <p:cNvPr id="200" name="Google Shape;200;p36"/>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rgbClr val="621216">
              <a:alpha val="2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5400" b="1">
              <a:solidFill>
                <a:schemeClr val="lt1"/>
              </a:solidFill>
              <a:latin typeface="Avenir"/>
              <a:ea typeface="Avenir"/>
              <a:cs typeface="Avenir"/>
              <a:sym typeface="Avenir"/>
            </a:endParaRPr>
          </a:p>
        </p:txBody>
      </p:sp>
      <p:sp>
        <p:nvSpPr>
          <p:cNvPr id="201" name="Google Shape;201;p36"/>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620810"/>
              </a:buClr>
              <a:buSzPts val="2700"/>
              <a:buFont typeface="Avenir"/>
              <a:buNone/>
              <a:defRPr sz="2700" b="1">
                <a:solidFill>
                  <a:srgbClr val="620810"/>
                </a:solidFill>
                <a:latin typeface="Avenir"/>
                <a:ea typeface="Avenir"/>
                <a:cs typeface="Avenir"/>
                <a:sym typeface="Avenir"/>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02" name="Google Shape;202;p36"/>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900">
                <a:solidFill>
                  <a:srgbClr val="262626"/>
                </a:solidFill>
                <a:latin typeface="Calibri"/>
                <a:ea typeface="Calibri"/>
                <a:cs typeface="Calibri"/>
                <a:sym typeface="Calibri"/>
              </a:rPr>
              <a:t>© 2022 QPR Institute. Inc.</a:t>
            </a:r>
            <a:endParaRPr sz="110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ote_light">
  <p:cSld name="quote_light">
    <p:spTree>
      <p:nvGrpSpPr>
        <p:cNvPr id="1" name="Shape 203"/>
        <p:cNvGrpSpPr/>
        <p:nvPr/>
      </p:nvGrpSpPr>
      <p:grpSpPr>
        <a:xfrm>
          <a:off x="0" y="0"/>
          <a:ext cx="0" cy="0"/>
          <a:chOff x="0" y="0"/>
          <a:chExt cx="0" cy="0"/>
        </a:xfrm>
      </p:grpSpPr>
      <p:sp>
        <p:nvSpPr>
          <p:cNvPr id="204" name="Google Shape;204;p37"/>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rgbClr val="621216">
              <a:alpha val="2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5400" b="1">
              <a:solidFill>
                <a:schemeClr val="lt1"/>
              </a:solidFill>
              <a:latin typeface="Avenir"/>
              <a:ea typeface="Avenir"/>
              <a:cs typeface="Avenir"/>
              <a:sym typeface="Avenir"/>
            </a:endParaRPr>
          </a:p>
        </p:txBody>
      </p:sp>
      <p:sp>
        <p:nvSpPr>
          <p:cNvPr id="205" name="Google Shape;205;p37"/>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620810"/>
              </a:buClr>
              <a:buSzPts val="2700"/>
              <a:buFont typeface="Avenir"/>
              <a:buNone/>
              <a:defRPr sz="2700" b="1">
                <a:solidFill>
                  <a:srgbClr val="620810"/>
                </a:solidFill>
                <a:latin typeface="Avenir"/>
                <a:ea typeface="Avenir"/>
                <a:cs typeface="Avenir"/>
                <a:sym typeface="Avenir"/>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06" name="Google Shape;206;p37"/>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900">
                <a:solidFill>
                  <a:srgbClr val="E0D0D0"/>
                </a:solidFill>
                <a:latin typeface="Calibri"/>
                <a:ea typeface="Calibri"/>
                <a:cs typeface="Calibri"/>
                <a:sym typeface="Calibri"/>
              </a:rPr>
              <a:t>© 2022 QPR Institute. Inc.</a:t>
            </a:r>
            <a:endParaRPr sz="1100"/>
          </a:p>
        </p:txBody>
      </p:sp>
      <p:sp>
        <p:nvSpPr>
          <p:cNvPr id="207" name="Google Shape;207;p37"/>
          <p:cNvSpPr txBox="1"/>
          <p:nvPr/>
        </p:nvSpPr>
        <p:spPr>
          <a:xfrm>
            <a:off x="623888" y="933450"/>
            <a:ext cx="2081400" cy="2378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5000">
                <a:solidFill>
                  <a:srgbClr val="E0D0D0"/>
                </a:solidFill>
                <a:latin typeface="Arial"/>
                <a:ea typeface="Arial"/>
                <a:cs typeface="Arial"/>
                <a:sym typeface="Arial"/>
              </a:rPr>
              <a:t>“</a:t>
            </a:r>
            <a:endParaRPr sz="110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highlight_darkR">
  <p:cSld name="highlight_darkR">
    <p:spTree>
      <p:nvGrpSpPr>
        <p:cNvPr id="1" name="Shape 208"/>
        <p:cNvGrpSpPr/>
        <p:nvPr/>
      </p:nvGrpSpPr>
      <p:grpSpPr>
        <a:xfrm>
          <a:off x="0" y="0"/>
          <a:ext cx="0" cy="0"/>
          <a:chOff x="0" y="0"/>
          <a:chExt cx="0" cy="0"/>
        </a:xfrm>
      </p:grpSpPr>
      <p:sp>
        <p:nvSpPr>
          <p:cNvPr id="209" name="Google Shape;209;p38"/>
          <p:cNvSpPr/>
          <p:nvPr/>
        </p:nvSpPr>
        <p:spPr>
          <a:xfrm>
            <a:off x="3738247" y="0"/>
            <a:ext cx="5399462" cy="5143500"/>
          </a:xfrm>
          <a:custGeom>
            <a:avLst/>
            <a:gdLst/>
            <a:ahLst/>
            <a:cxnLst/>
            <a:rect l="l" t="t" r="r" b="b"/>
            <a:pathLst>
              <a:path w="6791776" h="6858000" extrusionOk="0">
                <a:moveTo>
                  <a:pt x="596920" y="0"/>
                </a:moveTo>
                <a:lnTo>
                  <a:pt x="6791776" y="0"/>
                </a:lnTo>
                <a:lnTo>
                  <a:pt x="6791776" y="6858000"/>
                </a:lnTo>
                <a:lnTo>
                  <a:pt x="0" y="6858000"/>
                </a:lnTo>
                <a:close/>
              </a:path>
            </a:pathLst>
          </a:custGeom>
          <a:solidFill>
            <a:srgbClr val="62081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10" name="Google Shape;210;p38"/>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rgbClr val="FFFFFF">
              <a:alpha val="2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5400" b="1">
              <a:solidFill>
                <a:schemeClr val="lt1"/>
              </a:solidFill>
              <a:latin typeface="Avenir"/>
              <a:ea typeface="Avenir"/>
              <a:cs typeface="Avenir"/>
              <a:sym typeface="Avenir"/>
            </a:endParaRPr>
          </a:p>
        </p:txBody>
      </p:sp>
      <p:sp>
        <p:nvSpPr>
          <p:cNvPr id="211" name="Google Shape;211;p38"/>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620810"/>
              </a:buClr>
              <a:buSzPts val="2700"/>
              <a:buFont typeface="Avenir"/>
              <a:buNone/>
              <a:defRPr sz="2700" b="1">
                <a:solidFill>
                  <a:srgbClr val="620810"/>
                </a:solidFill>
                <a:latin typeface="Avenir"/>
                <a:ea typeface="Avenir"/>
                <a:cs typeface="Avenir"/>
                <a:sym typeface="Avenir"/>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12" name="Google Shape;212;p38"/>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900">
                <a:solidFill>
                  <a:srgbClr val="E0D0D0"/>
                </a:solidFill>
                <a:latin typeface="Calibri"/>
                <a:ea typeface="Calibri"/>
                <a:cs typeface="Calibri"/>
                <a:sym typeface="Calibri"/>
              </a:rPr>
              <a:t>© 2022 QPR Institute. Inc.</a:t>
            </a:r>
            <a:endParaRPr sz="110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highlight_darkL">
  <p:cSld name="highlight_darkL">
    <p:spTree>
      <p:nvGrpSpPr>
        <p:cNvPr id="1" name="Shape 213"/>
        <p:cNvGrpSpPr/>
        <p:nvPr/>
      </p:nvGrpSpPr>
      <p:grpSpPr>
        <a:xfrm>
          <a:off x="0" y="0"/>
          <a:ext cx="0" cy="0"/>
          <a:chOff x="0" y="0"/>
          <a:chExt cx="0" cy="0"/>
        </a:xfrm>
      </p:grpSpPr>
      <p:sp>
        <p:nvSpPr>
          <p:cNvPr id="214" name="Google Shape;214;p39"/>
          <p:cNvSpPr/>
          <p:nvPr/>
        </p:nvSpPr>
        <p:spPr>
          <a:xfrm rot="10800000">
            <a:off x="6291" y="0"/>
            <a:ext cx="5399462" cy="5143500"/>
          </a:xfrm>
          <a:custGeom>
            <a:avLst/>
            <a:gdLst/>
            <a:ahLst/>
            <a:cxnLst/>
            <a:rect l="l" t="t" r="r" b="b"/>
            <a:pathLst>
              <a:path w="6791776" h="6858000" extrusionOk="0">
                <a:moveTo>
                  <a:pt x="596920" y="0"/>
                </a:moveTo>
                <a:lnTo>
                  <a:pt x="6791776" y="0"/>
                </a:lnTo>
                <a:lnTo>
                  <a:pt x="6791776" y="6858000"/>
                </a:lnTo>
                <a:lnTo>
                  <a:pt x="0" y="6858000"/>
                </a:lnTo>
                <a:close/>
              </a:path>
            </a:pathLst>
          </a:custGeom>
          <a:solidFill>
            <a:srgbClr val="62081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15" name="Google Shape;215;p39"/>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rgbClr val="621216">
              <a:alpha val="2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5400" b="1">
              <a:solidFill>
                <a:schemeClr val="lt1"/>
              </a:solidFill>
              <a:latin typeface="Avenir"/>
              <a:ea typeface="Avenir"/>
              <a:cs typeface="Avenir"/>
              <a:sym typeface="Avenir"/>
            </a:endParaRPr>
          </a:p>
        </p:txBody>
      </p:sp>
      <p:sp>
        <p:nvSpPr>
          <p:cNvPr id="216" name="Google Shape;216;p39"/>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2700"/>
              <a:buFont typeface="Avenir"/>
              <a:buNone/>
              <a:defRPr sz="2700" b="1">
                <a:solidFill>
                  <a:schemeClr val="lt1"/>
                </a:solidFill>
                <a:latin typeface="Avenir"/>
                <a:ea typeface="Avenir"/>
                <a:cs typeface="Avenir"/>
                <a:sym typeface="Avenir"/>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17" name="Google Shape;217;p39"/>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900">
                <a:solidFill>
                  <a:srgbClr val="E0D0D0"/>
                </a:solidFill>
                <a:latin typeface="Calibri"/>
                <a:ea typeface="Calibri"/>
                <a:cs typeface="Calibri"/>
                <a:sym typeface="Calibri"/>
              </a:rPr>
              <a:t>© 2022 QPR Institute. Inc.</a:t>
            </a:r>
            <a:endParaRPr sz="110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4col_light">
  <p:cSld name="4col_light">
    <p:spTree>
      <p:nvGrpSpPr>
        <p:cNvPr id="1" name="Shape 218"/>
        <p:cNvGrpSpPr/>
        <p:nvPr/>
      </p:nvGrpSpPr>
      <p:grpSpPr>
        <a:xfrm>
          <a:off x="0" y="0"/>
          <a:ext cx="0" cy="0"/>
          <a:chOff x="0" y="0"/>
          <a:chExt cx="0" cy="0"/>
        </a:xfrm>
      </p:grpSpPr>
      <p:sp>
        <p:nvSpPr>
          <p:cNvPr id="219" name="Google Shape;219;p40"/>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900">
                <a:solidFill>
                  <a:srgbClr val="E0D0D0"/>
                </a:solidFill>
                <a:latin typeface="Calibri"/>
                <a:ea typeface="Calibri"/>
                <a:cs typeface="Calibri"/>
                <a:sym typeface="Calibri"/>
              </a:rPr>
              <a:t>© 2022 QPR Institute. Inc.</a:t>
            </a:r>
            <a:endParaRPr sz="1100"/>
          </a:p>
        </p:txBody>
      </p:sp>
      <p:sp>
        <p:nvSpPr>
          <p:cNvPr id="220" name="Google Shape;220;p40"/>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rgbClr val="621216">
              <a:alpha val="2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5400" b="1">
              <a:solidFill>
                <a:schemeClr val="lt1"/>
              </a:solidFill>
              <a:latin typeface="Avenir"/>
              <a:ea typeface="Avenir"/>
              <a:cs typeface="Avenir"/>
              <a:sym typeface="Avenir"/>
            </a:endParaRPr>
          </a:p>
        </p:txBody>
      </p:sp>
      <p:sp>
        <p:nvSpPr>
          <p:cNvPr id="221" name="Google Shape;221;p40"/>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620810"/>
              </a:buClr>
              <a:buSzPts val="2700"/>
              <a:buFont typeface="Avenir"/>
              <a:buNone/>
              <a:defRPr sz="2700" b="1">
                <a:solidFill>
                  <a:srgbClr val="620810"/>
                </a:solidFill>
                <a:latin typeface="Avenir"/>
                <a:ea typeface="Avenir"/>
                <a:cs typeface="Avenir"/>
                <a:sym typeface="Avenir"/>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22" name="Google Shape;222;p40"/>
          <p:cNvSpPr txBox="1">
            <a:spLocks noGrp="1"/>
          </p:cNvSpPr>
          <p:nvPr>
            <p:ph type="body" idx="1"/>
          </p:nvPr>
        </p:nvSpPr>
        <p:spPr>
          <a:xfrm>
            <a:off x="628650" y="2486025"/>
            <a:ext cx="17811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262626"/>
              </a:buClr>
              <a:buSzPts val="1800"/>
              <a:buNone/>
              <a:defRPr sz="1800">
                <a:solidFill>
                  <a:srgbClr val="262626"/>
                </a:solidFill>
                <a:latin typeface="Arial"/>
                <a:ea typeface="Arial"/>
                <a:cs typeface="Arial"/>
                <a:sym typeface="Aria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23" name="Google Shape;223;p40"/>
          <p:cNvSpPr txBox="1">
            <a:spLocks noGrp="1"/>
          </p:cNvSpPr>
          <p:nvPr>
            <p:ph type="body" idx="2"/>
          </p:nvPr>
        </p:nvSpPr>
        <p:spPr>
          <a:xfrm>
            <a:off x="2663825" y="2486025"/>
            <a:ext cx="17811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262626"/>
              </a:buClr>
              <a:buSzPts val="1800"/>
              <a:buNone/>
              <a:defRPr sz="1800">
                <a:solidFill>
                  <a:srgbClr val="262626"/>
                </a:solidFill>
                <a:latin typeface="Arial"/>
                <a:ea typeface="Arial"/>
                <a:cs typeface="Arial"/>
                <a:sym typeface="Aria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24" name="Google Shape;224;p40"/>
          <p:cNvSpPr txBox="1">
            <a:spLocks noGrp="1"/>
          </p:cNvSpPr>
          <p:nvPr>
            <p:ph type="body" idx="3"/>
          </p:nvPr>
        </p:nvSpPr>
        <p:spPr>
          <a:xfrm>
            <a:off x="4699001" y="2486025"/>
            <a:ext cx="17811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262626"/>
              </a:buClr>
              <a:buSzPts val="1800"/>
              <a:buNone/>
              <a:defRPr sz="1800">
                <a:solidFill>
                  <a:srgbClr val="262626"/>
                </a:solidFill>
                <a:latin typeface="Arial"/>
                <a:ea typeface="Arial"/>
                <a:cs typeface="Arial"/>
                <a:sym typeface="Aria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25" name="Google Shape;225;p40"/>
          <p:cNvSpPr txBox="1">
            <a:spLocks noGrp="1"/>
          </p:cNvSpPr>
          <p:nvPr>
            <p:ph type="body" idx="4"/>
          </p:nvPr>
        </p:nvSpPr>
        <p:spPr>
          <a:xfrm>
            <a:off x="6734175" y="2486025"/>
            <a:ext cx="17811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262626"/>
              </a:buClr>
              <a:buSzPts val="1800"/>
              <a:buNone/>
              <a:defRPr sz="1800">
                <a:solidFill>
                  <a:srgbClr val="262626"/>
                </a:solidFill>
                <a:latin typeface="Arial"/>
                <a:ea typeface="Arial"/>
                <a:cs typeface="Arial"/>
                <a:sym typeface="Aria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26" name="Google Shape;226;p40"/>
          <p:cNvSpPr>
            <a:spLocks noGrp="1"/>
          </p:cNvSpPr>
          <p:nvPr>
            <p:ph type="pic" idx="5"/>
          </p:nvPr>
        </p:nvSpPr>
        <p:spPr>
          <a:xfrm>
            <a:off x="1004888" y="1300163"/>
            <a:ext cx="1028700" cy="1028700"/>
          </a:xfrm>
          <a:prstGeom prst="rect">
            <a:avLst/>
          </a:prstGeom>
          <a:noFill/>
          <a:ln>
            <a:noFill/>
          </a:ln>
        </p:spPr>
      </p:sp>
      <p:sp>
        <p:nvSpPr>
          <p:cNvPr id="227" name="Google Shape;227;p40"/>
          <p:cNvSpPr>
            <a:spLocks noGrp="1"/>
          </p:cNvSpPr>
          <p:nvPr>
            <p:ph type="pic" idx="6"/>
          </p:nvPr>
        </p:nvSpPr>
        <p:spPr>
          <a:xfrm>
            <a:off x="3040063" y="1300163"/>
            <a:ext cx="1028700" cy="1028700"/>
          </a:xfrm>
          <a:prstGeom prst="rect">
            <a:avLst/>
          </a:prstGeom>
          <a:noFill/>
          <a:ln>
            <a:noFill/>
          </a:ln>
        </p:spPr>
      </p:sp>
      <p:sp>
        <p:nvSpPr>
          <p:cNvPr id="228" name="Google Shape;228;p40"/>
          <p:cNvSpPr>
            <a:spLocks noGrp="1"/>
          </p:cNvSpPr>
          <p:nvPr>
            <p:ph type="pic" idx="7"/>
          </p:nvPr>
        </p:nvSpPr>
        <p:spPr>
          <a:xfrm>
            <a:off x="5075238" y="1300163"/>
            <a:ext cx="1028700" cy="1028700"/>
          </a:xfrm>
          <a:prstGeom prst="rect">
            <a:avLst/>
          </a:prstGeom>
          <a:noFill/>
          <a:ln>
            <a:noFill/>
          </a:ln>
        </p:spPr>
      </p:sp>
      <p:sp>
        <p:nvSpPr>
          <p:cNvPr id="229" name="Google Shape;229;p40"/>
          <p:cNvSpPr>
            <a:spLocks noGrp="1"/>
          </p:cNvSpPr>
          <p:nvPr>
            <p:ph type="pic" idx="8"/>
          </p:nvPr>
        </p:nvSpPr>
        <p:spPr>
          <a:xfrm>
            <a:off x="7110413" y="1300163"/>
            <a:ext cx="1028700" cy="1028700"/>
          </a:xfrm>
          <a:prstGeom prst="rect">
            <a:avLst/>
          </a:prstGeom>
          <a:no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6"/>
                                        </p:tgtEl>
                                        <p:attrNameLst>
                                          <p:attrName>style.visibility</p:attrName>
                                        </p:attrNameLst>
                                      </p:cBhvr>
                                      <p:to>
                                        <p:strVal val="visible"/>
                                      </p:to>
                                    </p:set>
                                    <p:animEffect transition="in" filter="fade">
                                      <p:cBhvr>
                                        <p:cTn id="7" dur="500"/>
                                        <p:tgtEl>
                                          <p:spTgt spid="226"/>
                                        </p:tgtEl>
                                      </p:cBhvr>
                                    </p:animEffect>
                                  </p:childTnLst>
                                </p:cTn>
                              </p:par>
                              <p:par>
                                <p:cTn id="8" presetID="10" presetClass="entr" presetSubtype="0" fill="hold" nodeType="withEffect">
                                  <p:stCondLst>
                                    <p:cond delay="0"/>
                                  </p:stCondLst>
                                  <p:childTnLst>
                                    <p:set>
                                      <p:cBhvr>
                                        <p:cTn id="9" dur="1" fill="hold">
                                          <p:stCondLst>
                                            <p:cond delay="0"/>
                                          </p:stCondLst>
                                        </p:cTn>
                                        <p:tgtEl>
                                          <p:spTgt spid="227"/>
                                        </p:tgtEl>
                                        <p:attrNameLst>
                                          <p:attrName>style.visibility</p:attrName>
                                        </p:attrNameLst>
                                      </p:cBhvr>
                                      <p:to>
                                        <p:strVal val="visible"/>
                                      </p:to>
                                    </p:set>
                                    <p:animEffect transition="in" filter="fade">
                                      <p:cBhvr>
                                        <p:cTn id="10" dur="500"/>
                                        <p:tgtEl>
                                          <p:spTgt spid="227"/>
                                        </p:tgtEl>
                                      </p:cBhvr>
                                    </p:animEffect>
                                  </p:childTnLst>
                                </p:cTn>
                              </p:par>
                              <p:par>
                                <p:cTn id="11" presetID="10" presetClass="entr" presetSubtype="0" fill="hold" nodeType="withEffect">
                                  <p:stCondLst>
                                    <p:cond delay="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500"/>
                                        <p:tgtEl>
                                          <p:spTgt spid="228"/>
                                        </p:tgtEl>
                                      </p:cBhvr>
                                    </p:animEffect>
                                  </p:childTnLst>
                                </p:cTn>
                              </p:par>
                              <p:par>
                                <p:cTn id="14" presetID="10" presetClass="entr" presetSubtype="0" fill="hold" nodeType="withEffect">
                                  <p:stCondLst>
                                    <p:cond delay="0"/>
                                  </p:stCondLst>
                                  <p:childTnLst>
                                    <p:set>
                                      <p:cBhvr>
                                        <p:cTn id="15" dur="1" fill="hold">
                                          <p:stCondLst>
                                            <p:cond delay="0"/>
                                          </p:stCondLst>
                                        </p:cTn>
                                        <p:tgtEl>
                                          <p:spTgt spid="229"/>
                                        </p:tgtEl>
                                        <p:attrNameLst>
                                          <p:attrName>style.visibility</p:attrName>
                                        </p:attrNameLst>
                                      </p:cBhvr>
                                      <p:to>
                                        <p:strVal val="visible"/>
                                      </p:to>
                                    </p:set>
                                    <p:animEffect transition="in" filter="fade">
                                      <p:cBhvr>
                                        <p:cTn id="16" dur="500"/>
                                        <p:tgtEl>
                                          <p:spTgt spid="22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2"/>
                                        </p:tgtEl>
                                        <p:attrNameLst>
                                          <p:attrName>style.visibility</p:attrName>
                                        </p:attrNameLst>
                                      </p:cBhvr>
                                      <p:to>
                                        <p:strVal val="visible"/>
                                      </p:to>
                                    </p:set>
                                    <p:animEffect transition="in" filter="fade">
                                      <p:cBhvr>
                                        <p:cTn id="21" dur="500"/>
                                        <p:tgtEl>
                                          <p:spTgt spid="2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23"/>
                                        </p:tgtEl>
                                        <p:attrNameLst>
                                          <p:attrName>style.visibility</p:attrName>
                                        </p:attrNameLst>
                                      </p:cBhvr>
                                      <p:to>
                                        <p:strVal val="visible"/>
                                      </p:to>
                                    </p:set>
                                    <p:animEffect transition="in" filter="fade">
                                      <p:cBhvr>
                                        <p:cTn id="26" dur="500"/>
                                        <p:tgtEl>
                                          <p:spTgt spid="2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4"/>
                                        </p:tgtEl>
                                        <p:attrNameLst>
                                          <p:attrName>style.visibility</p:attrName>
                                        </p:attrNameLst>
                                      </p:cBhvr>
                                      <p:to>
                                        <p:strVal val="visible"/>
                                      </p:to>
                                    </p:set>
                                    <p:animEffect transition="in" filter="fade">
                                      <p:cBhvr>
                                        <p:cTn id="31" dur="500"/>
                                        <p:tgtEl>
                                          <p:spTgt spid="22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25"/>
                                        </p:tgtEl>
                                        <p:attrNameLst>
                                          <p:attrName>style.visibility</p:attrName>
                                        </p:attrNameLst>
                                      </p:cBhvr>
                                      <p:to>
                                        <p:strVal val="visible"/>
                                      </p:to>
                                    </p:set>
                                    <p:animEffect transition="in" filter="fade">
                                      <p:cBhvr>
                                        <p:cTn id="36" dur="5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3col_dark">
  <p:cSld name="3col_dark">
    <p:bg>
      <p:bgPr>
        <a:solidFill>
          <a:srgbClr val="620810"/>
        </a:solidFill>
        <a:effectLst/>
      </p:bgPr>
    </p:bg>
    <p:spTree>
      <p:nvGrpSpPr>
        <p:cNvPr id="1" name="Shape 230"/>
        <p:cNvGrpSpPr/>
        <p:nvPr/>
      </p:nvGrpSpPr>
      <p:grpSpPr>
        <a:xfrm>
          <a:off x="0" y="0"/>
          <a:ext cx="0" cy="0"/>
          <a:chOff x="0" y="0"/>
          <a:chExt cx="0" cy="0"/>
        </a:xfrm>
      </p:grpSpPr>
      <p:sp>
        <p:nvSpPr>
          <p:cNvPr id="231" name="Google Shape;231;p41"/>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900">
                <a:solidFill>
                  <a:srgbClr val="E0D0D0"/>
                </a:solidFill>
                <a:latin typeface="Calibri"/>
                <a:ea typeface="Calibri"/>
                <a:cs typeface="Calibri"/>
                <a:sym typeface="Calibri"/>
              </a:rPr>
              <a:t>© 2022 QPR Institute. Inc.</a:t>
            </a:r>
            <a:endParaRPr sz="1100"/>
          </a:p>
        </p:txBody>
      </p:sp>
      <p:sp>
        <p:nvSpPr>
          <p:cNvPr id="232" name="Google Shape;232;p41"/>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chemeClr val="lt1">
              <a:alpha val="200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5400" b="1">
              <a:solidFill>
                <a:schemeClr val="lt1"/>
              </a:solidFill>
              <a:latin typeface="Avenir"/>
              <a:ea typeface="Avenir"/>
              <a:cs typeface="Avenir"/>
              <a:sym typeface="Avenir"/>
            </a:endParaRPr>
          </a:p>
        </p:txBody>
      </p:sp>
      <p:sp>
        <p:nvSpPr>
          <p:cNvPr id="233" name="Google Shape;233;p41"/>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2700"/>
              <a:buFont typeface="Avenir"/>
              <a:buNone/>
              <a:defRPr sz="2700" b="1">
                <a:solidFill>
                  <a:schemeClr val="lt1"/>
                </a:solidFill>
                <a:latin typeface="Avenir"/>
                <a:ea typeface="Avenir"/>
                <a:cs typeface="Avenir"/>
                <a:sym typeface="Avenir"/>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34" name="Google Shape;234;p41"/>
          <p:cNvSpPr txBox="1">
            <a:spLocks noGrp="1"/>
          </p:cNvSpPr>
          <p:nvPr>
            <p:ph type="body" idx="1"/>
          </p:nvPr>
        </p:nvSpPr>
        <p:spPr>
          <a:xfrm>
            <a:off x="628650" y="2486025"/>
            <a:ext cx="24003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lt1"/>
              </a:buClr>
              <a:buSzPts val="1800"/>
              <a:buNone/>
              <a:defRPr sz="1800">
                <a:solidFill>
                  <a:schemeClr val="lt1"/>
                </a:solidFill>
                <a:latin typeface="Arial"/>
                <a:ea typeface="Arial"/>
                <a:cs typeface="Arial"/>
                <a:sym typeface="Aria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35" name="Google Shape;235;p41"/>
          <p:cNvSpPr txBox="1">
            <a:spLocks noGrp="1"/>
          </p:cNvSpPr>
          <p:nvPr>
            <p:ph type="body" idx="2"/>
          </p:nvPr>
        </p:nvSpPr>
        <p:spPr>
          <a:xfrm>
            <a:off x="3371850" y="2486025"/>
            <a:ext cx="24003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lt1"/>
              </a:buClr>
              <a:buSzPts val="1800"/>
              <a:buNone/>
              <a:defRPr sz="1800">
                <a:solidFill>
                  <a:schemeClr val="lt1"/>
                </a:solidFill>
                <a:latin typeface="Arial"/>
                <a:ea typeface="Arial"/>
                <a:cs typeface="Arial"/>
                <a:sym typeface="Aria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36" name="Google Shape;236;p41"/>
          <p:cNvSpPr txBox="1">
            <a:spLocks noGrp="1"/>
          </p:cNvSpPr>
          <p:nvPr>
            <p:ph type="body" idx="3"/>
          </p:nvPr>
        </p:nvSpPr>
        <p:spPr>
          <a:xfrm>
            <a:off x="6115050" y="2486025"/>
            <a:ext cx="24003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lt1"/>
              </a:buClr>
              <a:buSzPts val="1800"/>
              <a:buNone/>
              <a:defRPr sz="1800">
                <a:solidFill>
                  <a:schemeClr val="lt1"/>
                </a:solidFill>
                <a:latin typeface="Arial"/>
                <a:ea typeface="Arial"/>
                <a:cs typeface="Arial"/>
                <a:sym typeface="Aria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37" name="Google Shape;237;p41"/>
          <p:cNvSpPr>
            <a:spLocks noGrp="1"/>
          </p:cNvSpPr>
          <p:nvPr>
            <p:ph type="pic" idx="4"/>
          </p:nvPr>
        </p:nvSpPr>
        <p:spPr>
          <a:xfrm>
            <a:off x="1314450" y="1300163"/>
            <a:ext cx="1028700" cy="1028700"/>
          </a:xfrm>
          <a:prstGeom prst="rect">
            <a:avLst/>
          </a:prstGeom>
          <a:noFill/>
          <a:ln>
            <a:noFill/>
          </a:ln>
        </p:spPr>
      </p:sp>
      <p:sp>
        <p:nvSpPr>
          <p:cNvPr id="238" name="Google Shape;238;p41"/>
          <p:cNvSpPr>
            <a:spLocks noGrp="1"/>
          </p:cNvSpPr>
          <p:nvPr>
            <p:ph type="pic" idx="5"/>
          </p:nvPr>
        </p:nvSpPr>
        <p:spPr>
          <a:xfrm>
            <a:off x="4057650" y="1300163"/>
            <a:ext cx="1028700" cy="1028700"/>
          </a:xfrm>
          <a:prstGeom prst="rect">
            <a:avLst/>
          </a:prstGeom>
          <a:noFill/>
          <a:ln>
            <a:noFill/>
          </a:ln>
        </p:spPr>
      </p:sp>
      <p:sp>
        <p:nvSpPr>
          <p:cNvPr id="239" name="Google Shape;239;p41"/>
          <p:cNvSpPr>
            <a:spLocks noGrp="1"/>
          </p:cNvSpPr>
          <p:nvPr>
            <p:ph type="pic" idx="6"/>
          </p:nvPr>
        </p:nvSpPr>
        <p:spPr>
          <a:xfrm>
            <a:off x="6800850" y="1300163"/>
            <a:ext cx="1028700" cy="1028700"/>
          </a:xfrm>
          <a:prstGeom prst="rect">
            <a:avLst/>
          </a:prstGeom>
          <a:no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fade">
                                      <p:cBhvr>
                                        <p:cTn id="7" dur="500"/>
                                        <p:tgtEl>
                                          <p:spTgt spid="237"/>
                                        </p:tgtEl>
                                      </p:cBhvr>
                                    </p:animEffect>
                                  </p:childTnLst>
                                </p:cTn>
                              </p:par>
                              <p:par>
                                <p:cTn id="8" presetID="10" presetClass="entr" presetSubtype="0" fill="hold" nodeType="withEffect">
                                  <p:stCondLst>
                                    <p:cond delay="0"/>
                                  </p:stCondLst>
                                  <p:childTnLst>
                                    <p:set>
                                      <p:cBhvr>
                                        <p:cTn id="9" dur="1" fill="hold">
                                          <p:stCondLst>
                                            <p:cond delay="0"/>
                                          </p:stCondLst>
                                        </p:cTn>
                                        <p:tgtEl>
                                          <p:spTgt spid="238"/>
                                        </p:tgtEl>
                                        <p:attrNameLst>
                                          <p:attrName>style.visibility</p:attrName>
                                        </p:attrNameLst>
                                      </p:cBhvr>
                                      <p:to>
                                        <p:strVal val="visible"/>
                                      </p:to>
                                    </p:set>
                                    <p:animEffect transition="in" filter="fade">
                                      <p:cBhvr>
                                        <p:cTn id="10" dur="500"/>
                                        <p:tgtEl>
                                          <p:spTgt spid="238"/>
                                        </p:tgtEl>
                                      </p:cBhvr>
                                    </p:animEffect>
                                  </p:childTnLst>
                                </p:cTn>
                              </p:par>
                              <p:par>
                                <p:cTn id="11" presetID="10" presetClass="entr" presetSubtype="0" fill="hold" nodeType="withEffect">
                                  <p:stCondLst>
                                    <p:cond delay="0"/>
                                  </p:stCondLst>
                                  <p:childTnLst>
                                    <p:set>
                                      <p:cBhvr>
                                        <p:cTn id="12" dur="1" fill="hold">
                                          <p:stCondLst>
                                            <p:cond delay="0"/>
                                          </p:stCondLst>
                                        </p:cTn>
                                        <p:tgtEl>
                                          <p:spTgt spid="239"/>
                                        </p:tgtEl>
                                        <p:attrNameLst>
                                          <p:attrName>style.visibility</p:attrName>
                                        </p:attrNameLst>
                                      </p:cBhvr>
                                      <p:to>
                                        <p:strVal val="visible"/>
                                      </p:to>
                                    </p:set>
                                    <p:animEffect transition="in" filter="fade">
                                      <p:cBhvr>
                                        <p:cTn id="13" dur="500"/>
                                        <p:tgtEl>
                                          <p:spTgt spid="23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4"/>
                                        </p:tgtEl>
                                        <p:attrNameLst>
                                          <p:attrName>style.visibility</p:attrName>
                                        </p:attrNameLst>
                                      </p:cBhvr>
                                      <p:to>
                                        <p:strVal val="visible"/>
                                      </p:to>
                                    </p:set>
                                    <p:animEffect transition="in" filter="fade">
                                      <p:cBhvr>
                                        <p:cTn id="18" dur="500"/>
                                        <p:tgtEl>
                                          <p:spTgt spid="2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5"/>
                                        </p:tgtEl>
                                        <p:attrNameLst>
                                          <p:attrName>style.visibility</p:attrName>
                                        </p:attrNameLst>
                                      </p:cBhvr>
                                      <p:to>
                                        <p:strVal val="visible"/>
                                      </p:to>
                                    </p:set>
                                    <p:animEffect transition="in" filter="fade">
                                      <p:cBhvr>
                                        <p:cTn id="23" dur="500"/>
                                        <p:tgtEl>
                                          <p:spTgt spid="23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36"/>
                                        </p:tgtEl>
                                        <p:attrNameLst>
                                          <p:attrName>style.visibility</p:attrName>
                                        </p:attrNameLst>
                                      </p:cBhvr>
                                      <p:to>
                                        <p:strVal val="visible"/>
                                      </p:to>
                                    </p:set>
                                    <p:animEffect transition="in" filter="fade">
                                      <p:cBhvr>
                                        <p:cTn id="28"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4col_dark">
  <p:cSld name="4col_dark">
    <p:bg>
      <p:bgPr>
        <a:solidFill>
          <a:srgbClr val="620810"/>
        </a:solidFill>
        <a:effectLst/>
      </p:bgPr>
    </p:bg>
    <p:spTree>
      <p:nvGrpSpPr>
        <p:cNvPr id="1" name="Shape 240"/>
        <p:cNvGrpSpPr/>
        <p:nvPr/>
      </p:nvGrpSpPr>
      <p:grpSpPr>
        <a:xfrm>
          <a:off x="0" y="0"/>
          <a:ext cx="0" cy="0"/>
          <a:chOff x="0" y="0"/>
          <a:chExt cx="0" cy="0"/>
        </a:xfrm>
      </p:grpSpPr>
      <p:sp>
        <p:nvSpPr>
          <p:cNvPr id="241" name="Google Shape;241;p42"/>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900">
                <a:solidFill>
                  <a:srgbClr val="E0D0D0"/>
                </a:solidFill>
                <a:latin typeface="Calibri"/>
                <a:ea typeface="Calibri"/>
                <a:cs typeface="Calibri"/>
                <a:sym typeface="Calibri"/>
              </a:rPr>
              <a:t>© 2022 QPR Institute. Inc.</a:t>
            </a:r>
            <a:endParaRPr sz="1100"/>
          </a:p>
        </p:txBody>
      </p:sp>
      <p:sp>
        <p:nvSpPr>
          <p:cNvPr id="242" name="Google Shape;242;p42"/>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chemeClr val="lt1">
              <a:alpha val="200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5400" b="1">
              <a:solidFill>
                <a:schemeClr val="lt1"/>
              </a:solidFill>
              <a:latin typeface="Avenir"/>
              <a:ea typeface="Avenir"/>
              <a:cs typeface="Avenir"/>
              <a:sym typeface="Avenir"/>
            </a:endParaRPr>
          </a:p>
        </p:txBody>
      </p:sp>
      <p:sp>
        <p:nvSpPr>
          <p:cNvPr id="243" name="Google Shape;243;p42"/>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2700"/>
              <a:buFont typeface="Avenir"/>
              <a:buNone/>
              <a:defRPr sz="2700" b="1">
                <a:solidFill>
                  <a:schemeClr val="lt1"/>
                </a:solidFill>
                <a:latin typeface="Avenir"/>
                <a:ea typeface="Avenir"/>
                <a:cs typeface="Avenir"/>
                <a:sym typeface="Avenir"/>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44" name="Google Shape;244;p42"/>
          <p:cNvSpPr txBox="1">
            <a:spLocks noGrp="1"/>
          </p:cNvSpPr>
          <p:nvPr>
            <p:ph type="body" idx="1"/>
          </p:nvPr>
        </p:nvSpPr>
        <p:spPr>
          <a:xfrm>
            <a:off x="628650" y="2486025"/>
            <a:ext cx="17811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lt1"/>
              </a:buClr>
              <a:buSzPts val="1800"/>
              <a:buNone/>
              <a:defRPr sz="1800">
                <a:solidFill>
                  <a:schemeClr val="lt1"/>
                </a:solidFill>
                <a:latin typeface="Arial"/>
                <a:ea typeface="Arial"/>
                <a:cs typeface="Arial"/>
                <a:sym typeface="Aria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45" name="Google Shape;245;p42"/>
          <p:cNvSpPr txBox="1">
            <a:spLocks noGrp="1"/>
          </p:cNvSpPr>
          <p:nvPr>
            <p:ph type="body" idx="2"/>
          </p:nvPr>
        </p:nvSpPr>
        <p:spPr>
          <a:xfrm>
            <a:off x="2663825" y="2486025"/>
            <a:ext cx="17811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lt1"/>
              </a:buClr>
              <a:buSzPts val="1800"/>
              <a:buNone/>
              <a:defRPr sz="1800">
                <a:solidFill>
                  <a:schemeClr val="lt1"/>
                </a:solidFill>
                <a:latin typeface="Arial"/>
                <a:ea typeface="Arial"/>
                <a:cs typeface="Arial"/>
                <a:sym typeface="Aria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46" name="Google Shape;246;p42"/>
          <p:cNvSpPr txBox="1">
            <a:spLocks noGrp="1"/>
          </p:cNvSpPr>
          <p:nvPr>
            <p:ph type="body" idx="3"/>
          </p:nvPr>
        </p:nvSpPr>
        <p:spPr>
          <a:xfrm>
            <a:off x="4699001" y="2486025"/>
            <a:ext cx="17811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lt1"/>
              </a:buClr>
              <a:buSzPts val="1800"/>
              <a:buNone/>
              <a:defRPr sz="1800">
                <a:solidFill>
                  <a:schemeClr val="lt1"/>
                </a:solidFill>
                <a:latin typeface="Arial"/>
                <a:ea typeface="Arial"/>
                <a:cs typeface="Arial"/>
                <a:sym typeface="Aria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47" name="Google Shape;247;p42"/>
          <p:cNvSpPr txBox="1">
            <a:spLocks noGrp="1"/>
          </p:cNvSpPr>
          <p:nvPr>
            <p:ph type="body" idx="4"/>
          </p:nvPr>
        </p:nvSpPr>
        <p:spPr>
          <a:xfrm>
            <a:off x="6734175" y="2486025"/>
            <a:ext cx="17811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lt1"/>
              </a:buClr>
              <a:buSzPts val="1800"/>
              <a:buNone/>
              <a:defRPr sz="1800">
                <a:solidFill>
                  <a:schemeClr val="lt1"/>
                </a:solidFill>
                <a:latin typeface="Arial"/>
                <a:ea typeface="Arial"/>
                <a:cs typeface="Arial"/>
                <a:sym typeface="Aria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48" name="Google Shape;248;p42"/>
          <p:cNvSpPr>
            <a:spLocks noGrp="1"/>
          </p:cNvSpPr>
          <p:nvPr>
            <p:ph type="pic" idx="5"/>
          </p:nvPr>
        </p:nvSpPr>
        <p:spPr>
          <a:xfrm>
            <a:off x="1004888" y="1300163"/>
            <a:ext cx="1028700" cy="1028700"/>
          </a:xfrm>
          <a:prstGeom prst="rect">
            <a:avLst/>
          </a:prstGeom>
          <a:noFill/>
          <a:ln>
            <a:noFill/>
          </a:ln>
        </p:spPr>
      </p:sp>
      <p:sp>
        <p:nvSpPr>
          <p:cNvPr id="249" name="Google Shape;249;p42"/>
          <p:cNvSpPr>
            <a:spLocks noGrp="1"/>
          </p:cNvSpPr>
          <p:nvPr>
            <p:ph type="pic" idx="6"/>
          </p:nvPr>
        </p:nvSpPr>
        <p:spPr>
          <a:xfrm>
            <a:off x="3040063" y="1300163"/>
            <a:ext cx="1028700" cy="1028700"/>
          </a:xfrm>
          <a:prstGeom prst="rect">
            <a:avLst/>
          </a:prstGeom>
          <a:noFill/>
          <a:ln>
            <a:noFill/>
          </a:ln>
        </p:spPr>
      </p:sp>
      <p:sp>
        <p:nvSpPr>
          <p:cNvPr id="250" name="Google Shape;250;p42"/>
          <p:cNvSpPr>
            <a:spLocks noGrp="1"/>
          </p:cNvSpPr>
          <p:nvPr>
            <p:ph type="pic" idx="7"/>
          </p:nvPr>
        </p:nvSpPr>
        <p:spPr>
          <a:xfrm>
            <a:off x="5075238" y="1300163"/>
            <a:ext cx="1028700" cy="1028700"/>
          </a:xfrm>
          <a:prstGeom prst="rect">
            <a:avLst/>
          </a:prstGeom>
          <a:noFill/>
          <a:ln>
            <a:noFill/>
          </a:ln>
        </p:spPr>
      </p:sp>
      <p:sp>
        <p:nvSpPr>
          <p:cNvPr id="251" name="Google Shape;251;p42"/>
          <p:cNvSpPr>
            <a:spLocks noGrp="1"/>
          </p:cNvSpPr>
          <p:nvPr>
            <p:ph type="pic" idx="8"/>
          </p:nvPr>
        </p:nvSpPr>
        <p:spPr>
          <a:xfrm>
            <a:off x="7110413" y="1300163"/>
            <a:ext cx="1028700" cy="1028700"/>
          </a:xfrm>
          <a:prstGeom prst="rect">
            <a:avLst/>
          </a:prstGeom>
          <a:no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8"/>
                                        </p:tgtEl>
                                        <p:attrNameLst>
                                          <p:attrName>style.visibility</p:attrName>
                                        </p:attrNameLst>
                                      </p:cBhvr>
                                      <p:to>
                                        <p:strVal val="visible"/>
                                      </p:to>
                                    </p:set>
                                    <p:animEffect transition="in" filter="fade">
                                      <p:cBhvr>
                                        <p:cTn id="7" dur="500"/>
                                        <p:tgtEl>
                                          <p:spTgt spid="248"/>
                                        </p:tgtEl>
                                      </p:cBhvr>
                                    </p:animEffect>
                                  </p:childTnLst>
                                </p:cTn>
                              </p:par>
                              <p:par>
                                <p:cTn id="8" presetID="10" presetClass="entr" presetSubtype="0" fill="hold" nodeType="withEffect">
                                  <p:stCondLst>
                                    <p:cond delay="0"/>
                                  </p:stCondLst>
                                  <p:childTnLst>
                                    <p:set>
                                      <p:cBhvr>
                                        <p:cTn id="9" dur="1" fill="hold">
                                          <p:stCondLst>
                                            <p:cond delay="0"/>
                                          </p:stCondLst>
                                        </p:cTn>
                                        <p:tgtEl>
                                          <p:spTgt spid="249"/>
                                        </p:tgtEl>
                                        <p:attrNameLst>
                                          <p:attrName>style.visibility</p:attrName>
                                        </p:attrNameLst>
                                      </p:cBhvr>
                                      <p:to>
                                        <p:strVal val="visible"/>
                                      </p:to>
                                    </p:set>
                                    <p:animEffect transition="in" filter="fade">
                                      <p:cBhvr>
                                        <p:cTn id="10" dur="500"/>
                                        <p:tgtEl>
                                          <p:spTgt spid="249"/>
                                        </p:tgtEl>
                                      </p:cBhvr>
                                    </p:animEffect>
                                  </p:childTnLst>
                                </p:cTn>
                              </p:par>
                              <p:par>
                                <p:cTn id="11" presetID="10" presetClass="entr" presetSubtype="0" fill="hold" nodeType="withEffect">
                                  <p:stCondLst>
                                    <p:cond delay="0"/>
                                  </p:stCondLst>
                                  <p:childTnLst>
                                    <p:set>
                                      <p:cBhvr>
                                        <p:cTn id="12" dur="1" fill="hold">
                                          <p:stCondLst>
                                            <p:cond delay="0"/>
                                          </p:stCondLst>
                                        </p:cTn>
                                        <p:tgtEl>
                                          <p:spTgt spid="250"/>
                                        </p:tgtEl>
                                        <p:attrNameLst>
                                          <p:attrName>style.visibility</p:attrName>
                                        </p:attrNameLst>
                                      </p:cBhvr>
                                      <p:to>
                                        <p:strVal val="visible"/>
                                      </p:to>
                                    </p:set>
                                    <p:animEffect transition="in" filter="fade">
                                      <p:cBhvr>
                                        <p:cTn id="13" dur="500"/>
                                        <p:tgtEl>
                                          <p:spTgt spid="250"/>
                                        </p:tgtEl>
                                      </p:cBhvr>
                                    </p:animEffect>
                                  </p:childTnLst>
                                </p:cTn>
                              </p:par>
                              <p:par>
                                <p:cTn id="14" presetID="10" presetClass="entr" presetSubtype="0" fill="hold" nodeType="withEffect">
                                  <p:stCondLst>
                                    <p:cond delay="0"/>
                                  </p:stCondLst>
                                  <p:childTnLst>
                                    <p:set>
                                      <p:cBhvr>
                                        <p:cTn id="15" dur="1" fill="hold">
                                          <p:stCondLst>
                                            <p:cond delay="0"/>
                                          </p:stCondLst>
                                        </p:cTn>
                                        <p:tgtEl>
                                          <p:spTgt spid="251"/>
                                        </p:tgtEl>
                                        <p:attrNameLst>
                                          <p:attrName>style.visibility</p:attrName>
                                        </p:attrNameLst>
                                      </p:cBhvr>
                                      <p:to>
                                        <p:strVal val="visible"/>
                                      </p:to>
                                    </p:set>
                                    <p:animEffect transition="in" filter="fade">
                                      <p:cBhvr>
                                        <p:cTn id="16" dur="500"/>
                                        <p:tgtEl>
                                          <p:spTgt spid="25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44"/>
                                        </p:tgtEl>
                                        <p:attrNameLst>
                                          <p:attrName>style.visibility</p:attrName>
                                        </p:attrNameLst>
                                      </p:cBhvr>
                                      <p:to>
                                        <p:strVal val="visible"/>
                                      </p:to>
                                    </p:set>
                                    <p:animEffect transition="in" filter="fade">
                                      <p:cBhvr>
                                        <p:cTn id="21" dur="500"/>
                                        <p:tgtEl>
                                          <p:spTgt spid="24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45"/>
                                        </p:tgtEl>
                                        <p:attrNameLst>
                                          <p:attrName>style.visibility</p:attrName>
                                        </p:attrNameLst>
                                      </p:cBhvr>
                                      <p:to>
                                        <p:strVal val="visible"/>
                                      </p:to>
                                    </p:set>
                                    <p:animEffect transition="in" filter="fade">
                                      <p:cBhvr>
                                        <p:cTn id="26" dur="500"/>
                                        <p:tgtEl>
                                          <p:spTgt spid="24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46"/>
                                        </p:tgtEl>
                                        <p:attrNameLst>
                                          <p:attrName>style.visibility</p:attrName>
                                        </p:attrNameLst>
                                      </p:cBhvr>
                                      <p:to>
                                        <p:strVal val="visible"/>
                                      </p:to>
                                    </p:set>
                                    <p:animEffect transition="in" filter="fade">
                                      <p:cBhvr>
                                        <p:cTn id="31" dur="500"/>
                                        <p:tgtEl>
                                          <p:spTgt spid="24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47"/>
                                        </p:tgtEl>
                                        <p:attrNameLst>
                                          <p:attrName>style.visibility</p:attrName>
                                        </p:attrNameLst>
                                      </p:cBhvr>
                                      <p:to>
                                        <p:strVal val="visible"/>
                                      </p:to>
                                    </p:set>
                                    <p:animEffect transition="in" filter="fade">
                                      <p:cBhvr>
                                        <p:cTn id="36" dur="5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header-only">
  <p:cSld name="header-only">
    <p:spTree>
      <p:nvGrpSpPr>
        <p:cNvPr id="1" name="Shape 252"/>
        <p:cNvGrpSpPr/>
        <p:nvPr/>
      </p:nvGrpSpPr>
      <p:grpSpPr>
        <a:xfrm>
          <a:off x="0" y="0"/>
          <a:ext cx="0" cy="0"/>
          <a:chOff x="0" y="0"/>
          <a:chExt cx="0" cy="0"/>
        </a:xfrm>
      </p:grpSpPr>
      <p:sp>
        <p:nvSpPr>
          <p:cNvPr id="253" name="Google Shape;253;p43"/>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620810"/>
              </a:buClr>
              <a:buSzPts val="2700"/>
              <a:buFont typeface="Avenir"/>
              <a:buNone/>
              <a:defRPr sz="2700" b="1">
                <a:solidFill>
                  <a:srgbClr val="620810"/>
                </a:solidFill>
                <a:latin typeface="Avenir"/>
                <a:ea typeface="Avenir"/>
                <a:cs typeface="Avenir"/>
                <a:sym typeface="Avenir"/>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54" name="Google Shape;254;p43"/>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900">
                <a:solidFill>
                  <a:srgbClr val="E0D0D0"/>
                </a:solidFill>
                <a:latin typeface="Calibri"/>
                <a:ea typeface="Calibri"/>
                <a:cs typeface="Calibri"/>
                <a:sym typeface="Calibri"/>
              </a:rPr>
              <a:t>© 2022 QPR Institute. Inc.</a:t>
            </a:r>
            <a:endParaRPr sz="110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_logo-R">
  <p:cSld name="blank_logo-R">
    <p:spTree>
      <p:nvGrpSpPr>
        <p:cNvPr id="1" name="Shape 255"/>
        <p:cNvGrpSpPr/>
        <p:nvPr/>
      </p:nvGrpSpPr>
      <p:grpSpPr>
        <a:xfrm>
          <a:off x="0" y="0"/>
          <a:ext cx="0" cy="0"/>
          <a:chOff x="0" y="0"/>
          <a:chExt cx="0" cy="0"/>
        </a:xfrm>
      </p:grpSpPr>
      <p:pic>
        <p:nvPicPr>
          <p:cNvPr id="256" name="Google Shape;256;p44"/>
          <p:cNvPicPr preferRelativeResize="0"/>
          <p:nvPr/>
        </p:nvPicPr>
        <p:blipFill rotWithShape="1">
          <a:blip r:embed="rId2">
            <a:alphaModFix/>
          </a:blip>
          <a:srcRect/>
          <a:stretch/>
        </p:blipFill>
        <p:spPr>
          <a:xfrm>
            <a:off x="8290831" y="93782"/>
            <a:ext cx="741406" cy="685800"/>
          </a:xfrm>
          <a:prstGeom prst="rect">
            <a:avLst/>
          </a:prstGeom>
          <a:noFill/>
          <a:ln>
            <a:noFill/>
          </a:ln>
        </p:spPr>
      </p:pic>
      <p:sp>
        <p:nvSpPr>
          <p:cNvPr id="257" name="Google Shape;257;p44"/>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900">
                <a:solidFill>
                  <a:srgbClr val="9DD1E3"/>
                </a:solidFill>
                <a:latin typeface="Calibri"/>
                <a:ea typeface="Calibri"/>
                <a:cs typeface="Calibri"/>
                <a:sym typeface="Calibri"/>
              </a:rPr>
              <a:t>© 2022 QPR Institute. Inc.</a:t>
            </a:r>
            <a:endParaRPr sz="110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58"/>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rainer-card">
  <p:cSld name="trainer-card">
    <p:spTree>
      <p:nvGrpSpPr>
        <p:cNvPr id="1" name="Shape 259"/>
        <p:cNvGrpSpPr/>
        <p:nvPr/>
      </p:nvGrpSpPr>
      <p:grpSpPr>
        <a:xfrm>
          <a:off x="0" y="0"/>
          <a:ext cx="0" cy="0"/>
          <a:chOff x="0" y="0"/>
          <a:chExt cx="0" cy="0"/>
        </a:xfrm>
      </p:grpSpPr>
      <p:sp>
        <p:nvSpPr>
          <p:cNvPr id="260" name="Google Shape;260;p46"/>
          <p:cNvSpPr/>
          <p:nvPr/>
        </p:nvSpPr>
        <p:spPr>
          <a:xfrm>
            <a:off x="747371" y="1190797"/>
            <a:ext cx="3442716" cy="3442716"/>
          </a:xfrm>
          <a:custGeom>
            <a:avLst/>
            <a:gdLst/>
            <a:ahLst/>
            <a:cxnLst/>
            <a:rect l="l" t="t" r="r" b="b"/>
            <a:pathLst>
              <a:path w="5486400" h="5486400" extrusionOk="0">
                <a:moveTo>
                  <a:pt x="2743200" y="182880"/>
                </a:moveTo>
                <a:cubicBezTo>
                  <a:pt x="4157226" y="182880"/>
                  <a:pt x="5303520" y="1329174"/>
                  <a:pt x="5303520" y="2743200"/>
                </a:cubicBezTo>
                <a:cubicBezTo>
                  <a:pt x="5303520" y="4157226"/>
                  <a:pt x="4157226" y="5303520"/>
                  <a:pt x="2743200" y="5303520"/>
                </a:cubicBezTo>
                <a:cubicBezTo>
                  <a:pt x="1329174" y="5303520"/>
                  <a:pt x="182880" y="4157226"/>
                  <a:pt x="182880" y="2743200"/>
                </a:cubicBezTo>
                <a:cubicBezTo>
                  <a:pt x="182880" y="1329174"/>
                  <a:pt x="1329174" y="182880"/>
                  <a:pt x="2743200" y="182880"/>
                </a:cubicBezTo>
                <a:close/>
                <a:moveTo>
                  <a:pt x="2743200" y="91440"/>
                </a:moveTo>
                <a:cubicBezTo>
                  <a:pt x="1278673" y="91440"/>
                  <a:pt x="91440" y="1278673"/>
                  <a:pt x="91440" y="2743200"/>
                </a:cubicBezTo>
                <a:cubicBezTo>
                  <a:pt x="91440" y="4207727"/>
                  <a:pt x="1278673" y="5394960"/>
                  <a:pt x="2743200" y="5394960"/>
                </a:cubicBezTo>
                <a:cubicBezTo>
                  <a:pt x="4207727" y="5394960"/>
                  <a:pt x="5394960" y="4207727"/>
                  <a:pt x="5394960" y="2743200"/>
                </a:cubicBezTo>
                <a:cubicBezTo>
                  <a:pt x="5394960" y="1278673"/>
                  <a:pt x="4207727" y="91440"/>
                  <a:pt x="2743200" y="91440"/>
                </a:cubicBezTo>
                <a:close/>
                <a:moveTo>
                  <a:pt x="2743200" y="0"/>
                </a:moveTo>
                <a:cubicBezTo>
                  <a:pt x="4258228" y="0"/>
                  <a:pt x="5486400" y="1228172"/>
                  <a:pt x="5486400" y="2743200"/>
                </a:cubicBezTo>
                <a:cubicBezTo>
                  <a:pt x="5486400" y="4258228"/>
                  <a:pt x="4258228" y="5486400"/>
                  <a:pt x="2743200" y="5486400"/>
                </a:cubicBezTo>
                <a:cubicBezTo>
                  <a:pt x="1228172" y="5486400"/>
                  <a:pt x="0" y="4258228"/>
                  <a:pt x="0" y="2743200"/>
                </a:cubicBezTo>
                <a:cubicBezTo>
                  <a:pt x="0" y="1228172"/>
                  <a:pt x="1228172" y="0"/>
                  <a:pt x="2743200" y="0"/>
                </a:cubicBezTo>
                <a:close/>
              </a:path>
            </a:pathLst>
          </a:custGeom>
          <a:solidFill>
            <a:srgbClr val="620810"/>
          </a:solidFill>
          <a:ln w="12700" cap="flat" cmpd="sng">
            <a:solidFill>
              <a:srgbClr val="62081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5400" b="1">
              <a:solidFill>
                <a:schemeClr val="lt1"/>
              </a:solidFill>
              <a:latin typeface="Avenir"/>
              <a:ea typeface="Avenir"/>
              <a:cs typeface="Avenir"/>
              <a:sym typeface="Avenir"/>
            </a:endParaRPr>
          </a:p>
        </p:txBody>
      </p:sp>
      <p:sp>
        <p:nvSpPr>
          <p:cNvPr id="261" name="Google Shape;261;p46"/>
          <p:cNvSpPr>
            <a:spLocks noGrp="1"/>
          </p:cNvSpPr>
          <p:nvPr>
            <p:ph type="pic" idx="2"/>
          </p:nvPr>
        </p:nvSpPr>
        <p:spPr>
          <a:xfrm>
            <a:off x="860111" y="1302409"/>
            <a:ext cx="3257700" cy="3257700"/>
          </a:xfrm>
          <a:prstGeom prst="ellipse">
            <a:avLst/>
          </a:prstGeom>
          <a:noFill/>
          <a:ln>
            <a:noFill/>
          </a:ln>
        </p:spPr>
      </p:sp>
      <p:sp>
        <p:nvSpPr>
          <p:cNvPr id="262" name="Google Shape;262;p46"/>
          <p:cNvSpPr txBox="1">
            <a:spLocks noGrp="1"/>
          </p:cNvSpPr>
          <p:nvPr>
            <p:ph type="title"/>
          </p:nvPr>
        </p:nvSpPr>
        <p:spPr>
          <a:xfrm>
            <a:off x="4307819" y="1721644"/>
            <a:ext cx="4100700" cy="9942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620810"/>
              </a:buClr>
              <a:buSzPts val="3300"/>
              <a:buFont typeface="Avenir"/>
              <a:buNone/>
              <a:defRPr sz="3300" b="1">
                <a:solidFill>
                  <a:srgbClr val="620810"/>
                </a:solidFill>
                <a:latin typeface="Avenir"/>
                <a:ea typeface="Avenir"/>
                <a:cs typeface="Avenir"/>
                <a:sym typeface="Avenir"/>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63" name="Google Shape;263;p46"/>
          <p:cNvSpPr txBox="1"/>
          <p:nvPr/>
        </p:nvSpPr>
        <p:spPr>
          <a:xfrm>
            <a:off x="4307819" y="2693194"/>
            <a:ext cx="4086000" cy="145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a:solidFill>
                  <a:srgbClr val="3F3F3F"/>
                </a:solidFill>
                <a:latin typeface="Arial"/>
                <a:ea typeface="Arial"/>
                <a:cs typeface="Arial"/>
                <a:sym typeface="Arial"/>
              </a:rPr>
              <a:t>Office number:</a:t>
            </a:r>
            <a:endParaRPr sz="1100"/>
          </a:p>
          <a:p>
            <a:pPr marL="0" marR="0" lvl="0" indent="0" algn="l" rtl="0">
              <a:spcBef>
                <a:spcPts val="0"/>
              </a:spcBef>
              <a:spcAft>
                <a:spcPts val="0"/>
              </a:spcAft>
              <a:buNone/>
            </a:pPr>
            <a:r>
              <a:rPr lang="en" sz="1800">
                <a:solidFill>
                  <a:srgbClr val="3F3F3F"/>
                </a:solidFill>
                <a:latin typeface="Arial"/>
                <a:ea typeface="Arial"/>
                <a:cs typeface="Arial"/>
                <a:sym typeface="Arial"/>
              </a:rPr>
              <a:t>Institute number: </a:t>
            </a:r>
            <a:r>
              <a:rPr lang="en" sz="1800">
                <a:solidFill>
                  <a:srgbClr val="0563C1"/>
                </a:solidFill>
                <a:latin typeface="Arial"/>
                <a:ea typeface="Arial"/>
                <a:cs typeface="Arial"/>
                <a:sym typeface="Arial"/>
              </a:rPr>
              <a:t>1-888-726-7926</a:t>
            </a:r>
            <a:endParaRPr sz="1100"/>
          </a:p>
          <a:p>
            <a:pPr marL="0" marR="0" lvl="0" indent="0" algn="l" rtl="0">
              <a:spcBef>
                <a:spcPts val="0"/>
              </a:spcBef>
              <a:spcAft>
                <a:spcPts val="0"/>
              </a:spcAft>
              <a:buNone/>
            </a:pPr>
            <a:r>
              <a:rPr lang="en" sz="1800">
                <a:solidFill>
                  <a:srgbClr val="3F3F3F"/>
                </a:solidFill>
                <a:latin typeface="Arial"/>
                <a:ea typeface="Arial"/>
                <a:cs typeface="Arial"/>
                <a:sym typeface="Arial"/>
              </a:rPr>
              <a:t>Email:</a:t>
            </a:r>
            <a:endParaRPr sz="1100"/>
          </a:p>
          <a:p>
            <a:pPr marL="0" marR="0" lvl="0" indent="0" algn="l" rtl="0">
              <a:spcBef>
                <a:spcPts val="0"/>
              </a:spcBef>
              <a:spcAft>
                <a:spcPts val="0"/>
              </a:spcAft>
              <a:buNone/>
            </a:pPr>
            <a:r>
              <a:rPr lang="en" sz="1800">
                <a:solidFill>
                  <a:srgbClr val="3F3F3F"/>
                </a:solidFill>
                <a:latin typeface="Arial"/>
                <a:ea typeface="Arial"/>
                <a:cs typeface="Arial"/>
                <a:sym typeface="Arial"/>
              </a:rPr>
              <a:t>Website: </a:t>
            </a:r>
            <a:r>
              <a:rPr lang="en" sz="1800" u="sng">
                <a:solidFill>
                  <a:srgbClr val="3F3F3F"/>
                </a:solidFill>
                <a:latin typeface="Arial"/>
                <a:ea typeface="Arial"/>
                <a:cs typeface="Arial"/>
                <a:sym typeface="Arial"/>
                <a:hlinkClick r:id="rId2">
                  <a:extLst>
                    <a:ext uri="{A12FA001-AC4F-418D-AE19-62706E023703}">
                      <ahyp:hlinkClr xmlns:ahyp="http://schemas.microsoft.com/office/drawing/2018/hyperlinkcolor" val="tx"/>
                    </a:ext>
                  </a:extLst>
                </a:hlinkClick>
              </a:rPr>
              <a:t>www.qprinstitute.com</a:t>
            </a:r>
            <a:endParaRPr sz="1800">
              <a:solidFill>
                <a:srgbClr val="3F3F3F"/>
              </a:solidFill>
              <a:latin typeface="Arial"/>
              <a:ea typeface="Arial"/>
              <a:cs typeface="Arial"/>
              <a:sym typeface="Arial"/>
            </a:endParaRPr>
          </a:p>
          <a:p>
            <a:pPr marL="0" marR="0" lvl="0" indent="0" algn="l" rtl="0">
              <a:spcBef>
                <a:spcPts val="0"/>
              </a:spcBef>
              <a:spcAft>
                <a:spcPts val="0"/>
              </a:spcAft>
              <a:buNone/>
            </a:pPr>
            <a:r>
              <a:rPr lang="en" sz="1800">
                <a:solidFill>
                  <a:srgbClr val="3F3F3F"/>
                </a:solidFill>
                <a:latin typeface="Arial"/>
                <a:ea typeface="Arial"/>
                <a:cs typeface="Arial"/>
                <a:sym typeface="Arial"/>
              </a:rPr>
              <a:t>Your website:</a:t>
            </a:r>
            <a:endParaRPr sz="1100"/>
          </a:p>
        </p:txBody>
      </p:sp>
      <p:sp>
        <p:nvSpPr>
          <p:cNvPr id="264" name="Google Shape;264;p46"/>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rgbClr val="621216">
              <a:alpha val="2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5400" b="1">
              <a:solidFill>
                <a:schemeClr val="lt1"/>
              </a:solidFill>
              <a:latin typeface="Avenir"/>
              <a:ea typeface="Avenir"/>
              <a:cs typeface="Avenir"/>
              <a:sym typeface="Avenir"/>
            </a:endParaRPr>
          </a:p>
        </p:txBody>
      </p:sp>
      <p:sp>
        <p:nvSpPr>
          <p:cNvPr id="265" name="Google Shape;265;p46"/>
          <p:cNvSpPr txBox="1"/>
          <p:nvPr/>
        </p:nvSpPr>
        <p:spPr>
          <a:xfrm>
            <a:off x="630936" y="274320"/>
            <a:ext cx="7886700" cy="484800"/>
          </a:xfrm>
          <a:prstGeom prst="rect">
            <a:avLst/>
          </a:prstGeom>
          <a:noFill/>
          <a:ln>
            <a:noFill/>
          </a:ln>
        </p:spPr>
        <p:txBody>
          <a:bodyPr spcFirstLastPara="1" wrap="square" lIns="68575" tIns="34275" rIns="68575" bIns="34275" anchor="b" anchorCtr="0">
            <a:spAutoFit/>
          </a:bodyPr>
          <a:lstStyle/>
          <a:p>
            <a:pPr marL="0" marR="0" lvl="0" indent="0" algn="l" rtl="0">
              <a:spcBef>
                <a:spcPts val="0"/>
              </a:spcBef>
              <a:spcAft>
                <a:spcPts val="0"/>
              </a:spcAft>
              <a:buNone/>
            </a:pPr>
            <a:r>
              <a:rPr lang="en" sz="2700" b="1" i="0" u="none" strike="noStrike" cap="none">
                <a:solidFill>
                  <a:srgbClr val="620810"/>
                </a:solidFill>
                <a:latin typeface="Avenir"/>
                <a:ea typeface="Avenir"/>
                <a:cs typeface="Avenir"/>
                <a:sym typeface="Avenir"/>
              </a:rPr>
              <a:t>My Business Card: How to Reach Me</a:t>
            </a:r>
            <a:endParaRPr sz="1400">
              <a:solidFill>
                <a:schemeClr val="dk1"/>
              </a:solidFill>
              <a:latin typeface="Calibri"/>
              <a:ea typeface="Calibri"/>
              <a:cs typeface="Calibri"/>
              <a:sym typeface="Calibri"/>
            </a:endParaRPr>
          </a:p>
        </p:txBody>
      </p:sp>
      <p:sp>
        <p:nvSpPr>
          <p:cNvPr id="266" name="Google Shape;266;p46"/>
          <p:cNvSpPr txBox="1">
            <a:spLocks noGrp="1"/>
          </p:cNvSpPr>
          <p:nvPr>
            <p:ph type="body" idx="1"/>
          </p:nvPr>
        </p:nvSpPr>
        <p:spPr>
          <a:xfrm>
            <a:off x="5851104" y="2694734"/>
            <a:ext cx="2557200" cy="381000"/>
          </a:xfrm>
          <a:prstGeom prst="rect">
            <a:avLst/>
          </a:prstGeom>
          <a:noFill/>
          <a:ln>
            <a:noFill/>
          </a:ln>
        </p:spPr>
        <p:txBody>
          <a:bodyPr spcFirstLastPara="1" wrap="square" lIns="68575" tIns="34275" rIns="68575" bIns="34275" anchor="ctr" anchorCtr="0">
            <a:normAutofit/>
          </a:bodyPr>
          <a:lstStyle>
            <a:lvl1pPr marL="457200" lvl="0" indent="-228600" algn="l" rtl="0">
              <a:lnSpc>
                <a:spcPct val="90000"/>
              </a:lnSpc>
              <a:spcBef>
                <a:spcPts val="800"/>
              </a:spcBef>
              <a:spcAft>
                <a:spcPts val="0"/>
              </a:spcAft>
              <a:buClr>
                <a:srgbClr val="262626"/>
              </a:buClr>
              <a:buSzPts val="1800"/>
              <a:buNone/>
              <a:defRPr sz="1800">
                <a:solidFill>
                  <a:srgbClr val="262626"/>
                </a:solidFill>
                <a:latin typeface="Arial"/>
                <a:ea typeface="Arial"/>
                <a:cs typeface="Arial"/>
                <a:sym typeface="Arial"/>
              </a:defRPr>
            </a:lvl1pPr>
            <a:lvl2pPr marL="914400" lvl="1" indent="-228600" algn="l" rtl="0">
              <a:lnSpc>
                <a:spcPct val="90000"/>
              </a:lnSpc>
              <a:spcBef>
                <a:spcPts val="400"/>
              </a:spcBef>
              <a:spcAft>
                <a:spcPts val="0"/>
              </a:spcAft>
              <a:buClr>
                <a:schemeClr val="dk1"/>
              </a:buClr>
              <a:buSzPts val="1800"/>
              <a:buNone/>
              <a:defRPr/>
            </a:lvl2pPr>
            <a:lvl3pPr marL="1371600" lvl="2" indent="-228600" algn="l" rtl="0">
              <a:lnSpc>
                <a:spcPct val="90000"/>
              </a:lnSpc>
              <a:spcBef>
                <a:spcPts val="400"/>
              </a:spcBef>
              <a:spcAft>
                <a:spcPts val="0"/>
              </a:spcAft>
              <a:buClr>
                <a:schemeClr val="dk1"/>
              </a:buClr>
              <a:buSzPts val="1500"/>
              <a:buNone/>
              <a:defRPr/>
            </a:lvl3pPr>
            <a:lvl4pPr marL="1828800" lvl="3" indent="-228600" algn="l" rtl="0">
              <a:lnSpc>
                <a:spcPct val="90000"/>
              </a:lnSpc>
              <a:spcBef>
                <a:spcPts val="400"/>
              </a:spcBef>
              <a:spcAft>
                <a:spcPts val="0"/>
              </a:spcAft>
              <a:buClr>
                <a:schemeClr val="dk1"/>
              </a:buClr>
              <a:buSzPts val="1400"/>
              <a:buNone/>
              <a:defRPr/>
            </a:lvl4pPr>
            <a:lvl5pPr marL="2286000" lvl="4" indent="-228600" algn="l" rtl="0">
              <a:lnSpc>
                <a:spcPct val="90000"/>
              </a:lnSpc>
              <a:spcBef>
                <a:spcPts val="400"/>
              </a:spcBef>
              <a:spcAft>
                <a:spcPts val="0"/>
              </a:spcAft>
              <a:buClr>
                <a:schemeClr val="dk1"/>
              </a:buClr>
              <a:buSzPts val="14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67" name="Google Shape;267;p46"/>
          <p:cNvSpPr txBox="1">
            <a:spLocks noGrp="1"/>
          </p:cNvSpPr>
          <p:nvPr>
            <p:ph type="body" idx="3"/>
          </p:nvPr>
        </p:nvSpPr>
        <p:spPr>
          <a:xfrm>
            <a:off x="4972050" y="3241127"/>
            <a:ext cx="3436200" cy="381000"/>
          </a:xfrm>
          <a:prstGeom prst="rect">
            <a:avLst/>
          </a:prstGeom>
          <a:noFill/>
          <a:ln>
            <a:noFill/>
          </a:ln>
        </p:spPr>
        <p:txBody>
          <a:bodyPr spcFirstLastPara="1" wrap="square" lIns="68575" tIns="34275" rIns="68575" bIns="34275" anchor="ctr" anchorCtr="0">
            <a:normAutofit/>
          </a:bodyPr>
          <a:lstStyle>
            <a:lvl1pPr marL="457200" lvl="0" indent="-228600" algn="l" rtl="0">
              <a:lnSpc>
                <a:spcPct val="90000"/>
              </a:lnSpc>
              <a:spcBef>
                <a:spcPts val="800"/>
              </a:spcBef>
              <a:spcAft>
                <a:spcPts val="0"/>
              </a:spcAft>
              <a:buClr>
                <a:srgbClr val="262626"/>
              </a:buClr>
              <a:buSzPts val="1800"/>
              <a:buNone/>
              <a:defRPr sz="1800">
                <a:solidFill>
                  <a:srgbClr val="262626"/>
                </a:solidFill>
                <a:latin typeface="Arial"/>
                <a:ea typeface="Arial"/>
                <a:cs typeface="Arial"/>
                <a:sym typeface="Arial"/>
              </a:defRPr>
            </a:lvl1pPr>
            <a:lvl2pPr marL="914400" lvl="1" indent="-228600" algn="l" rtl="0">
              <a:lnSpc>
                <a:spcPct val="90000"/>
              </a:lnSpc>
              <a:spcBef>
                <a:spcPts val="400"/>
              </a:spcBef>
              <a:spcAft>
                <a:spcPts val="0"/>
              </a:spcAft>
              <a:buClr>
                <a:schemeClr val="dk1"/>
              </a:buClr>
              <a:buSzPts val="1800"/>
              <a:buNone/>
              <a:defRPr/>
            </a:lvl2pPr>
            <a:lvl3pPr marL="1371600" lvl="2" indent="-228600" algn="l" rtl="0">
              <a:lnSpc>
                <a:spcPct val="90000"/>
              </a:lnSpc>
              <a:spcBef>
                <a:spcPts val="400"/>
              </a:spcBef>
              <a:spcAft>
                <a:spcPts val="0"/>
              </a:spcAft>
              <a:buClr>
                <a:schemeClr val="dk1"/>
              </a:buClr>
              <a:buSzPts val="1500"/>
              <a:buNone/>
              <a:defRPr/>
            </a:lvl3pPr>
            <a:lvl4pPr marL="1828800" lvl="3" indent="-228600" algn="l" rtl="0">
              <a:lnSpc>
                <a:spcPct val="90000"/>
              </a:lnSpc>
              <a:spcBef>
                <a:spcPts val="400"/>
              </a:spcBef>
              <a:spcAft>
                <a:spcPts val="0"/>
              </a:spcAft>
              <a:buClr>
                <a:schemeClr val="dk1"/>
              </a:buClr>
              <a:buSzPts val="1400"/>
              <a:buNone/>
              <a:defRPr/>
            </a:lvl4pPr>
            <a:lvl5pPr marL="2286000" lvl="4" indent="-228600" algn="l" rtl="0">
              <a:lnSpc>
                <a:spcPct val="90000"/>
              </a:lnSpc>
              <a:spcBef>
                <a:spcPts val="400"/>
              </a:spcBef>
              <a:spcAft>
                <a:spcPts val="0"/>
              </a:spcAft>
              <a:buClr>
                <a:schemeClr val="dk1"/>
              </a:buClr>
              <a:buSzPts val="14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68" name="Google Shape;268;p46"/>
          <p:cNvSpPr txBox="1">
            <a:spLocks noGrp="1"/>
          </p:cNvSpPr>
          <p:nvPr>
            <p:ph type="body" idx="4"/>
          </p:nvPr>
        </p:nvSpPr>
        <p:spPr>
          <a:xfrm>
            <a:off x="5710238" y="3787501"/>
            <a:ext cx="2698200" cy="381000"/>
          </a:xfrm>
          <a:prstGeom prst="rect">
            <a:avLst/>
          </a:prstGeom>
          <a:noFill/>
          <a:ln>
            <a:noFill/>
          </a:ln>
        </p:spPr>
        <p:txBody>
          <a:bodyPr spcFirstLastPara="1" wrap="square" lIns="68575" tIns="34275" rIns="68575" bIns="34275" anchor="ctr" anchorCtr="0">
            <a:normAutofit/>
          </a:bodyPr>
          <a:lstStyle>
            <a:lvl1pPr marL="457200" lvl="0" indent="-228600" algn="l" rtl="0">
              <a:lnSpc>
                <a:spcPct val="90000"/>
              </a:lnSpc>
              <a:spcBef>
                <a:spcPts val="800"/>
              </a:spcBef>
              <a:spcAft>
                <a:spcPts val="0"/>
              </a:spcAft>
              <a:buClr>
                <a:srgbClr val="262626"/>
              </a:buClr>
              <a:buSzPts val="1800"/>
              <a:buNone/>
              <a:defRPr sz="1800">
                <a:solidFill>
                  <a:srgbClr val="262626"/>
                </a:solidFill>
                <a:latin typeface="Arial"/>
                <a:ea typeface="Arial"/>
                <a:cs typeface="Arial"/>
                <a:sym typeface="Arial"/>
              </a:defRPr>
            </a:lvl1pPr>
            <a:lvl2pPr marL="914400" lvl="1" indent="-228600" algn="l" rtl="0">
              <a:lnSpc>
                <a:spcPct val="90000"/>
              </a:lnSpc>
              <a:spcBef>
                <a:spcPts val="400"/>
              </a:spcBef>
              <a:spcAft>
                <a:spcPts val="0"/>
              </a:spcAft>
              <a:buClr>
                <a:schemeClr val="dk1"/>
              </a:buClr>
              <a:buSzPts val="1800"/>
              <a:buNone/>
              <a:defRPr/>
            </a:lvl2pPr>
            <a:lvl3pPr marL="1371600" lvl="2" indent="-228600" algn="l" rtl="0">
              <a:lnSpc>
                <a:spcPct val="90000"/>
              </a:lnSpc>
              <a:spcBef>
                <a:spcPts val="400"/>
              </a:spcBef>
              <a:spcAft>
                <a:spcPts val="0"/>
              </a:spcAft>
              <a:buClr>
                <a:schemeClr val="dk1"/>
              </a:buClr>
              <a:buSzPts val="1500"/>
              <a:buNone/>
              <a:defRPr/>
            </a:lvl3pPr>
            <a:lvl4pPr marL="1828800" lvl="3" indent="-228600" algn="l" rtl="0">
              <a:lnSpc>
                <a:spcPct val="90000"/>
              </a:lnSpc>
              <a:spcBef>
                <a:spcPts val="400"/>
              </a:spcBef>
              <a:spcAft>
                <a:spcPts val="0"/>
              </a:spcAft>
              <a:buClr>
                <a:schemeClr val="dk1"/>
              </a:buClr>
              <a:buSzPts val="1400"/>
              <a:buNone/>
              <a:defRPr/>
            </a:lvl4pPr>
            <a:lvl5pPr marL="2286000" lvl="4" indent="-228600" algn="l" rtl="0">
              <a:lnSpc>
                <a:spcPct val="90000"/>
              </a:lnSpc>
              <a:spcBef>
                <a:spcPts val="400"/>
              </a:spcBef>
              <a:spcAft>
                <a:spcPts val="0"/>
              </a:spcAft>
              <a:buClr>
                <a:schemeClr val="dk1"/>
              </a:buClr>
              <a:buSzPts val="14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reak">
  <p:cSld name="break">
    <p:bg>
      <p:bgPr>
        <a:blipFill>
          <a:blip r:embed="rId2">
            <a:alphaModFix/>
          </a:blip>
          <a:stretch>
            <a:fillRect/>
          </a:stretch>
        </a:blipFill>
        <a:effectLst/>
      </p:bgPr>
    </p:bg>
    <p:spTree>
      <p:nvGrpSpPr>
        <p:cNvPr id="1" name="Shape 269"/>
        <p:cNvGrpSpPr/>
        <p:nvPr/>
      </p:nvGrpSpPr>
      <p:grpSpPr>
        <a:xfrm>
          <a:off x="0" y="0"/>
          <a:ext cx="0" cy="0"/>
          <a:chOff x="0" y="0"/>
          <a:chExt cx="0" cy="0"/>
        </a:xfrm>
      </p:grpSpPr>
      <p:sp>
        <p:nvSpPr>
          <p:cNvPr id="270" name="Google Shape;270;p47"/>
          <p:cNvSpPr txBox="1"/>
          <p:nvPr/>
        </p:nvSpPr>
        <p:spPr>
          <a:xfrm>
            <a:off x="1209675" y="2505075"/>
            <a:ext cx="3705300" cy="9003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3000" b="1">
                <a:solidFill>
                  <a:srgbClr val="3C3A4D"/>
                </a:solidFill>
                <a:latin typeface="Avenir"/>
                <a:ea typeface="Avenir"/>
                <a:cs typeface="Avenir"/>
                <a:sym typeface="Avenir"/>
              </a:rPr>
              <a:t>End of Module</a:t>
            </a:r>
            <a:endParaRPr sz="1100"/>
          </a:p>
          <a:p>
            <a:pPr marL="0" marR="0" lvl="0" indent="0" algn="ctr" rtl="0">
              <a:spcBef>
                <a:spcPts val="0"/>
              </a:spcBef>
              <a:spcAft>
                <a:spcPts val="0"/>
              </a:spcAft>
              <a:buNone/>
            </a:pPr>
            <a:endParaRPr sz="600" b="1">
              <a:solidFill>
                <a:srgbClr val="3C3A4D"/>
              </a:solidFill>
              <a:latin typeface="Avenir"/>
              <a:ea typeface="Avenir"/>
              <a:cs typeface="Avenir"/>
              <a:sym typeface="Avenir"/>
            </a:endParaRPr>
          </a:p>
          <a:p>
            <a:pPr marL="0" marR="0" lvl="0" indent="0" algn="ctr" rtl="0">
              <a:spcBef>
                <a:spcPts val="0"/>
              </a:spcBef>
              <a:spcAft>
                <a:spcPts val="0"/>
              </a:spcAft>
              <a:buNone/>
            </a:pPr>
            <a:r>
              <a:rPr lang="en" sz="1800">
                <a:solidFill>
                  <a:srgbClr val="3C3A4D"/>
                </a:solidFill>
                <a:latin typeface="Arial"/>
                <a:ea typeface="Arial"/>
                <a:cs typeface="Arial"/>
                <a:sym typeface="Arial"/>
              </a:rPr>
              <a:t>ANY QUESTIONS?</a:t>
            </a:r>
            <a:endParaRPr sz="1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0"/>
                                        </p:tgtEl>
                                        <p:attrNameLst>
                                          <p:attrName>style.visibility</p:attrName>
                                        </p:attrNameLst>
                                      </p:cBhvr>
                                      <p:to>
                                        <p:strVal val="visible"/>
                                      </p:to>
                                    </p:set>
                                    <p:animEffect transition="in" filter="fade">
                                      <p:cBhvr>
                                        <p:cTn id="7" dur="500"/>
                                        <p:tgtEl>
                                          <p:spTgt spid="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notes">
  <p:cSld name="notes">
    <p:bg>
      <p:bgPr>
        <a:solidFill>
          <a:srgbClr val="C00000"/>
        </a:solidFill>
        <a:effectLst/>
      </p:bgPr>
    </p:bg>
    <p:spTree>
      <p:nvGrpSpPr>
        <p:cNvPr id="1" name="Shape 271"/>
        <p:cNvGrpSpPr/>
        <p:nvPr/>
      </p:nvGrpSpPr>
      <p:grpSpPr>
        <a:xfrm>
          <a:off x="0" y="0"/>
          <a:ext cx="0" cy="0"/>
          <a:chOff x="0" y="0"/>
          <a:chExt cx="0" cy="0"/>
        </a:xfrm>
      </p:grpSpPr>
      <p:sp>
        <p:nvSpPr>
          <p:cNvPr id="272" name="Google Shape;272;p48"/>
          <p:cNvSpPr/>
          <p:nvPr/>
        </p:nvSpPr>
        <p:spPr>
          <a:xfrm>
            <a:off x="547688" y="504825"/>
            <a:ext cx="8048700" cy="41529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73" name="Google Shape;273;p48"/>
          <p:cNvSpPr txBox="1"/>
          <p:nvPr/>
        </p:nvSpPr>
        <p:spPr>
          <a:xfrm>
            <a:off x="1623060" y="1613796"/>
            <a:ext cx="5898000" cy="1254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700" b="1">
                <a:solidFill>
                  <a:srgbClr val="C00000"/>
                </a:solidFill>
                <a:latin typeface="Avenir"/>
                <a:ea typeface="Avenir"/>
                <a:cs typeface="Avenir"/>
                <a:sym typeface="Avenir"/>
              </a:rPr>
              <a:t>DO NOT UNHIDE. </a:t>
            </a:r>
            <a:endParaRPr sz="1100"/>
          </a:p>
          <a:p>
            <a:pPr marL="0" marR="0" lvl="0" indent="0" algn="ctr" rtl="0">
              <a:spcBef>
                <a:spcPts val="0"/>
              </a:spcBef>
              <a:spcAft>
                <a:spcPts val="0"/>
              </a:spcAft>
              <a:buNone/>
            </a:pPr>
            <a:r>
              <a:rPr lang="en" sz="1400" b="0">
                <a:solidFill>
                  <a:srgbClr val="C00000"/>
                </a:solidFill>
                <a:latin typeface="Arial"/>
                <a:ea typeface="Arial"/>
                <a:cs typeface="Arial"/>
                <a:sym typeface="Arial"/>
              </a:rPr>
              <a:t>THIS SLIDE INTENTIONALLY HIDDEN.</a:t>
            </a:r>
            <a:endParaRPr sz="1100"/>
          </a:p>
          <a:p>
            <a:pPr marL="0" marR="0" lvl="0" indent="0" algn="l" rtl="0">
              <a:spcBef>
                <a:spcPts val="0"/>
              </a:spcBef>
              <a:spcAft>
                <a:spcPts val="0"/>
              </a:spcAft>
              <a:buNone/>
            </a:pPr>
            <a:endParaRPr sz="1800">
              <a:solidFill>
                <a:srgbClr val="C00000"/>
              </a:solidFill>
              <a:latin typeface="Arial"/>
              <a:ea typeface="Arial"/>
              <a:cs typeface="Arial"/>
              <a:sym typeface="Arial"/>
            </a:endParaRPr>
          </a:p>
          <a:p>
            <a:pPr marL="0" marR="0" lvl="0" indent="0" algn="l" rtl="0">
              <a:spcBef>
                <a:spcPts val="0"/>
              </a:spcBef>
              <a:spcAft>
                <a:spcPts val="0"/>
              </a:spcAft>
              <a:buNone/>
            </a:pPr>
            <a:r>
              <a:rPr lang="en" sz="1800" b="1">
                <a:solidFill>
                  <a:srgbClr val="262626"/>
                </a:solidFill>
                <a:latin typeface="Arial"/>
                <a:ea typeface="Arial"/>
                <a:cs typeface="Arial"/>
                <a:sym typeface="Arial"/>
              </a:rPr>
              <a:t>NOTE TO FACILITATOR:</a:t>
            </a:r>
            <a:endParaRPr sz="1100"/>
          </a:p>
        </p:txBody>
      </p:sp>
      <p:sp>
        <p:nvSpPr>
          <p:cNvPr id="274" name="Google Shape;274;p48"/>
          <p:cNvSpPr txBox="1">
            <a:spLocks noGrp="1"/>
          </p:cNvSpPr>
          <p:nvPr>
            <p:ph type="body" idx="1"/>
          </p:nvPr>
        </p:nvSpPr>
        <p:spPr>
          <a:xfrm>
            <a:off x="1623060" y="2867025"/>
            <a:ext cx="5898000" cy="7809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262626"/>
              </a:buClr>
              <a:buSzPts val="1200"/>
              <a:buNone/>
              <a:defRPr sz="1200">
                <a:solidFill>
                  <a:srgbClr val="262626"/>
                </a:solidFill>
              </a:defRPr>
            </a:lvl1pPr>
            <a:lvl2pPr marL="914400" lvl="1" indent="-228600" algn="l" rtl="0">
              <a:lnSpc>
                <a:spcPct val="90000"/>
              </a:lnSpc>
              <a:spcBef>
                <a:spcPts val="400"/>
              </a:spcBef>
              <a:spcAft>
                <a:spcPts val="0"/>
              </a:spcAft>
              <a:buClr>
                <a:schemeClr val="lt1"/>
              </a:buClr>
              <a:buSzPts val="1800"/>
              <a:buNone/>
              <a:defRPr>
                <a:solidFill>
                  <a:schemeClr val="lt1"/>
                </a:solidFill>
              </a:defRPr>
            </a:lvl2pPr>
            <a:lvl3pPr marL="1371600" lvl="2" indent="-228600" algn="l" rtl="0">
              <a:lnSpc>
                <a:spcPct val="90000"/>
              </a:lnSpc>
              <a:spcBef>
                <a:spcPts val="400"/>
              </a:spcBef>
              <a:spcAft>
                <a:spcPts val="0"/>
              </a:spcAft>
              <a:buClr>
                <a:schemeClr val="lt1"/>
              </a:buClr>
              <a:buSzPts val="1500"/>
              <a:buNone/>
              <a:defRPr>
                <a:solidFill>
                  <a:schemeClr val="lt1"/>
                </a:solidFill>
              </a:defRPr>
            </a:lvl3pPr>
            <a:lvl4pPr marL="1828800" lvl="3" indent="-228600" algn="l" rtl="0">
              <a:lnSpc>
                <a:spcPct val="90000"/>
              </a:lnSpc>
              <a:spcBef>
                <a:spcPts val="400"/>
              </a:spcBef>
              <a:spcAft>
                <a:spcPts val="0"/>
              </a:spcAft>
              <a:buClr>
                <a:schemeClr val="lt1"/>
              </a:buClr>
              <a:buSzPts val="1400"/>
              <a:buNone/>
              <a:defRPr>
                <a:solidFill>
                  <a:schemeClr val="lt1"/>
                </a:solidFill>
              </a:defRPr>
            </a:lvl4pPr>
            <a:lvl5pPr marL="2286000" lvl="4" indent="-228600" algn="l" rtl="0">
              <a:lnSpc>
                <a:spcPct val="90000"/>
              </a:lnSpc>
              <a:spcBef>
                <a:spcPts val="400"/>
              </a:spcBef>
              <a:spcAft>
                <a:spcPts val="0"/>
              </a:spcAft>
              <a:buClr>
                <a:schemeClr val="lt1"/>
              </a:buClr>
              <a:buSzPts val="1400"/>
              <a:buNone/>
              <a:defRPr>
                <a:solidFill>
                  <a:schemeClr val="lt1"/>
                </a:solidFil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ext slide">
  <p:cSld name="Text slide">
    <p:spTree>
      <p:nvGrpSpPr>
        <p:cNvPr id="1" name="Shape 275"/>
        <p:cNvGrpSpPr/>
        <p:nvPr/>
      </p:nvGrpSpPr>
      <p:grpSpPr>
        <a:xfrm>
          <a:off x="0" y="0"/>
          <a:ext cx="0" cy="0"/>
          <a:chOff x="0" y="0"/>
          <a:chExt cx="0" cy="0"/>
        </a:xfrm>
      </p:grpSpPr>
      <p:sp>
        <p:nvSpPr>
          <p:cNvPr id="276" name="Google Shape;276;p49"/>
          <p:cNvSpPr txBox="1">
            <a:spLocks noGrp="1"/>
          </p:cNvSpPr>
          <p:nvPr>
            <p:ph type="body" idx="1"/>
          </p:nvPr>
        </p:nvSpPr>
        <p:spPr>
          <a:xfrm>
            <a:off x="360000" y="1203599"/>
            <a:ext cx="8424000" cy="30966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2100"/>
              <a:buNone/>
              <a:defRPr/>
            </a:lvl1pPr>
            <a:lvl2pPr marL="914400" lvl="1" indent="-228600" algn="l" rtl="0">
              <a:lnSpc>
                <a:spcPct val="90000"/>
              </a:lnSpc>
              <a:spcBef>
                <a:spcPts val="400"/>
              </a:spcBef>
              <a:spcAft>
                <a:spcPts val="0"/>
              </a:spcAft>
              <a:buClr>
                <a:schemeClr val="dk1"/>
              </a:buClr>
              <a:buSzPts val="1800"/>
              <a:buNone/>
              <a:defRPr/>
            </a:lvl2pPr>
            <a:lvl3pPr marL="1371600" lvl="2" indent="-228600" algn="l" rtl="0">
              <a:lnSpc>
                <a:spcPct val="90000"/>
              </a:lnSpc>
              <a:spcBef>
                <a:spcPts val="400"/>
              </a:spcBef>
              <a:spcAft>
                <a:spcPts val="0"/>
              </a:spcAft>
              <a:buClr>
                <a:schemeClr val="dk1"/>
              </a:buClr>
              <a:buSzPts val="1500"/>
              <a:buNone/>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77" name="Google Shape;277;p49"/>
          <p:cNvSpPr txBox="1">
            <a:spLocks noGrp="1"/>
          </p:cNvSpPr>
          <p:nvPr>
            <p:ph type="title"/>
          </p:nvPr>
        </p:nvSpPr>
        <p:spPr>
          <a:xfrm>
            <a:off x="360000" y="391651"/>
            <a:ext cx="8424000" cy="587400"/>
          </a:xfrm>
          <a:prstGeom prst="rect">
            <a:avLst/>
          </a:prstGeom>
          <a:noFill/>
          <a:ln>
            <a:noFill/>
          </a:ln>
        </p:spPr>
        <p:txBody>
          <a:bodyPr spcFirstLastPara="1" wrap="square" lIns="0" tIns="34275" rIns="68575" bIns="0" anchor="t" anchorCtr="0">
            <a:normAutofit/>
          </a:bodyPr>
          <a:lstStyle>
            <a:lvl1pPr lvl="0" algn="l" rtl="0">
              <a:lnSpc>
                <a:spcPct val="90000"/>
              </a:lnSpc>
              <a:spcBef>
                <a:spcPts val="0"/>
              </a:spcBef>
              <a:spcAft>
                <a:spcPts val="0"/>
              </a:spcAft>
              <a:buClr>
                <a:schemeClr val="dk1"/>
              </a:buClr>
              <a:buSzPts val="3300"/>
              <a:buFont typeface="Open Sans"/>
              <a:buNone/>
              <a:defRPr>
                <a:latin typeface="Open Sans"/>
                <a:ea typeface="Open Sans"/>
                <a:cs typeface="Open Sans"/>
                <a:sym typeface="Open Sans"/>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8"/>
        <p:cNvGrpSpPr/>
        <p:nvPr/>
      </p:nvGrpSpPr>
      <p:grpSpPr>
        <a:xfrm>
          <a:off x="0" y="0"/>
          <a:ext cx="0" cy="0"/>
          <a:chOff x="0" y="0"/>
          <a:chExt cx="0" cy="0"/>
        </a:xfrm>
      </p:grpSpPr>
      <p:sp>
        <p:nvSpPr>
          <p:cNvPr id="279" name="Google Shape;279;p5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80" name="Google Shape;280;p5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81" name="Google Shape;281;p5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w_foot-dark">
  <p:cSld name="blank-w_foot-dark">
    <p:spTree>
      <p:nvGrpSpPr>
        <p:cNvPr id="1" name="Shape 294"/>
        <p:cNvGrpSpPr/>
        <p:nvPr/>
      </p:nvGrpSpPr>
      <p:grpSpPr>
        <a:xfrm>
          <a:off x="0" y="0"/>
          <a:ext cx="0" cy="0"/>
          <a:chOff x="0" y="0"/>
          <a:chExt cx="0" cy="0"/>
        </a:xfrm>
      </p:grpSpPr>
      <p:sp>
        <p:nvSpPr>
          <p:cNvPr id="295" name="Google Shape;295;p52"/>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rgbClr val="621216">
              <a:alpha val="2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5400" b="1">
              <a:solidFill>
                <a:schemeClr val="dk1"/>
              </a:solidFill>
              <a:latin typeface="Avenir"/>
              <a:ea typeface="Avenir"/>
              <a:cs typeface="Avenir"/>
              <a:sym typeface="Avenir"/>
            </a:endParaRPr>
          </a:p>
        </p:txBody>
      </p:sp>
      <p:sp>
        <p:nvSpPr>
          <p:cNvPr id="296" name="Google Shape;296;p52"/>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620810"/>
              </a:buClr>
              <a:buSzPts val="2700"/>
              <a:buFont typeface="Avenir"/>
              <a:buNone/>
              <a:defRPr sz="2700" b="1">
                <a:solidFill>
                  <a:srgbClr val="620810"/>
                </a:solidFill>
                <a:latin typeface="Avenir"/>
                <a:ea typeface="Avenir"/>
                <a:cs typeface="Avenir"/>
                <a:sym typeface="Avenir"/>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97" name="Google Shape;297;p52"/>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900">
                <a:solidFill>
                  <a:srgbClr val="FEFEFE"/>
                </a:solidFill>
                <a:latin typeface="Calibri"/>
                <a:ea typeface="Calibri"/>
                <a:cs typeface="Calibri"/>
                <a:sym typeface="Calibri"/>
              </a:rPr>
              <a:t>© 2022 QPR Institute. Inc.</a:t>
            </a:r>
            <a:endParaRPr sz="11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highlight_darkR">
  <p:cSld name="highlight_darkR">
    <p:spTree>
      <p:nvGrpSpPr>
        <p:cNvPr id="1" name="Shape 310"/>
        <p:cNvGrpSpPr/>
        <p:nvPr/>
      </p:nvGrpSpPr>
      <p:grpSpPr>
        <a:xfrm>
          <a:off x="0" y="0"/>
          <a:ext cx="0" cy="0"/>
          <a:chOff x="0" y="0"/>
          <a:chExt cx="0" cy="0"/>
        </a:xfrm>
      </p:grpSpPr>
      <p:sp>
        <p:nvSpPr>
          <p:cNvPr id="311" name="Google Shape;311;p54"/>
          <p:cNvSpPr/>
          <p:nvPr/>
        </p:nvSpPr>
        <p:spPr>
          <a:xfrm>
            <a:off x="3738247" y="0"/>
            <a:ext cx="5399462" cy="5143500"/>
          </a:xfrm>
          <a:custGeom>
            <a:avLst/>
            <a:gdLst/>
            <a:ahLst/>
            <a:cxnLst/>
            <a:rect l="l" t="t" r="r" b="b"/>
            <a:pathLst>
              <a:path w="6791776" h="6858000" extrusionOk="0">
                <a:moveTo>
                  <a:pt x="596920" y="0"/>
                </a:moveTo>
                <a:lnTo>
                  <a:pt x="6791776" y="0"/>
                </a:lnTo>
                <a:lnTo>
                  <a:pt x="6791776" y="6858000"/>
                </a:lnTo>
                <a:lnTo>
                  <a:pt x="0" y="6858000"/>
                </a:lnTo>
                <a:close/>
              </a:path>
            </a:pathLst>
          </a:custGeom>
          <a:solidFill>
            <a:srgbClr val="62081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12" name="Google Shape;312;p54"/>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rgbClr val="FFFFFF">
              <a:alpha val="2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5400"/>
              <a:buFont typeface="Arial"/>
              <a:buNone/>
            </a:pPr>
            <a:endParaRPr sz="5400" b="1" i="0" u="none" strike="noStrike" cap="none">
              <a:solidFill>
                <a:schemeClr val="lt1"/>
              </a:solidFill>
              <a:latin typeface="Avenir"/>
              <a:ea typeface="Avenir"/>
              <a:cs typeface="Avenir"/>
              <a:sym typeface="Avenir"/>
            </a:endParaRPr>
          </a:p>
        </p:txBody>
      </p:sp>
      <p:sp>
        <p:nvSpPr>
          <p:cNvPr id="313" name="Google Shape;313;p54"/>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620810"/>
              </a:buClr>
              <a:buSzPts val="2700"/>
              <a:buFont typeface="Avenir"/>
              <a:buNone/>
              <a:defRPr sz="2700" b="1">
                <a:solidFill>
                  <a:srgbClr val="620810"/>
                </a:solidFill>
                <a:latin typeface="Avenir"/>
                <a:ea typeface="Avenir"/>
                <a:cs typeface="Avenir"/>
                <a:sym typeface="Avenir"/>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14" name="Google Shape;314;p54"/>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E0D0D0"/>
                </a:solidFill>
                <a:latin typeface="Calibri"/>
                <a:ea typeface="Calibri"/>
                <a:cs typeface="Calibri"/>
                <a:sym typeface="Calibri"/>
              </a:rPr>
              <a:t>© 2022 QPR Institute. Inc.</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_logo-R">
  <p:cSld name="blank_logo-R">
    <p:spTree>
      <p:nvGrpSpPr>
        <p:cNvPr id="1" name="Shape 315"/>
        <p:cNvGrpSpPr/>
        <p:nvPr/>
      </p:nvGrpSpPr>
      <p:grpSpPr>
        <a:xfrm>
          <a:off x="0" y="0"/>
          <a:ext cx="0" cy="0"/>
          <a:chOff x="0" y="0"/>
          <a:chExt cx="0" cy="0"/>
        </a:xfrm>
      </p:grpSpPr>
      <p:pic>
        <p:nvPicPr>
          <p:cNvPr id="316" name="Google Shape;316;p55"/>
          <p:cNvPicPr preferRelativeResize="0"/>
          <p:nvPr/>
        </p:nvPicPr>
        <p:blipFill rotWithShape="1">
          <a:blip r:embed="rId2">
            <a:alphaModFix/>
          </a:blip>
          <a:srcRect/>
          <a:stretch/>
        </p:blipFill>
        <p:spPr>
          <a:xfrm>
            <a:off x="8290831" y="93782"/>
            <a:ext cx="741406" cy="685800"/>
          </a:xfrm>
          <a:prstGeom prst="rect">
            <a:avLst/>
          </a:prstGeom>
          <a:noFill/>
          <a:ln>
            <a:noFill/>
          </a:ln>
        </p:spPr>
      </p:pic>
      <p:sp>
        <p:nvSpPr>
          <p:cNvPr id="317" name="Google Shape;317;p55"/>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9DD1E3"/>
                </a:solidFill>
                <a:latin typeface="Calibri"/>
                <a:ea typeface="Calibri"/>
                <a:cs typeface="Calibri"/>
                <a:sym typeface="Calibri"/>
              </a:rPr>
              <a:t>© 2022 QPR Institute. Inc.</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w_foot-light">
  <p:cSld name="blank-w_foot-light">
    <p:spTree>
      <p:nvGrpSpPr>
        <p:cNvPr id="1" name="Shape 318"/>
        <p:cNvGrpSpPr/>
        <p:nvPr/>
      </p:nvGrpSpPr>
      <p:grpSpPr>
        <a:xfrm>
          <a:off x="0" y="0"/>
          <a:ext cx="0" cy="0"/>
          <a:chOff x="0" y="0"/>
          <a:chExt cx="0" cy="0"/>
        </a:xfrm>
      </p:grpSpPr>
      <p:sp>
        <p:nvSpPr>
          <p:cNvPr id="319" name="Google Shape;319;p56"/>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rgbClr val="621216">
              <a:alpha val="2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5400"/>
              <a:buFont typeface="Arial"/>
              <a:buNone/>
            </a:pPr>
            <a:endParaRPr sz="5400" b="1" i="0" u="none" strike="noStrike" cap="none">
              <a:solidFill>
                <a:schemeClr val="lt1"/>
              </a:solidFill>
              <a:latin typeface="Avenir"/>
              <a:ea typeface="Avenir"/>
              <a:cs typeface="Avenir"/>
              <a:sym typeface="Avenir"/>
            </a:endParaRPr>
          </a:p>
        </p:txBody>
      </p:sp>
      <p:sp>
        <p:nvSpPr>
          <p:cNvPr id="320" name="Google Shape;320;p56"/>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620810"/>
              </a:buClr>
              <a:buSzPts val="2700"/>
              <a:buFont typeface="Avenir"/>
              <a:buNone/>
              <a:defRPr sz="2700" b="1">
                <a:solidFill>
                  <a:srgbClr val="620810"/>
                </a:solidFill>
                <a:latin typeface="Avenir"/>
                <a:ea typeface="Avenir"/>
                <a:cs typeface="Avenir"/>
                <a:sym typeface="Avenir"/>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21" name="Google Shape;321;p56"/>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E0D0D0"/>
                </a:solidFill>
                <a:latin typeface="Calibri"/>
                <a:ea typeface="Calibri"/>
                <a:cs typeface="Calibri"/>
                <a:sym typeface="Calibri"/>
              </a:rPr>
              <a:t>© 2022 QPR Institute. Inc.</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cover">
  <p:cSld name="section-cover">
    <p:spTree>
      <p:nvGrpSpPr>
        <p:cNvPr id="1" name="Shape 322"/>
        <p:cNvGrpSpPr/>
        <p:nvPr/>
      </p:nvGrpSpPr>
      <p:grpSpPr>
        <a:xfrm>
          <a:off x="0" y="0"/>
          <a:ext cx="0" cy="0"/>
          <a:chOff x="0" y="0"/>
          <a:chExt cx="0" cy="0"/>
        </a:xfrm>
      </p:grpSpPr>
      <p:sp>
        <p:nvSpPr>
          <p:cNvPr id="323" name="Google Shape;323;p57"/>
          <p:cNvSpPr>
            <a:spLocks noGrp="1"/>
          </p:cNvSpPr>
          <p:nvPr>
            <p:ph type="pic" idx="2"/>
          </p:nvPr>
        </p:nvSpPr>
        <p:spPr>
          <a:xfrm>
            <a:off x="-725940" y="0"/>
            <a:ext cx="4953000" cy="5143500"/>
          </a:xfrm>
          <a:prstGeom prst="rect">
            <a:avLst/>
          </a:prstGeom>
          <a:solidFill>
            <a:srgbClr val="F2F2F2"/>
          </a:solidFill>
          <a:ln>
            <a:noFill/>
          </a:ln>
        </p:spPr>
      </p:sp>
      <p:sp>
        <p:nvSpPr>
          <p:cNvPr id="324" name="Google Shape;324;p57"/>
          <p:cNvSpPr/>
          <p:nvPr/>
        </p:nvSpPr>
        <p:spPr>
          <a:xfrm>
            <a:off x="3738247" y="0"/>
            <a:ext cx="5399462" cy="5143500"/>
          </a:xfrm>
          <a:custGeom>
            <a:avLst/>
            <a:gdLst/>
            <a:ahLst/>
            <a:cxnLst/>
            <a:rect l="l" t="t" r="r" b="b"/>
            <a:pathLst>
              <a:path w="6791776" h="6858000" extrusionOk="0">
                <a:moveTo>
                  <a:pt x="596920" y="0"/>
                </a:moveTo>
                <a:lnTo>
                  <a:pt x="6791776" y="0"/>
                </a:lnTo>
                <a:lnTo>
                  <a:pt x="6791776" y="6858000"/>
                </a:lnTo>
                <a:lnTo>
                  <a:pt x="0" y="6858000"/>
                </a:lnTo>
                <a:close/>
              </a:path>
            </a:pathLst>
          </a:custGeom>
          <a:solidFill>
            <a:srgbClr val="620810"/>
          </a:solidFill>
          <a:ln w="12700" cap="flat" cmpd="sng">
            <a:solidFill>
              <a:srgbClr val="621216"/>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Calibri"/>
              <a:ea typeface="Calibri"/>
              <a:cs typeface="Calibri"/>
              <a:sym typeface="Calibri"/>
            </a:endParaRPr>
          </a:p>
        </p:txBody>
      </p:sp>
      <p:sp>
        <p:nvSpPr>
          <p:cNvPr id="325" name="Google Shape;325;p57"/>
          <p:cNvSpPr txBox="1">
            <a:spLocks noGrp="1"/>
          </p:cNvSpPr>
          <p:nvPr>
            <p:ph type="title"/>
          </p:nvPr>
        </p:nvSpPr>
        <p:spPr>
          <a:xfrm>
            <a:off x="4224528" y="2481617"/>
            <a:ext cx="4258800" cy="4389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rgbClr val="FFFFFF"/>
              </a:buClr>
              <a:buSzPts val="3300"/>
              <a:buFont typeface="Avenir"/>
              <a:buNone/>
              <a:defRPr sz="3300" b="1">
                <a:solidFill>
                  <a:srgbClr val="FFFFFF"/>
                </a:solidFill>
                <a:latin typeface="Avenir"/>
                <a:ea typeface="Avenir"/>
                <a:cs typeface="Avenir"/>
                <a:sym typeface="Avenir"/>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cxnSp>
        <p:nvCxnSpPr>
          <p:cNvPr id="326" name="Google Shape;326;p57"/>
          <p:cNvCxnSpPr/>
          <p:nvPr/>
        </p:nvCxnSpPr>
        <p:spPr>
          <a:xfrm>
            <a:off x="4209371" y="2951615"/>
            <a:ext cx="4072200" cy="0"/>
          </a:xfrm>
          <a:prstGeom prst="straightConnector1">
            <a:avLst/>
          </a:prstGeom>
          <a:noFill/>
          <a:ln w="28575" cap="rnd" cmpd="sng">
            <a:solidFill>
              <a:srgbClr val="FFFFFF"/>
            </a:solidFill>
            <a:prstDash val="solid"/>
            <a:miter lim="800000"/>
            <a:headEnd type="none" w="sm" len="sm"/>
            <a:tailEnd type="none" w="sm" len="sm"/>
          </a:ln>
        </p:spPr>
      </p:cxnSp>
      <p:sp>
        <p:nvSpPr>
          <p:cNvPr id="327" name="Google Shape;327;p57"/>
          <p:cNvSpPr txBox="1">
            <a:spLocks noGrp="1"/>
          </p:cNvSpPr>
          <p:nvPr>
            <p:ph type="body" idx="1"/>
          </p:nvPr>
        </p:nvSpPr>
        <p:spPr>
          <a:xfrm>
            <a:off x="4224528" y="2973331"/>
            <a:ext cx="4258800" cy="4452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1800"/>
              <a:buNone/>
              <a:defRPr sz="1800" cap="none">
                <a:solidFill>
                  <a:schemeClr val="lt1"/>
                </a:solidFill>
                <a:latin typeface="Arial"/>
                <a:ea typeface="Arial"/>
                <a:cs typeface="Arial"/>
                <a:sym typeface="Arial"/>
              </a:defRPr>
            </a:lvl1pPr>
            <a:lvl2pPr marL="914400" lvl="1" indent="-228600" algn="l" rtl="0">
              <a:lnSpc>
                <a:spcPct val="90000"/>
              </a:lnSpc>
              <a:spcBef>
                <a:spcPts val="400"/>
              </a:spcBef>
              <a:spcAft>
                <a:spcPts val="0"/>
              </a:spcAft>
              <a:buClr>
                <a:schemeClr val="lt1"/>
              </a:buClr>
              <a:buSzPts val="1800"/>
              <a:buNone/>
              <a:defRPr sz="1800">
                <a:solidFill>
                  <a:schemeClr val="lt1"/>
                </a:solidFill>
                <a:latin typeface="Arial"/>
                <a:ea typeface="Arial"/>
                <a:cs typeface="Arial"/>
                <a:sym typeface="Arial"/>
              </a:defRPr>
            </a:lvl2pPr>
            <a:lvl3pPr marL="1371600" lvl="2" indent="-228600" algn="l" rtl="0">
              <a:lnSpc>
                <a:spcPct val="90000"/>
              </a:lnSpc>
              <a:spcBef>
                <a:spcPts val="400"/>
              </a:spcBef>
              <a:spcAft>
                <a:spcPts val="0"/>
              </a:spcAft>
              <a:buClr>
                <a:schemeClr val="lt1"/>
              </a:buClr>
              <a:buSzPts val="1800"/>
              <a:buNone/>
              <a:defRPr sz="1800">
                <a:solidFill>
                  <a:schemeClr val="lt1"/>
                </a:solidFill>
                <a:latin typeface="Arial"/>
                <a:ea typeface="Arial"/>
                <a:cs typeface="Arial"/>
                <a:sym typeface="Arial"/>
              </a:defRPr>
            </a:lvl3pPr>
            <a:lvl4pPr marL="1828800" lvl="3" indent="-228600" algn="l" rtl="0">
              <a:lnSpc>
                <a:spcPct val="90000"/>
              </a:lnSpc>
              <a:spcBef>
                <a:spcPts val="400"/>
              </a:spcBef>
              <a:spcAft>
                <a:spcPts val="0"/>
              </a:spcAft>
              <a:buClr>
                <a:schemeClr val="lt1"/>
              </a:buClr>
              <a:buSzPts val="1800"/>
              <a:buNone/>
              <a:defRPr sz="1800">
                <a:solidFill>
                  <a:schemeClr val="lt1"/>
                </a:solidFill>
                <a:latin typeface="Arial"/>
                <a:ea typeface="Arial"/>
                <a:cs typeface="Arial"/>
                <a:sym typeface="Arial"/>
              </a:defRPr>
            </a:lvl4pPr>
            <a:lvl5pPr marL="2286000" lvl="4" indent="-228600" algn="l" rtl="0">
              <a:lnSpc>
                <a:spcPct val="90000"/>
              </a:lnSpc>
              <a:spcBef>
                <a:spcPts val="400"/>
              </a:spcBef>
              <a:spcAft>
                <a:spcPts val="0"/>
              </a:spcAft>
              <a:buClr>
                <a:schemeClr val="lt1"/>
              </a:buClr>
              <a:buSzPts val="1800"/>
              <a:buNone/>
              <a:defRPr sz="1800">
                <a:solidFill>
                  <a:schemeClr val="lt1"/>
                </a:solidFill>
                <a:latin typeface="Arial"/>
                <a:ea typeface="Arial"/>
                <a:cs typeface="Arial"/>
                <a:sym typeface="Aria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5"/>
                                        </p:tgtEl>
                                        <p:attrNameLst>
                                          <p:attrName>style.visibility</p:attrName>
                                        </p:attrNameLst>
                                      </p:cBhvr>
                                      <p:to>
                                        <p:strVal val="visible"/>
                                      </p:to>
                                    </p:set>
                                    <p:animEffect transition="in" filter="fade">
                                      <p:cBhvr>
                                        <p:cTn id="7" dur="500"/>
                                        <p:tgtEl>
                                          <p:spTgt spid="325"/>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326"/>
                                        </p:tgtEl>
                                        <p:attrNameLst>
                                          <p:attrName>style.visibility</p:attrName>
                                        </p:attrNameLst>
                                      </p:cBhvr>
                                      <p:to>
                                        <p:strVal val="visible"/>
                                      </p:to>
                                    </p:set>
                                    <p:animEffect transition="in" filter="fade">
                                      <p:cBhvr>
                                        <p:cTn id="11" dur="500"/>
                                        <p:tgtEl>
                                          <p:spTgt spid="32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27">
                                            <p:txEl>
                                              <p:pRg st="0" end="0"/>
                                            </p:txEl>
                                          </p:spTgt>
                                        </p:tgtEl>
                                        <p:attrNameLst>
                                          <p:attrName>style.visibility</p:attrName>
                                        </p:attrNameLst>
                                      </p:cBhvr>
                                      <p:to>
                                        <p:strVal val="visible"/>
                                      </p:to>
                                    </p:set>
                                    <p:animEffect transition="in" filter="fade">
                                      <p:cBhvr>
                                        <p:cTn id="15" dur="500"/>
                                        <p:tgtEl>
                                          <p:spTgt spid="327">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27">
                                            <p:txEl>
                                              <p:charRg st="1" end="1"/>
                                            </p:txEl>
                                          </p:spTgt>
                                        </p:tgtEl>
                                        <p:attrNameLst>
                                          <p:attrName>style.visibility</p:attrName>
                                        </p:attrNameLst>
                                      </p:cBhvr>
                                      <p:to>
                                        <p:strVal val="visible"/>
                                      </p:to>
                                    </p:set>
                                    <p:animEffect transition="in" filter="fade">
                                      <p:cBhvr>
                                        <p:cTn id="19" dur="500"/>
                                        <p:tgtEl>
                                          <p:spTgt spid="327">
                                            <p:txEl>
                                              <p:charRg st="1" end="1"/>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27">
                                            <p:txEl>
                                              <p:charRg st="1" end="1"/>
                                            </p:txEl>
                                          </p:spTgt>
                                        </p:tgtEl>
                                        <p:attrNameLst>
                                          <p:attrName>style.visibility</p:attrName>
                                        </p:attrNameLst>
                                      </p:cBhvr>
                                      <p:to>
                                        <p:strVal val="visible"/>
                                      </p:to>
                                    </p:set>
                                    <p:animEffect transition="in" filter="fade">
                                      <p:cBhvr>
                                        <p:cTn id="23" dur="500"/>
                                        <p:tgtEl>
                                          <p:spTgt spid="327">
                                            <p:txEl>
                                              <p:charRg st="1" end="1"/>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27">
                                            <p:txEl>
                                              <p:charRg st="1" end="1"/>
                                            </p:txEl>
                                          </p:spTgt>
                                        </p:tgtEl>
                                        <p:attrNameLst>
                                          <p:attrName>style.visibility</p:attrName>
                                        </p:attrNameLst>
                                      </p:cBhvr>
                                      <p:to>
                                        <p:strVal val="visible"/>
                                      </p:to>
                                    </p:set>
                                    <p:animEffect transition="in" filter="fade">
                                      <p:cBhvr>
                                        <p:cTn id="27" dur="500"/>
                                        <p:tgtEl>
                                          <p:spTgt spid="327">
                                            <p:txEl>
                                              <p:charRg st="1" end="1"/>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27">
                                            <p:txEl>
                                              <p:charRg st="1" end="1"/>
                                            </p:txEl>
                                          </p:spTgt>
                                        </p:tgtEl>
                                        <p:attrNameLst>
                                          <p:attrName>style.visibility</p:attrName>
                                        </p:attrNameLst>
                                      </p:cBhvr>
                                      <p:to>
                                        <p:strVal val="visible"/>
                                      </p:to>
                                    </p:set>
                                    <p:animEffect transition="in" filter="fade">
                                      <p:cBhvr>
                                        <p:cTn id="31" dur="500"/>
                                        <p:tgtEl>
                                          <p:spTgt spid="327">
                                            <p:txEl>
                                              <p:charRg st="1" end="1"/>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27">
                                            <p:txEl>
                                              <p:charRg st="1" end="1"/>
                                            </p:txEl>
                                          </p:spTgt>
                                        </p:tgtEl>
                                        <p:attrNameLst>
                                          <p:attrName>style.visibility</p:attrName>
                                        </p:attrNameLst>
                                      </p:cBhvr>
                                      <p:to>
                                        <p:strVal val="visible"/>
                                      </p:to>
                                    </p:set>
                                    <p:animEffect transition="in" filter="fade">
                                      <p:cBhvr>
                                        <p:cTn id="35" dur="500"/>
                                        <p:tgtEl>
                                          <p:spTgt spid="327">
                                            <p:txEl>
                                              <p:charRg st="1" end="1"/>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27">
                                            <p:txEl>
                                              <p:charRg st="1" end="1"/>
                                            </p:txEl>
                                          </p:spTgt>
                                        </p:tgtEl>
                                        <p:attrNameLst>
                                          <p:attrName>style.visibility</p:attrName>
                                        </p:attrNameLst>
                                      </p:cBhvr>
                                      <p:to>
                                        <p:strVal val="visible"/>
                                      </p:to>
                                    </p:set>
                                    <p:animEffect transition="in" filter="fade">
                                      <p:cBhvr>
                                        <p:cTn id="39" dur="500"/>
                                        <p:tgtEl>
                                          <p:spTgt spid="327">
                                            <p:txEl>
                                              <p:charRg st="1" end="1"/>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27">
                                            <p:txEl>
                                              <p:charRg st="1" end="1"/>
                                            </p:txEl>
                                          </p:spTgt>
                                        </p:tgtEl>
                                        <p:attrNameLst>
                                          <p:attrName>style.visibility</p:attrName>
                                        </p:attrNameLst>
                                      </p:cBhvr>
                                      <p:to>
                                        <p:strVal val="visible"/>
                                      </p:to>
                                    </p:set>
                                    <p:animEffect transition="in" filter="fade">
                                      <p:cBhvr>
                                        <p:cTn id="43" dur="500"/>
                                        <p:tgtEl>
                                          <p:spTgt spid="327">
                                            <p:txEl>
                                              <p:charRg st="1" end="1"/>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27">
                                            <p:txEl>
                                              <p:charRg st="1" end="1"/>
                                            </p:txEl>
                                          </p:spTgt>
                                        </p:tgtEl>
                                        <p:attrNameLst>
                                          <p:attrName>style.visibility</p:attrName>
                                        </p:attrNameLst>
                                      </p:cBhvr>
                                      <p:to>
                                        <p:strVal val="visible"/>
                                      </p:to>
                                    </p:set>
                                    <p:animEffect transition="in" filter="fade">
                                      <p:cBhvr>
                                        <p:cTn id="47" dur="500"/>
                                        <p:tgtEl>
                                          <p:spTgt spid="327">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header-only">
  <p:cSld name="header-only">
    <p:spTree>
      <p:nvGrpSpPr>
        <p:cNvPr id="1" name="Shape 328"/>
        <p:cNvGrpSpPr/>
        <p:nvPr/>
      </p:nvGrpSpPr>
      <p:grpSpPr>
        <a:xfrm>
          <a:off x="0" y="0"/>
          <a:ext cx="0" cy="0"/>
          <a:chOff x="0" y="0"/>
          <a:chExt cx="0" cy="0"/>
        </a:xfrm>
      </p:grpSpPr>
      <p:sp>
        <p:nvSpPr>
          <p:cNvPr id="329" name="Google Shape;329;p58"/>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620810"/>
              </a:buClr>
              <a:buSzPts val="2700"/>
              <a:buFont typeface="Avenir"/>
              <a:buNone/>
              <a:defRPr sz="2700" b="1">
                <a:solidFill>
                  <a:srgbClr val="620810"/>
                </a:solidFill>
                <a:latin typeface="Avenir"/>
                <a:ea typeface="Avenir"/>
                <a:cs typeface="Avenir"/>
                <a:sym typeface="Avenir"/>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30" name="Google Shape;330;p58"/>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E0D0D0"/>
                </a:solidFill>
                <a:latin typeface="Calibri"/>
                <a:ea typeface="Calibri"/>
                <a:cs typeface="Calibri"/>
                <a:sym typeface="Calibri"/>
              </a:rPr>
              <a:t>© 2022 QPR Institute. Inc.</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r">
  <p:cSld name="blank-r">
    <p:bg>
      <p:bgPr>
        <a:solidFill>
          <a:srgbClr val="620810"/>
        </a:solidFill>
        <a:effectLst/>
      </p:bgPr>
    </p:bg>
    <p:spTree>
      <p:nvGrpSpPr>
        <p:cNvPr id="1" name="Shape 331"/>
        <p:cNvGrpSpPr/>
        <p:nvPr/>
      </p:nvGrpSpPr>
      <p:grpSpPr>
        <a:xfrm>
          <a:off x="0" y="0"/>
          <a:ext cx="0" cy="0"/>
          <a:chOff x="0" y="0"/>
          <a:chExt cx="0" cy="0"/>
        </a:xfrm>
      </p:grpSpPr>
      <p:sp>
        <p:nvSpPr>
          <p:cNvPr id="332" name="Google Shape;332;p59"/>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chemeClr val="lt1">
              <a:alpha val="2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5400"/>
              <a:buFont typeface="Arial"/>
              <a:buNone/>
            </a:pPr>
            <a:endParaRPr sz="5400" b="1" i="0" u="none" strike="noStrike" cap="none">
              <a:solidFill>
                <a:schemeClr val="lt1"/>
              </a:solidFill>
              <a:latin typeface="Avenir"/>
              <a:ea typeface="Avenir"/>
              <a:cs typeface="Avenir"/>
              <a:sym typeface="Avenir"/>
            </a:endParaRPr>
          </a:p>
        </p:txBody>
      </p:sp>
      <p:sp>
        <p:nvSpPr>
          <p:cNvPr id="333" name="Google Shape;333;p59"/>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2700"/>
              <a:buFont typeface="Avenir"/>
              <a:buNone/>
              <a:defRPr sz="2700" b="1">
                <a:solidFill>
                  <a:schemeClr val="lt1"/>
                </a:solidFill>
                <a:latin typeface="Avenir"/>
                <a:ea typeface="Avenir"/>
                <a:cs typeface="Avenir"/>
                <a:sym typeface="Avenir"/>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34" name="Google Shape;334;p59"/>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E0D0D0"/>
                </a:solidFill>
                <a:latin typeface="Calibri"/>
                <a:ea typeface="Calibri"/>
                <a:cs typeface="Calibri"/>
                <a:sym typeface="Calibri"/>
              </a:rPr>
              <a:t>© 2022 QPR Institute. Inc.</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4col_dark">
  <p:cSld name="4col_dark">
    <p:bg>
      <p:bgPr>
        <a:solidFill>
          <a:srgbClr val="620810"/>
        </a:solidFill>
        <a:effectLst/>
      </p:bgPr>
    </p:bg>
    <p:spTree>
      <p:nvGrpSpPr>
        <p:cNvPr id="1" name="Shape 335"/>
        <p:cNvGrpSpPr/>
        <p:nvPr/>
      </p:nvGrpSpPr>
      <p:grpSpPr>
        <a:xfrm>
          <a:off x="0" y="0"/>
          <a:ext cx="0" cy="0"/>
          <a:chOff x="0" y="0"/>
          <a:chExt cx="0" cy="0"/>
        </a:xfrm>
      </p:grpSpPr>
      <p:sp>
        <p:nvSpPr>
          <p:cNvPr id="336" name="Google Shape;336;p60"/>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E0D0D0"/>
                </a:solidFill>
                <a:latin typeface="Calibri"/>
                <a:ea typeface="Calibri"/>
                <a:cs typeface="Calibri"/>
                <a:sym typeface="Calibri"/>
              </a:rPr>
              <a:t>© 2022 QPR Institute. Inc.</a:t>
            </a:r>
            <a:endParaRPr sz="1100" b="0" i="0" u="none" strike="noStrike" cap="none">
              <a:solidFill>
                <a:srgbClr val="000000"/>
              </a:solidFill>
              <a:latin typeface="Arial"/>
              <a:ea typeface="Arial"/>
              <a:cs typeface="Arial"/>
              <a:sym typeface="Arial"/>
            </a:endParaRPr>
          </a:p>
        </p:txBody>
      </p:sp>
      <p:sp>
        <p:nvSpPr>
          <p:cNvPr id="337" name="Google Shape;337;p60"/>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chemeClr val="lt1">
              <a:alpha val="2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5400"/>
              <a:buFont typeface="Arial"/>
              <a:buNone/>
            </a:pPr>
            <a:endParaRPr sz="5400" b="1" i="0" u="none" strike="noStrike" cap="none">
              <a:solidFill>
                <a:schemeClr val="lt1"/>
              </a:solidFill>
              <a:latin typeface="Avenir"/>
              <a:ea typeface="Avenir"/>
              <a:cs typeface="Avenir"/>
              <a:sym typeface="Avenir"/>
            </a:endParaRPr>
          </a:p>
        </p:txBody>
      </p:sp>
      <p:sp>
        <p:nvSpPr>
          <p:cNvPr id="338" name="Google Shape;338;p60"/>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2700"/>
              <a:buFont typeface="Avenir"/>
              <a:buNone/>
              <a:defRPr sz="2700" b="1">
                <a:solidFill>
                  <a:schemeClr val="lt1"/>
                </a:solidFill>
                <a:latin typeface="Avenir"/>
                <a:ea typeface="Avenir"/>
                <a:cs typeface="Avenir"/>
                <a:sym typeface="Avenir"/>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39" name="Google Shape;339;p60"/>
          <p:cNvSpPr txBox="1">
            <a:spLocks noGrp="1"/>
          </p:cNvSpPr>
          <p:nvPr>
            <p:ph type="body" idx="1"/>
          </p:nvPr>
        </p:nvSpPr>
        <p:spPr>
          <a:xfrm>
            <a:off x="628650" y="2486025"/>
            <a:ext cx="17811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lt1"/>
              </a:buClr>
              <a:buSzPts val="1800"/>
              <a:buNone/>
              <a:defRPr sz="1800">
                <a:solidFill>
                  <a:schemeClr val="lt1"/>
                </a:solidFill>
                <a:latin typeface="Arial"/>
                <a:ea typeface="Arial"/>
                <a:cs typeface="Arial"/>
                <a:sym typeface="Aria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40" name="Google Shape;340;p60"/>
          <p:cNvSpPr txBox="1">
            <a:spLocks noGrp="1"/>
          </p:cNvSpPr>
          <p:nvPr>
            <p:ph type="body" idx="2"/>
          </p:nvPr>
        </p:nvSpPr>
        <p:spPr>
          <a:xfrm>
            <a:off x="2663825" y="2486025"/>
            <a:ext cx="17811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lt1"/>
              </a:buClr>
              <a:buSzPts val="1800"/>
              <a:buNone/>
              <a:defRPr sz="1800">
                <a:solidFill>
                  <a:schemeClr val="lt1"/>
                </a:solidFill>
                <a:latin typeface="Arial"/>
                <a:ea typeface="Arial"/>
                <a:cs typeface="Arial"/>
                <a:sym typeface="Aria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41" name="Google Shape;341;p60"/>
          <p:cNvSpPr txBox="1">
            <a:spLocks noGrp="1"/>
          </p:cNvSpPr>
          <p:nvPr>
            <p:ph type="body" idx="3"/>
          </p:nvPr>
        </p:nvSpPr>
        <p:spPr>
          <a:xfrm>
            <a:off x="4699001" y="2486025"/>
            <a:ext cx="17811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lt1"/>
              </a:buClr>
              <a:buSzPts val="1800"/>
              <a:buNone/>
              <a:defRPr sz="1800">
                <a:solidFill>
                  <a:schemeClr val="lt1"/>
                </a:solidFill>
                <a:latin typeface="Arial"/>
                <a:ea typeface="Arial"/>
                <a:cs typeface="Arial"/>
                <a:sym typeface="Aria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42" name="Google Shape;342;p60"/>
          <p:cNvSpPr txBox="1">
            <a:spLocks noGrp="1"/>
          </p:cNvSpPr>
          <p:nvPr>
            <p:ph type="body" idx="4"/>
          </p:nvPr>
        </p:nvSpPr>
        <p:spPr>
          <a:xfrm>
            <a:off x="6734175" y="2486025"/>
            <a:ext cx="17811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lt1"/>
              </a:buClr>
              <a:buSzPts val="1800"/>
              <a:buNone/>
              <a:defRPr sz="1800">
                <a:solidFill>
                  <a:schemeClr val="lt1"/>
                </a:solidFill>
                <a:latin typeface="Arial"/>
                <a:ea typeface="Arial"/>
                <a:cs typeface="Arial"/>
                <a:sym typeface="Aria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43" name="Google Shape;343;p60"/>
          <p:cNvSpPr>
            <a:spLocks noGrp="1"/>
          </p:cNvSpPr>
          <p:nvPr>
            <p:ph type="pic" idx="5"/>
          </p:nvPr>
        </p:nvSpPr>
        <p:spPr>
          <a:xfrm>
            <a:off x="1004888" y="1300163"/>
            <a:ext cx="1028700" cy="1028700"/>
          </a:xfrm>
          <a:prstGeom prst="rect">
            <a:avLst/>
          </a:prstGeom>
          <a:noFill/>
          <a:ln>
            <a:noFill/>
          </a:ln>
        </p:spPr>
      </p:sp>
      <p:sp>
        <p:nvSpPr>
          <p:cNvPr id="344" name="Google Shape;344;p60"/>
          <p:cNvSpPr>
            <a:spLocks noGrp="1"/>
          </p:cNvSpPr>
          <p:nvPr>
            <p:ph type="pic" idx="6"/>
          </p:nvPr>
        </p:nvSpPr>
        <p:spPr>
          <a:xfrm>
            <a:off x="3040063" y="1300163"/>
            <a:ext cx="1028700" cy="1028700"/>
          </a:xfrm>
          <a:prstGeom prst="rect">
            <a:avLst/>
          </a:prstGeom>
          <a:noFill/>
          <a:ln>
            <a:noFill/>
          </a:ln>
        </p:spPr>
      </p:sp>
      <p:sp>
        <p:nvSpPr>
          <p:cNvPr id="345" name="Google Shape;345;p60"/>
          <p:cNvSpPr>
            <a:spLocks noGrp="1"/>
          </p:cNvSpPr>
          <p:nvPr>
            <p:ph type="pic" idx="7"/>
          </p:nvPr>
        </p:nvSpPr>
        <p:spPr>
          <a:xfrm>
            <a:off x="5075238" y="1300163"/>
            <a:ext cx="1028700" cy="1028700"/>
          </a:xfrm>
          <a:prstGeom prst="rect">
            <a:avLst/>
          </a:prstGeom>
          <a:noFill/>
          <a:ln>
            <a:noFill/>
          </a:ln>
        </p:spPr>
      </p:sp>
      <p:sp>
        <p:nvSpPr>
          <p:cNvPr id="346" name="Google Shape;346;p60"/>
          <p:cNvSpPr>
            <a:spLocks noGrp="1"/>
          </p:cNvSpPr>
          <p:nvPr>
            <p:ph type="pic" idx="8"/>
          </p:nvPr>
        </p:nvSpPr>
        <p:spPr>
          <a:xfrm>
            <a:off x="7110413" y="1300163"/>
            <a:ext cx="1028700" cy="1028700"/>
          </a:xfrm>
          <a:prstGeom prst="rect">
            <a:avLst/>
          </a:prstGeom>
          <a:no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500"/>
                                        <p:tgtEl>
                                          <p:spTgt spid="343"/>
                                        </p:tgtEl>
                                      </p:cBhvr>
                                    </p:animEffect>
                                  </p:childTnLst>
                                </p:cTn>
                              </p:par>
                              <p:par>
                                <p:cTn id="8" presetID="10" presetClass="entr" presetSubtype="0" fill="hold" nodeType="withEffect">
                                  <p:stCondLst>
                                    <p:cond delay="0"/>
                                  </p:stCondLst>
                                  <p:childTnLst>
                                    <p:set>
                                      <p:cBhvr>
                                        <p:cTn id="9" dur="1" fill="hold">
                                          <p:stCondLst>
                                            <p:cond delay="0"/>
                                          </p:stCondLst>
                                        </p:cTn>
                                        <p:tgtEl>
                                          <p:spTgt spid="344"/>
                                        </p:tgtEl>
                                        <p:attrNameLst>
                                          <p:attrName>style.visibility</p:attrName>
                                        </p:attrNameLst>
                                      </p:cBhvr>
                                      <p:to>
                                        <p:strVal val="visible"/>
                                      </p:to>
                                    </p:set>
                                    <p:animEffect transition="in" filter="fade">
                                      <p:cBhvr>
                                        <p:cTn id="10" dur="500"/>
                                        <p:tgtEl>
                                          <p:spTgt spid="344"/>
                                        </p:tgtEl>
                                      </p:cBhvr>
                                    </p:animEffect>
                                  </p:childTnLst>
                                </p:cTn>
                              </p:par>
                              <p:par>
                                <p:cTn id="11" presetID="10" presetClass="entr" presetSubtype="0" fill="hold" nodeType="withEffect">
                                  <p:stCondLst>
                                    <p:cond delay="0"/>
                                  </p:stCondLst>
                                  <p:childTnLst>
                                    <p:set>
                                      <p:cBhvr>
                                        <p:cTn id="12" dur="1" fill="hold">
                                          <p:stCondLst>
                                            <p:cond delay="0"/>
                                          </p:stCondLst>
                                        </p:cTn>
                                        <p:tgtEl>
                                          <p:spTgt spid="345"/>
                                        </p:tgtEl>
                                        <p:attrNameLst>
                                          <p:attrName>style.visibility</p:attrName>
                                        </p:attrNameLst>
                                      </p:cBhvr>
                                      <p:to>
                                        <p:strVal val="visible"/>
                                      </p:to>
                                    </p:set>
                                    <p:animEffect transition="in" filter="fade">
                                      <p:cBhvr>
                                        <p:cTn id="13" dur="500"/>
                                        <p:tgtEl>
                                          <p:spTgt spid="345"/>
                                        </p:tgtEl>
                                      </p:cBhvr>
                                    </p:animEffect>
                                  </p:childTnLst>
                                </p:cTn>
                              </p:par>
                              <p:par>
                                <p:cTn id="14" presetID="10" presetClass="entr" presetSubtype="0" fill="hold" nodeType="withEffect">
                                  <p:stCondLst>
                                    <p:cond delay="0"/>
                                  </p:stCondLst>
                                  <p:childTnLst>
                                    <p:set>
                                      <p:cBhvr>
                                        <p:cTn id="15" dur="1" fill="hold">
                                          <p:stCondLst>
                                            <p:cond delay="0"/>
                                          </p:stCondLst>
                                        </p:cTn>
                                        <p:tgtEl>
                                          <p:spTgt spid="346"/>
                                        </p:tgtEl>
                                        <p:attrNameLst>
                                          <p:attrName>style.visibility</p:attrName>
                                        </p:attrNameLst>
                                      </p:cBhvr>
                                      <p:to>
                                        <p:strVal val="visible"/>
                                      </p:to>
                                    </p:set>
                                    <p:animEffect transition="in" filter="fade">
                                      <p:cBhvr>
                                        <p:cTn id="16" dur="500"/>
                                        <p:tgtEl>
                                          <p:spTgt spid="34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39"/>
                                        </p:tgtEl>
                                        <p:attrNameLst>
                                          <p:attrName>style.visibility</p:attrName>
                                        </p:attrNameLst>
                                      </p:cBhvr>
                                      <p:to>
                                        <p:strVal val="visible"/>
                                      </p:to>
                                    </p:set>
                                    <p:animEffect transition="in" filter="fade">
                                      <p:cBhvr>
                                        <p:cTn id="21" dur="500"/>
                                        <p:tgtEl>
                                          <p:spTgt spid="33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40"/>
                                        </p:tgtEl>
                                        <p:attrNameLst>
                                          <p:attrName>style.visibility</p:attrName>
                                        </p:attrNameLst>
                                      </p:cBhvr>
                                      <p:to>
                                        <p:strVal val="visible"/>
                                      </p:to>
                                    </p:set>
                                    <p:animEffect transition="in" filter="fade">
                                      <p:cBhvr>
                                        <p:cTn id="26" dur="500"/>
                                        <p:tgtEl>
                                          <p:spTgt spid="34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41"/>
                                        </p:tgtEl>
                                        <p:attrNameLst>
                                          <p:attrName>style.visibility</p:attrName>
                                        </p:attrNameLst>
                                      </p:cBhvr>
                                      <p:to>
                                        <p:strVal val="visible"/>
                                      </p:to>
                                    </p:set>
                                    <p:animEffect transition="in" filter="fade">
                                      <p:cBhvr>
                                        <p:cTn id="31" dur="500"/>
                                        <p:tgtEl>
                                          <p:spTgt spid="34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42"/>
                                        </p:tgtEl>
                                        <p:attrNameLst>
                                          <p:attrName>style.visibility</p:attrName>
                                        </p:attrNameLst>
                                      </p:cBhvr>
                                      <p:to>
                                        <p:strVal val="visible"/>
                                      </p:to>
                                    </p:set>
                                    <p:animEffect transition="in" filter="fade">
                                      <p:cBhvr>
                                        <p:cTn id="36" dur="500"/>
                                        <p:tgtEl>
                                          <p:spTgt spid="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3col_light">
  <p:cSld name="3col_light">
    <p:spTree>
      <p:nvGrpSpPr>
        <p:cNvPr id="1" name="Shape 347"/>
        <p:cNvGrpSpPr/>
        <p:nvPr/>
      </p:nvGrpSpPr>
      <p:grpSpPr>
        <a:xfrm>
          <a:off x="0" y="0"/>
          <a:ext cx="0" cy="0"/>
          <a:chOff x="0" y="0"/>
          <a:chExt cx="0" cy="0"/>
        </a:xfrm>
      </p:grpSpPr>
      <p:sp>
        <p:nvSpPr>
          <p:cNvPr id="348" name="Google Shape;348;p61"/>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E0D0D0"/>
                </a:solidFill>
                <a:latin typeface="Calibri"/>
                <a:ea typeface="Calibri"/>
                <a:cs typeface="Calibri"/>
                <a:sym typeface="Calibri"/>
              </a:rPr>
              <a:t>© 2022 QPR Institute. Inc.</a:t>
            </a:r>
            <a:endParaRPr sz="1100" b="0" i="0" u="none" strike="noStrike" cap="none">
              <a:solidFill>
                <a:srgbClr val="000000"/>
              </a:solidFill>
              <a:latin typeface="Arial"/>
              <a:ea typeface="Arial"/>
              <a:cs typeface="Arial"/>
              <a:sym typeface="Arial"/>
            </a:endParaRPr>
          </a:p>
        </p:txBody>
      </p:sp>
      <p:sp>
        <p:nvSpPr>
          <p:cNvPr id="349" name="Google Shape;349;p61"/>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rgbClr val="621216">
              <a:alpha val="2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5400"/>
              <a:buFont typeface="Arial"/>
              <a:buNone/>
            </a:pPr>
            <a:endParaRPr sz="5400" b="1" i="0" u="none" strike="noStrike" cap="none">
              <a:solidFill>
                <a:schemeClr val="lt1"/>
              </a:solidFill>
              <a:latin typeface="Avenir"/>
              <a:ea typeface="Avenir"/>
              <a:cs typeface="Avenir"/>
              <a:sym typeface="Avenir"/>
            </a:endParaRPr>
          </a:p>
        </p:txBody>
      </p:sp>
      <p:sp>
        <p:nvSpPr>
          <p:cNvPr id="350" name="Google Shape;350;p61"/>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620810"/>
              </a:buClr>
              <a:buSzPts val="2700"/>
              <a:buFont typeface="Avenir"/>
              <a:buNone/>
              <a:defRPr sz="2700" b="1">
                <a:solidFill>
                  <a:srgbClr val="620810"/>
                </a:solidFill>
                <a:latin typeface="Avenir"/>
                <a:ea typeface="Avenir"/>
                <a:cs typeface="Avenir"/>
                <a:sym typeface="Avenir"/>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51" name="Google Shape;351;p61"/>
          <p:cNvSpPr txBox="1">
            <a:spLocks noGrp="1"/>
          </p:cNvSpPr>
          <p:nvPr>
            <p:ph type="body" idx="1"/>
          </p:nvPr>
        </p:nvSpPr>
        <p:spPr>
          <a:xfrm>
            <a:off x="628650" y="2486025"/>
            <a:ext cx="24003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262626"/>
              </a:buClr>
              <a:buSzPts val="1800"/>
              <a:buNone/>
              <a:defRPr sz="1800">
                <a:solidFill>
                  <a:srgbClr val="262626"/>
                </a:solidFill>
                <a:latin typeface="Arial"/>
                <a:ea typeface="Arial"/>
                <a:cs typeface="Arial"/>
                <a:sym typeface="Aria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52" name="Google Shape;352;p61"/>
          <p:cNvSpPr txBox="1">
            <a:spLocks noGrp="1"/>
          </p:cNvSpPr>
          <p:nvPr>
            <p:ph type="body" idx="2"/>
          </p:nvPr>
        </p:nvSpPr>
        <p:spPr>
          <a:xfrm>
            <a:off x="3371850" y="2486025"/>
            <a:ext cx="24003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262626"/>
              </a:buClr>
              <a:buSzPts val="1800"/>
              <a:buNone/>
              <a:defRPr sz="1800">
                <a:solidFill>
                  <a:srgbClr val="262626"/>
                </a:solidFill>
                <a:latin typeface="Arial"/>
                <a:ea typeface="Arial"/>
                <a:cs typeface="Arial"/>
                <a:sym typeface="Aria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53" name="Google Shape;353;p61"/>
          <p:cNvSpPr txBox="1">
            <a:spLocks noGrp="1"/>
          </p:cNvSpPr>
          <p:nvPr>
            <p:ph type="body" idx="3"/>
          </p:nvPr>
        </p:nvSpPr>
        <p:spPr>
          <a:xfrm>
            <a:off x="6115050" y="2486025"/>
            <a:ext cx="24003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262626"/>
              </a:buClr>
              <a:buSzPts val="1800"/>
              <a:buNone/>
              <a:defRPr sz="1800">
                <a:solidFill>
                  <a:srgbClr val="262626"/>
                </a:solidFill>
                <a:latin typeface="Arial"/>
                <a:ea typeface="Arial"/>
                <a:cs typeface="Arial"/>
                <a:sym typeface="Aria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54" name="Google Shape;354;p61"/>
          <p:cNvSpPr>
            <a:spLocks noGrp="1"/>
          </p:cNvSpPr>
          <p:nvPr>
            <p:ph type="pic" idx="4"/>
          </p:nvPr>
        </p:nvSpPr>
        <p:spPr>
          <a:xfrm>
            <a:off x="1314450" y="1300163"/>
            <a:ext cx="1028700" cy="1028700"/>
          </a:xfrm>
          <a:prstGeom prst="rect">
            <a:avLst/>
          </a:prstGeom>
          <a:noFill/>
          <a:ln>
            <a:noFill/>
          </a:ln>
        </p:spPr>
      </p:sp>
      <p:sp>
        <p:nvSpPr>
          <p:cNvPr id="355" name="Google Shape;355;p61"/>
          <p:cNvSpPr>
            <a:spLocks noGrp="1"/>
          </p:cNvSpPr>
          <p:nvPr>
            <p:ph type="pic" idx="5"/>
          </p:nvPr>
        </p:nvSpPr>
        <p:spPr>
          <a:xfrm>
            <a:off x="4057650" y="1300163"/>
            <a:ext cx="1028700" cy="1028700"/>
          </a:xfrm>
          <a:prstGeom prst="rect">
            <a:avLst/>
          </a:prstGeom>
          <a:noFill/>
          <a:ln>
            <a:noFill/>
          </a:ln>
        </p:spPr>
      </p:sp>
      <p:sp>
        <p:nvSpPr>
          <p:cNvPr id="356" name="Google Shape;356;p61"/>
          <p:cNvSpPr>
            <a:spLocks noGrp="1"/>
          </p:cNvSpPr>
          <p:nvPr>
            <p:ph type="pic" idx="6"/>
          </p:nvPr>
        </p:nvSpPr>
        <p:spPr>
          <a:xfrm>
            <a:off x="6800850" y="1300163"/>
            <a:ext cx="1028700" cy="1028700"/>
          </a:xfrm>
          <a:prstGeom prst="rect">
            <a:avLst/>
          </a:prstGeom>
          <a:no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4"/>
                                        </p:tgtEl>
                                        <p:attrNameLst>
                                          <p:attrName>style.visibility</p:attrName>
                                        </p:attrNameLst>
                                      </p:cBhvr>
                                      <p:to>
                                        <p:strVal val="visible"/>
                                      </p:to>
                                    </p:set>
                                    <p:animEffect transition="in" filter="fade">
                                      <p:cBhvr>
                                        <p:cTn id="7" dur="500"/>
                                        <p:tgtEl>
                                          <p:spTgt spid="354"/>
                                        </p:tgtEl>
                                      </p:cBhvr>
                                    </p:animEffect>
                                  </p:childTnLst>
                                </p:cTn>
                              </p:par>
                              <p:par>
                                <p:cTn id="8" presetID="10" presetClass="entr" presetSubtype="0" fill="hold" nodeType="withEffect">
                                  <p:stCondLst>
                                    <p:cond delay="0"/>
                                  </p:stCondLst>
                                  <p:childTnLst>
                                    <p:set>
                                      <p:cBhvr>
                                        <p:cTn id="9" dur="1" fill="hold">
                                          <p:stCondLst>
                                            <p:cond delay="0"/>
                                          </p:stCondLst>
                                        </p:cTn>
                                        <p:tgtEl>
                                          <p:spTgt spid="355"/>
                                        </p:tgtEl>
                                        <p:attrNameLst>
                                          <p:attrName>style.visibility</p:attrName>
                                        </p:attrNameLst>
                                      </p:cBhvr>
                                      <p:to>
                                        <p:strVal val="visible"/>
                                      </p:to>
                                    </p:set>
                                    <p:animEffect transition="in" filter="fade">
                                      <p:cBhvr>
                                        <p:cTn id="10" dur="500"/>
                                        <p:tgtEl>
                                          <p:spTgt spid="355"/>
                                        </p:tgtEl>
                                      </p:cBhvr>
                                    </p:animEffect>
                                  </p:childTnLst>
                                </p:cTn>
                              </p:par>
                              <p:par>
                                <p:cTn id="11" presetID="10" presetClass="entr" presetSubtype="0" fill="hold" nodeType="withEffect">
                                  <p:stCondLst>
                                    <p:cond delay="0"/>
                                  </p:stCondLst>
                                  <p:childTnLst>
                                    <p:set>
                                      <p:cBhvr>
                                        <p:cTn id="12" dur="1" fill="hold">
                                          <p:stCondLst>
                                            <p:cond delay="0"/>
                                          </p:stCondLst>
                                        </p:cTn>
                                        <p:tgtEl>
                                          <p:spTgt spid="356"/>
                                        </p:tgtEl>
                                        <p:attrNameLst>
                                          <p:attrName>style.visibility</p:attrName>
                                        </p:attrNameLst>
                                      </p:cBhvr>
                                      <p:to>
                                        <p:strVal val="visible"/>
                                      </p:to>
                                    </p:set>
                                    <p:animEffect transition="in" filter="fade">
                                      <p:cBhvr>
                                        <p:cTn id="13" dur="500"/>
                                        <p:tgtEl>
                                          <p:spTgt spid="35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51"/>
                                        </p:tgtEl>
                                        <p:attrNameLst>
                                          <p:attrName>style.visibility</p:attrName>
                                        </p:attrNameLst>
                                      </p:cBhvr>
                                      <p:to>
                                        <p:strVal val="visible"/>
                                      </p:to>
                                    </p:set>
                                    <p:animEffect transition="in" filter="fade">
                                      <p:cBhvr>
                                        <p:cTn id="18" dur="500"/>
                                        <p:tgtEl>
                                          <p:spTgt spid="35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52"/>
                                        </p:tgtEl>
                                        <p:attrNameLst>
                                          <p:attrName>style.visibility</p:attrName>
                                        </p:attrNameLst>
                                      </p:cBhvr>
                                      <p:to>
                                        <p:strVal val="visible"/>
                                      </p:to>
                                    </p:set>
                                    <p:animEffect transition="in" filter="fade">
                                      <p:cBhvr>
                                        <p:cTn id="23" dur="500"/>
                                        <p:tgtEl>
                                          <p:spTgt spid="35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53"/>
                                        </p:tgtEl>
                                        <p:attrNameLst>
                                          <p:attrName>style.visibility</p:attrName>
                                        </p:attrNameLst>
                                      </p:cBhvr>
                                      <p:to>
                                        <p:strVal val="visible"/>
                                      </p:to>
                                    </p:set>
                                    <p:animEffect transition="in" filter="fade">
                                      <p:cBhvr>
                                        <p:cTn id="28" dur="500"/>
                                        <p:tgtEl>
                                          <p:spTgt spid="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highlight_darkL">
  <p:cSld name="highlight_darkL">
    <p:spTree>
      <p:nvGrpSpPr>
        <p:cNvPr id="1" name="Shape 357"/>
        <p:cNvGrpSpPr/>
        <p:nvPr/>
      </p:nvGrpSpPr>
      <p:grpSpPr>
        <a:xfrm>
          <a:off x="0" y="0"/>
          <a:ext cx="0" cy="0"/>
          <a:chOff x="0" y="0"/>
          <a:chExt cx="0" cy="0"/>
        </a:xfrm>
      </p:grpSpPr>
      <p:sp>
        <p:nvSpPr>
          <p:cNvPr id="358" name="Google Shape;358;p62"/>
          <p:cNvSpPr/>
          <p:nvPr/>
        </p:nvSpPr>
        <p:spPr>
          <a:xfrm rot="10800000">
            <a:off x="6291" y="0"/>
            <a:ext cx="5399462" cy="5143500"/>
          </a:xfrm>
          <a:custGeom>
            <a:avLst/>
            <a:gdLst/>
            <a:ahLst/>
            <a:cxnLst/>
            <a:rect l="l" t="t" r="r" b="b"/>
            <a:pathLst>
              <a:path w="6791776" h="6858000" extrusionOk="0">
                <a:moveTo>
                  <a:pt x="596920" y="0"/>
                </a:moveTo>
                <a:lnTo>
                  <a:pt x="6791776" y="0"/>
                </a:lnTo>
                <a:lnTo>
                  <a:pt x="6791776" y="6858000"/>
                </a:lnTo>
                <a:lnTo>
                  <a:pt x="0" y="6858000"/>
                </a:lnTo>
                <a:close/>
              </a:path>
            </a:pathLst>
          </a:custGeom>
          <a:solidFill>
            <a:srgbClr val="62081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59" name="Google Shape;359;p62"/>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rgbClr val="621216">
              <a:alpha val="2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5400"/>
              <a:buFont typeface="Arial"/>
              <a:buNone/>
            </a:pPr>
            <a:endParaRPr sz="5400" b="1" i="0" u="none" strike="noStrike" cap="none">
              <a:solidFill>
                <a:schemeClr val="lt1"/>
              </a:solidFill>
              <a:latin typeface="Avenir"/>
              <a:ea typeface="Avenir"/>
              <a:cs typeface="Avenir"/>
              <a:sym typeface="Avenir"/>
            </a:endParaRPr>
          </a:p>
        </p:txBody>
      </p:sp>
      <p:sp>
        <p:nvSpPr>
          <p:cNvPr id="360" name="Google Shape;360;p62"/>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2700"/>
              <a:buFont typeface="Avenir"/>
              <a:buNone/>
              <a:defRPr sz="2700" b="1">
                <a:solidFill>
                  <a:schemeClr val="lt1"/>
                </a:solidFill>
                <a:latin typeface="Avenir"/>
                <a:ea typeface="Avenir"/>
                <a:cs typeface="Avenir"/>
                <a:sym typeface="Avenir"/>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61" name="Google Shape;361;p62"/>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E0D0D0"/>
                </a:solidFill>
                <a:latin typeface="Calibri"/>
                <a:ea typeface="Calibri"/>
                <a:cs typeface="Calibri"/>
                <a:sym typeface="Calibri"/>
              </a:rPr>
              <a:t>© 2022 QPR Institute. Inc.</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w_foot-dark">
  <p:cSld name="blank-w_foot-dark">
    <p:spTree>
      <p:nvGrpSpPr>
        <p:cNvPr id="1" name="Shape 362"/>
        <p:cNvGrpSpPr/>
        <p:nvPr/>
      </p:nvGrpSpPr>
      <p:grpSpPr>
        <a:xfrm>
          <a:off x="0" y="0"/>
          <a:ext cx="0" cy="0"/>
          <a:chOff x="0" y="0"/>
          <a:chExt cx="0" cy="0"/>
        </a:xfrm>
      </p:grpSpPr>
      <p:sp>
        <p:nvSpPr>
          <p:cNvPr id="363" name="Google Shape;363;p63"/>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rgbClr val="621216">
              <a:alpha val="2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5400"/>
              <a:buFont typeface="Arial"/>
              <a:buNone/>
            </a:pPr>
            <a:endParaRPr sz="5400" b="1" i="0" u="none" strike="noStrike" cap="none">
              <a:solidFill>
                <a:schemeClr val="lt1"/>
              </a:solidFill>
              <a:latin typeface="Avenir"/>
              <a:ea typeface="Avenir"/>
              <a:cs typeface="Avenir"/>
              <a:sym typeface="Avenir"/>
            </a:endParaRPr>
          </a:p>
        </p:txBody>
      </p:sp>
      <p:sp>
        <p:nvSpPr>
          <p:cNvPr id="364" name="Google Shape;364;p63"/>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620810"/>
              </a:buClr>
              <a:buSzPts val="2700"/>
              <a:buFont typeface="Avenir"/>
              <a:buNone/>
              <a:defRPr sz="2700" b="1">
                <a:solidFill>
                  <a:srgbClr val="620810"/>
                </a:solidFill>
                <a:latin typeface="Avenir"/>
                <a:ea typeface="Avenir"/>
                <a:cs typeface="Avenir"/>
                <a:sym typeface="Avenir"/>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65" name="Google Shape;365;p63"/>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262626"/>
                </a:solidFill>
                <a:latin typeface="Calibri"/>
                <a:ea typeface="Calibri"/>
                <a:cs typeface="Calibri"/>
                <a:sym typeface="Calibri"/>
              </a:rPr>
              <a:t>© 2022 QPR Institute. Inc.</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6"/>
        <p:cNvGrpSpPr/>
        <p:nvPr/>
      </p:nvGrpSpPr>
      <p:grpSpPr>
        <a:xfrm>
          <a:off x="0" y="0"/>
          <a:ext cx="0" cy="0"/>
          <a:chOff x="0" y="0"/>
          <a:chExt cx="0" cy="0"/>
        </a:xfrm>
      </p:grpSpPr>
      <p:sp>
        <p:nvSpPr>
          <p:cNvPr id="367" name="Google Shape;367;p6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68" name="Google Shape;368;p6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69" name="Google Shape;369;p6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370" name="Google Shape;370;p64"/>
          <p:cNvPicPr preferRelativeResize="0"/>
          <p:nvPr/>
        </p:nvPicPr>
        <p:blipFill rotWithShape="1">
          <a:blip r:embed="rId2">
            <a:alphaModFix/>
          </a:blip>
          <a:srcRect/>
          <a:stretch/>
        </p:blipFill>
        <p:spPr>
          <a:xfrm>
            <a:off x="8286451" y="103307"/>
            <a:ext cx="741406" cy="68580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371"/>
        <p:cNvGrpSpPr/>
        <p:nvPr/>
      </p:nvGrpSpPr>
      <p:grpSpPr>
        <a:xfrm>
          <a:off x="0" y="0"/>
          <a:ext cx="0" cy="0"/>
          <a:chOff x="0" y="0"/>
          <a:chExt cx="0" cy="0"/>
        </a:xfrm>
      </p:grpSpPr>
      <p:sp>
        <p:nvSpPr>
          <p:cNvPr id="372" name="Google Shape;372;p65"/>
          <p:cNvSpPr/>
          <p:nvPr/>
        </p:nvSpPr>
        <p:spPr>
          <a:xfrm>
            <a:off x="3738247" y="0"/>
            <a:ext cx="5399462" cy="5143500"/>
          </a:xfrm>
          <a:custGeom>
            <a:avLst/>
            <a:gdLst/>
            <a:ahLst/>
            <a:cxnLst/>
            <a:rect l="l" t="t" r="r" b="b"/>
            <a:pathLst>
              <a:path w="6791776" h="6858000" extrusionOk="0">
                <a:moveTo>
                  <a:pt x="596920" y="0"/>
                </a:moveTo>
                <a:lnTo>
                  <a:pt x="6791776" y="0"/>
                </a:lnTo>
                <a:lnTo>
                  <a:pt x="6791776" y="6858000"/>
                </a:lnTo>
                <a:lnTo>
                  <a:pt x="0" y="6858000"/>
                </a:lnTo>
                <a:close/>
              </a:path>
            </a:pathLst>
          </a:custGeom>
          <a:solidFill>
            <a:srgbClr val="620810"/>
          </a:solidFill>
          <a:ln w="12700" cap="flat" cmpd="sng">
            <a:solidFill>
              <a:srgbClr val="621216"/>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373" name="Google Shape;373;p65"/>
          <p:cNvPicPr preferRelativeResize="0"/>
          <p:nvPr/>
        </p:nvPicPr>
        <p:blipFill rotWithShape="1">
          <a:blip r:embed="rId2">
            <a:alphaModFix/>
          </a:blip>
          <a:srcRect/>
          <a:stretch/>
        </p:blipFill>
        <p:spPr>
          <a:xfrm>
            <a:off x="768096" y="1200150"/>
            <a:ext cx="2970150" cy="2747389"/>
          </a:xfrm>
          <a:prstGeom prst="rect">
            <a:avLst/>
          </a:prstGeom>
          <a:noFill/>
          <a:ln>
            <a:noFill/>
          </a:ln>
        </p:spPr>
      </p:pic>
      <p:sp>
        <p:nvSpPr>
          <p:cNvPr id="374" name="Google Shape;374;p65"/>
          <p:cNvSpPr txBox="1">
            <a:spLocks noGrp="1"/>
          </p:cNvSpPr>
          <p:nvPr>
            <p:ph type="title"/>
          </p:nvPr>
        </p:nvSpPr>
        <p:spPr>
          <a:xfrm>
            <a:off x="4224528" y="2481617"/>
            <a:ext cx="4258800" cy="4389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rgbClr val="FFFFFF"/>
              </a:buClr>
              <a:buSzPts val="3300"/>
              <a:buFont typeface="Avenir"/>
              <a:buNone/>
              <a:defRPr sz="3300" b="1">
                <a:solidFill>
                  <a:srgbClr val="FFFFFF"/>
                </a:solidFill>
                <a:latin typeface="Avenir"/>
                <a:ea typeface="Avenir"/>
                <a:cs typeface="Avenir"/>
                <a:sym typeface="Avenir"/>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cxnSp>
        <p:nvCxnSpPr>
          <p:cNvPr id="375" name="Google Shape;375;p65"/>
          <p:cNvCxnSpPr/>
          <p:nvPr/>
        </p:nvCxnSpPr>
        <p:spPr>
          <a:xfrm>
            <a:off x="4209371" y="2951615"/>
            <a:ext cx="4072200" cy="0"/>
          </a:xfrm>
          <a:prstGeom prst="straightConnector1">
            <a:avLst/>
          </a:prstGeom>
          <a:noFill/>
          <a:ln w="28575" cap="rnd" cmpd="sng">
            <a:solidFill>
              <a:srgbClr val="FFFFFF"/>
            </a:solidFill>
            <a:prstDash val="solid"/>
            <a:miter lim="800000"/>
            <a:headEnd type="none" w="sm" len="sm"/>
            <a:tailEnd type="none" w="sm" len="sm"/>
          </a:ln>
        </p:spPr>
      </p:cxnSp>
      <p:sp>
        <p:nvSpPr>
          <p:cNvPr id="376" name="Google Shape;376;p65"/>
          <p:cNvSpPr txBox="1"/>
          <p:nvPr/>
        </p:nvSpPr>
        <p:spPr>
          <a:xfrm>
            <a:off x="4225701" y="2967001"/>
            <a:ext cx="1514400" cy="346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lt1"/>
                </a:solidFill>
                <a:latin typeface="Arial"/>
                <a:ea typeface="Arial"/>
                <a:cs typeface="Arial"/>
                <a:sym typeface="Arial"/>
              </a:rPr>
              <a:t>QUESTION.</a:t>
            </a:r>
            <a:endParaRPr sz="1100" b="0" i="0" u="none" strike="noStrike" cap="none">
              <a:solidFill>
                <a:srgbClr val="000000"/>
              </a:solidFill>
              <a:latin typeface="Arial"/>
              <a:ea typeface="Arial"/>
              <a:cs typeface="Arial"/>
              <a:sym typeface="Arial"/>
            </a:endParaRPr>
          </a:p>
        </p:txBody>
      </p:sp>
      <p:sp>
        <p:nvSpPr>
          <p:cNvPr id="377" name="Google Shape;377;p65"/>
          <p:cNvSpPr txBox="1"/>
          <p:nvPr/>
        </p:nvSpPr>
        <p:spPr>
          <a:xfrm>
            <a:off x="5752252" y="2967001"/>
            <a:ext cx="1514400" cy="346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lt1"/>
                </a:solidFill>
                <a:latin typeface="Arial"/>
                <a:ea typeface="Arial"/>
                <a:cs typeface="Arial"/>
                <a:sym typeface="Arial"/>
              </a:rPr>
              <a:t>PERSUADE.</a:t>
            </a:r>
            <a:endParaRPr sz="1100" b="0" i="0" u="none" strike="noStrike" cap="none">
              <a:solidFill>
                <a:srgbClr val="000000"/>
              </a:solidFill>
              <a:latin typeface="Arial"/>
              <a:ea typeface="Arial"/>
              <a:cs typeface="Arial"/>
              <a:sym typeface="Arial"/>
            </a:endParaRPr>
          </a:p>
        </p:txBody>
      </p:sp>
      <p:sp>
        <p:nvSpPr>
          <p:cNvPr id="378" name="Google Shape;378;p65"/>
          <p:cNvSpPr txBox="1"/>
          <p:nvPr/>
        </p:nvSpPr>
        <p:spPr>
          <a:xfrm>
            <a:off x="7259752" y="2967001"/>
            <a:ext cx="1000200" cy="3462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chemeClr val="lt1"/>
                </a:solidFill>
                <a:latin typeface="Arial"/>
                <a:ea typeface="Arial"/>
                <a:cs typeface="Arial"/>
                <a:sym typeface="Arial"/>
              </a:rPr>
              <a:t>REFER.</a:t>
            </a:r>
            <a:endParaRPr sz="11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4"/>
                                        </p:tgtEl>
                                        <p:attrNameLst>
                                          <p:attrName>style.visibility</p:attrName>
                                        </p:attrNameLst>
                                      </p:cBhvr>
                                      <p:to>
                                        <p:strVal val="visible"/>
                                      </p:to>
                                    </p:set>
                                    <p:animEffect transition="in" filter="fade">
                                      <p:cBhvr>
                                        <p:cTn id="7" dur="500"/>
                                        <p:tgtEl>
                                          <p:spTgt spid="374"/>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375"/>
                                        </p:tgtEl>
                                        <p:attrNameLst>
                                          <p:attrName>style.visibility</p:attrName>
                                        </p:attrNameLst>
                                      </p:cBhvr>
                                      <p:to>
                                        <p:strVal val="visible"/>
                                      </p:to>
                                    </p:set>
                                    <p:animEffect transition="in" filter="fade">
                                      <p:cBhvr>
                                        <p:cTn id="11" dur="500"/>
                                        <p:tgtEl>
                                          <p:spTgt spid="37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76"/>
                                        </p:tgtEl>
                                        <p:attrNameLst>
                                          <p:attrName>style.visibility</p:attrName>
                                        </p:attrNameLst>
                                      </p:cBhvr>
                                      <p:to>
                                        <p:strVal val="visible"/>
                                      </p:to>
                                    </p:set>
                                    <p:animEffect transition="in" filter="fade">
                                      <p:cBhvr>
                                        <p:cTn id="15" dur="500"/>
                                        <p:tgtEl>
                                          <p:spTgt spid="376"/>
                                        </p:tgtEl>
                                      </p:cBhvr>
                                    </p:animEffect>
                                  </p:childTnLst>
                                </p:cTn>
                              </p:par>
                            </p:childTnLst>
                          </p:cTn>
                        </p:par>
                        <p:par>
                          <p:cTn id="16" fill="hold">
                            <p:stCondLst>
                              <p:cond delay="1500"/>
                            </p:stCondLst>
                            <p:childTnLst>
                              <p:par>
                                <p:cTn id="17" presetID="10" presetClass="entr" presetSubtype="0" fill="hold" nodeType="afterEffect">
                                  <p:stCondLst>
                                    <p:cond delay="500"/>
                                  </p:stCondLst>
                                  <p:childTnLst>
                                    <p:set>
                                      <p:cBhvr>
                                        <p:cTn id="18" dur="1" fill="hold">
                                          <p:stCondLst>
                                            <p:cond delay="0"/>
                                          </p:stCondLst>
                                        </p:cTn>
                                        <p:tgtEl>
                                          <p:spTgt spid="377"/>
                                        </p:tgtEl>
                                        <p:attrNameLst>
                                          <p:attrName>style.visibility</p:attrName>
                                        </p:attrNameLst>
                                      </p:cBhvr>
                                      <p:to>
                                        <p:strVal val="visible"/>
                                      </p:to>
                                    </p:set>
                                    <p:animEffect transition="in" filter="fade">
                                      <p:cBhvr>
                                        <p:cTn id="19" dur="500"/>
                                        <p:tgtEl>
                                          <p:spTgt spid="377"/>
                                        </p:tgtEl>
                                      </p:cBhvr>
                                    </p:animEffect>
                                  </p:childTnLst>
                                </p:cTn>
                              </p:par>
                            </p:childTnLst>
                          </p:cTn>
                        </p:par>
                        <p:par>
                          <p:cTn id="20" fill="hold">
                            <p:stCondLst>
                              <p:cond delay="2000"/>
                            </p:stCondLst>
                            <p:childTnLst>
                              <p:par>
                                <p:cTn id="21" presetID="10" presetClass="entr" presetSubtype="0" fill="hold" nodeType="afterEffect">
                                  <p:stCondLst>
                                    <p:cond delay="500"/>
                                  </p:stCondLst>
                                  <p:childTnLst>
                                    <p:set>
                                      <p:cBhvr>
                                        <p:cTn id="22" dur="1" fill="hold">
                                          <p:stCondLst>
                                            <p:cond delay="0"/>
                                          </p:stCondLst>
                                        </p:cTn>
                                        <p:tgtEl>
                                          <p:spTgt spid="378"/>
                                        </p:tgtEl>
                                        <p:attrNameLst>
                                          <p:attrName>style.visibility</p:attrName>
                                        </p:attrNameLst>
                                      </p:cBhvr>
                                      <p:to>
                                        <p:strVal val="visible"/>
                                      </p:to>
                                    </p:set>
                                    <p:animEffect transition="in" filter="fade">
                                      <p:cBhvr>
                                        <p:cTn id="23" dur="500"/>
                                        <p:tgtEl>
                                          <p:spTgt spid="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rainer">
  <p:cSld name="trainer">
    <p:spTree>
      <p:nvGrpSpPr>
        <p:cNvPr id="1" name="Shape 379"/>
        <p:cNvGrpSpPr/>
        <p:nvPr/>
      </p:nvGrpSpPr>
      <p:grpSpPr>
        <a:xfrm>
          <a:off x="0" y="0"/>
          <a:ext cx="0" cy="0"/>
          <a:chOff x="0" y="0"/>
          <a:chExt cx="0" cy="0"/>
        </a:xfrm>
      </p:grpSpPr>
      <p:sp>
        <p:nvSpPr>
          <p:cNvPr id="380" name="Google Shape;380;p66"/>
          <p:cNvSpPr/>
          <p:nvPr/>
        </p:nvSpPr>
        <p:spPr>
          <a:xfrm>
            <a:off x="747371" y="847897"/>
            <a:ext cx="3442716" cy="3442716"/>
          </a:xfrm>
          <a:custGeom>
            <a:avLst/>
            <a:gdLst/>
            <a:ahLst/>
            <a:cxnLst/>
            <a:rect l="l" t="t" r="r" b="b"/>
            <a:pathLst>
              <a:path w="5486400" h="5486400" extrusionOk="0">
                <a:moveTo>
                  <a:pt x="2743200" y="182880"/>
                </a:moveTo>
                <a:cubicBezTo>
                  <a:pt x="4157226" y="182880"/>
                  <a:pt x="5303520" y="1329174"/>
                  <a:pt x="5303520" y="2743200"/>
                </a:cubicBezTo>
                <a:cubicBezTo>
                  <a:pt x="5303520" y="4157226"/>
                  <a:pt x="4157226" y="5303520"/>
                  <a:pt x="2743200" y="5303520"/>
                </a:cubicBezTo>
                <a:cubicBezTo>
                  <a:pt x="1329174" y="5303520"/>
                  <a:pt x="182880" y="4157226"/>
                  <a:pt x="182880" y="2743200"/>
                </a:cubicBezTo>
                <a:cubicBezTo>
                  <a:pt x="182880" y="1329174"/>
                  <a:pt x="1329174" y="182880"/>
                  <a:pt x="2743200" y="182880"/>
                </a:cubicBezTo>
                <a:close/>
                <a:moveTo>
                  <a:pt x="2743200" y="91440"/>
                </a:moveTo>
                <a:cubicBezTo>
                  <a:pt x="1278673" y="91440"/>
                  <a:pt x="91440" y="1278673"/>
                  <a:pt x="91440" y="2743200"/>
                </a:cubicBezTo>
                <a:cubicBezTo>
                  <a:pt x="91440" y="4207727"/>
                  <a:pt x="1278673" y="5394960"/>
                  <a:pt x="2743200" y="5394960"/>
                </a:cubicBezTo>
                <a:cubicBezTo>
                  <a:pt x="4207727" y="5394960"/>
                  <a:pt x="5394960" y="4207727"/>
                  <a:pt x="5394960" y="2743200"/>
                </a:cubicBezTo>
                <a:cubicBezTo>
                  <a:pt x="5394960" y="1278673"/>
                  <a:pt x="4207727" y="91440"/>
                  <a:pt x="2743200" y="91440"/>
                </a:cubicBezTo>
                <a:close/>
                <a:moveTo>
                  <a:pt x="2743200" y="0"/>
                </a:moveTo>
                <a:cubicBezTo>
                  <a:pt x="4258228" y="0"/>
                  <a:pt x="5486400" y="1228172"/>
                  <a:pt x="5486400" y="2743200"/>
                </a:cubicBezTo>
                <a:cubicBezTo>
                  <a:pt x="5486400" y="4258228"/>
                  <a:pt x="4258228" y="5486400"/>
                  <a:pt x="2743200" y="5486400"/>
                </a:cubicBezTo>
                <a:cubicBezTo>
                  <a:pt x="1228172" y="5486400"/>
                  <a:pt x="0" y="4258228"/>
                  <a:pt x="0" y="2743200"/>
                </a:cubicBezTo>
                <a:cubicBezTo>
                  <a:pt x="0" y="1228172"/>
                  <a:pt x="1228172" y="0"/>
                  <a:pt x="2743200" y="0"/>
                </a:cubicBezTo>
                <a:close/>
              </a:path>
            </a:pathLst>
          </a:custGeom>
          <a:solidFill>
            <a:srgbClr val="620810"/>
          </a:solidFill>
          <a:ln w="12700" cap="flat" cmpd="sng">
            <a:solidFill>
              <a:srgbClr val="62081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5400"/>
              <a:buFont typeface="Arial"/>
              <a:buNone/>
            </a:pPr>
            <a:endParaRPr sz="5400" b="1" i="0" u="none" strike="noStrike" cap="none">
              <a:solidFill>
                <a:schemeClr val="lt1"/>
              </a:solidFill>
              <a:latin typeface="Avenir"/>
              <a:ea typeface="Avenir"/>
              <a:cs typeface="Avenir"/>
              <a:sym typeface="Avenir"/>
            </a:endParaRPr>
          </a:p>
        </p:txBody>
      </p:sp>
      <p:sp>
        <p:nvSpPr>
          <p:cNvPr id="381" name="Google Shape;381;p66"/>
          <p:cNvSpPr>
            <a:spLocks noGrp="1"/>
          </p:cNvSpPr>
          <p:nvPr>
            <p:ph type="pic" idx="2"/>
          </p:nvPr>
        </p:nvSpPr>
        <p:spPr>
          <a:xfrm>
            <a:off x="860111" y="959509"/>
            <a:ext cx="3257700" cy="3257700"/>
          </a:xfrm>
          <a:prstGeom prst="ellipse">
            <a:avLst/>
          </a:prstGeom>
          <a:noFill/>
          <a:ln>
            <a:noFill/>
          </a:ln>
        </p:spPr>
      </p:sp>
      <p:sp>
        <p:nvSpPr>
          <p:cNvPr id="382" name="Google Shape;382;p66"/>
          <p:cNvSpPr txBox="1">
            <a:spLocks noGrp="1"/>
          </p:cNvSpPr>
          <p:nvPr>
            <p:ph type="title"/>
          </p:nvPr>
        </p:nvSpPr>
        <p:spPr>
          <a:xfrm>
            <a:off x="4307819" y="1721644"/>
            <a:ext cx="4100700" cy="9942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620810"/>
              </a:buClr>
              <a:buSzPts val="3300"/>
              <a:buFont typeface="Avenir"/>
              <a:buNone/>
              <a:defRPr sz="3300" b="1">
                <a:solidFill>
                  <a:srgbClr val="620810"/>
                </a:solidFill>
                <a:latin typeface="Avenir"/>
                <a:ea typeface="Avenir"/>
                <a:cs typeface="Avenir"/>
                <a:sym typeface="Avenir"/>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83" name="Google Shape;383;p66"/>
          <p:cNvSpPr txBox="1"/>
          <p:nvPr/>
        </p:nvSpPr>
        <p:spPr>
          <a:xfrm>
            <a:off x="4307819" y="2693194"/>
            <a:ext cx="4086000" cy="346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3F3F3F"/>
                </a:solidFill>
                <a:latin typeface="Arial"/>
                <a:ea typeface="Arial"/>
                <a:cs typeface="Arial"/>
                <a:sym typeface="Arial"/>
              </a:rPr>
              <a:t>Facilitator</a:t>
            </a:r>
            <a:endParaRPr sz="1100" b="0" i="0" u="none" strike="noStrike" cap="none">
              <a:solidFill>
                <a:srgbClr val="000000"/>
              </a:solidFill>
              <a:latin typeface="Arial"/>
              <a:ea typeface="Arial"/>
              <a:cs typeface="Arial"/>
              <a:sym typeface="Arial"/>
            </a:endParaRPr>
          </a:p>
        </p:txBody>
      </p:sp>
      <p:pic>
        <p:nvPicPr>
          <p:cNvPr id="384" name="Google Shape;384;p66"/>
          <p:cNvPicPr preferRelativeResize="0"/>
          <p:nvPr/>
        </p:nvPicPr>
        <p:blipFill rotWithShape="1">
          <a:blip r:embed="rId2">
            <a:alphaModFix/>
          </a:blip>
          <a:srcRect/>
          <a:stretch/>
        </p:blipFill>
        <p:spPr>
          <a:xfrm>
            <a:off x="8286452" y="103307"/>
            <a:ext cx="741406" cy="685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3"/>
                                        </p:tgtEl>
                                        <p:attrNameLst>
                                          <p:attrName>style.visibility</p:attrName>
                                        </p:attrNameLst>
                                      </p:cBhvr>
                                      <p:to>
                                        <p:strVal val="visible"/>
                                      </p:to>
                                    </p:set>
                                    <p:animEffect transition="in" filter="fade">
                                      <p:cBhvr>
                                        <p:cTn id="7" dur="500"/>
                                        <p:tgtEl>
                                          <p:spTgt spid="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quote_light">
  <p:cSld name="quote_light">
    <p:spTree>
      <p:nvGrpSpPr>
        <p:cNvPr id="1" name="Shape 385"/>
        <p:cNvGrpSpPr/>
        <p:nvPr/>
      </p:nvGrpSpPr>
      <p:grpSpPr>
        <a:xfrm>
          <a:off x="0" y="0"/>
          <a:ext cx="0" cy="0"/>
          <a:chOff x="0" y="0"/>
          <a:chExt cx="0" cy="0"/>
        </a:xfrm>
      </p:grpSpPr>
      <p:sp>
        <p:nvSpPr>
          <p:cNvPr id="386" name="Google Shape;386;p67"/>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rgbClr val="621216">
              <a:alpha val="2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5400"/>
              <a:buFont typeface="Arial"/>
              <a:buNone/>
            </a:pPr>
            <a:endParaRPr sz="5400" b="1" i="0" u="none" strike="noStrike" cap="none">
              <a:solidFill>
                <a:schemeClr val="lt1"/>
              </a:solidFill>
              <a:latin typeface="Avenir"/>
              <a:ea typeface="Avenir"/>
              <a:cs typeface="Avenir"/>
              <a:sym typeface="Avenir"/>
            </a:endParaRPr>
          </a:p>
        </p:txBody>
      </p:sp>
      <p:sp>
        <p:nvSpPr>
          <p:cNvPr id="387" name="Google Shape;387;p67"/>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620810"/>
              </a:buClr>
              <a:buSzPts val="2700"/>
              <a:buFont typeface="Avenir"/>
              <a:buNone/>
              <a:defRPr sz="2700" b="1">
                <a:solidFill>
                  <a:srgbClr val="620810"/>
                </a:solidFill>
                <a:latin typeface="Avenir"/>
                <a:ea typeface="Avenir"/>
                <a:cs typeface="Avenir"/>
                <a:sym typeface="Avenir"/>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88" name="Google Shape;388;p67"/>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E0D0D0"/>
                </a:solidFill>
                <a:latin typeface="Calibri"/>
                <a:ea typeface="Calibri"/>
                <a:cs typeface="Calibri"/>
                <a:sym typeface="Calibri"/>
              </a:rPr>
              <a:t>© 2022 QPR Institute. Inc.</a:t>
            </a:r>
            <a:endParaRPr sz="1100" b="0" i="0" u="none" strike="noStrike" cap="none">
              <a:solidFill>
                <a:srgbClr val="000000"/>
              </a:solidFill>
              <a:latin typeface="Arial"/>
              <a:ea typeface="Arial"/>
              <a:cs typeface="Arial"/>
              <a:sym typeface="Arial"/>
            </a:endParaRPr>
          </a:p>
        </p:txBody>
      </p:sp>
      <p:sp>
        <p:nvSpPr>
          <p:cNvPr id="389" name="Google Shape;389;p67"/>
          <p:cNvSpPr txBox="1"/>
          <p:nvPr/>
        </p:nvSpPr>
        <p:spPr>
          <a:xfrm>
            <a:off x="623888" y="933450"/>
            <a:ext cx="2081400" cy="2378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0"/>
              <a:buFont typeface="Arial"/>
              <a:buNone/>
            </a:pPr>
            <a:r>
              <a:rPr lang="en" sz="15000" b="0" i="0" u="none" strike="noStrike" cap="none">
                <a:solidFill>
                  <a:srgbClr val="E0D0D0"/>
                </a:solidFill>
                <a:latin typeface="Arial"/>
                <a:ea typeface="Arial"/>
                <a:cs typeface="Arial"/>
                <a:sym typeface="Arial"/>
              </a:rPr>
              <a:t>“</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quote_dark">
  <p:cSld name="quote_dark">
    <p:bg>
      <p:bgPr>
        <a:solidFill>
          <a:srgbClr val="620810"/>
        </a:solidFill>
        <a:effectLst/>
      </p:bgPr>
    </p:bg>
    <p:spTree>
      <p:nvGrpSpPr>
        <p:cNvPr id="1" name="Shape 390"/>
        <p:cNvGrpSpPr/>
        <p:nvPr/>
      </p:nvGrpSpPr>
      <p:grpSpPr>
        <a:xfrm>
          <a:off x="0" y="0"/>
          <a:ext cx="0" cy="0"/>
          <a:chOff x="0" y="0"/>
          <a:chExt cx="0" cy="0"/>
        </a:xfrm>
      </p:grpSpPr>
      <p:sp>
        <p:nvSpPr>
          <p:cNvPr id="391" name="Google Shape;391;p68"/>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chemeClr val="lt1">
              <a:alpha val="2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5400"/>
              <a:buFont typeface="Arial"/>
              <a:buNone/>
            </a:pPr>
            <a:endParaRPr sz="5400" b="1" i="0" u="none" strike="noStrike" cap="none">
              <a:solidFill>
                <a:schemeClr val="lt1"/>
              </a:solidFill>
              <a:latin typeface="Avenir"/>
              <a:ea typeface="Avenir"/>
              <a:cs typeface="Avenir"/>
              <a:sym typeface="Avenir"/>
            </a:endParaRPr>
          </a:p>
        </p:txBody>
      </p:sp>
      <p:sp>
        <p:nvSpPr>
          <p:cNvPr id="392" name="Google Shape;392;p68"/>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2700"/>
              <a:buFont typeface="Avenir"/>
              <a:buNone/>
              <a:defRPr sz="2700" b="1">
                <a:solidFill>
                  <a:schemeClr val="lt1"/>
                </a:solidFill>
                <a:latin typeface="Avenir"/>
                <a:ea typeface="Avenir"/>
                <a:cs typeface="Avenir"/>
                <a:sym typeface="Avenir"/>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93" name="Google Shape;393;p68"/>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E0D0D0"/>
                </a:solidFill>
                <a:latin typeface="Calibri"/>
                <a:ea typeface="Calibri"/>
                <a:cs typeface="Calibri"/>
                <a:sym typeface="Calibri"/>
              </a:rPr>
              <a:t>© 2022 QPR Institute. Inc.</a:t>
            </a:r>
            <a:endParaRPr sz="1100" b="0" i="0" u="none" strike="noStrike" cap="none">
              <a:solidFill>
                <a:srgbClr val="000000"/>
              </a:solidFill>
              <a:latin typeface="Arial"/>
              <a:ea typeface="Arial"/>
              <a:cs typeface="Arial"/>
              <a:sym typeface="Arial"/>
            </a:endParaRPr>
          </a:p>
        </p:txBody>
      </p:sp>
      <p:sp>
        <p:nvSpPr>
          <p:cNvPr id="394" name="Google Shape;394;p68"/>
          <p:cNvSpPr txBox="1"/>
          <p:nvPr/>
        </p:nvSpPr>
        <p:spPr>
          <a:xfrm>
            <a:off x="623888" y="933450"/>
            <a:ext cx="2081400" cy="2378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0"/>
              <a:buFont typeface="Arial"/>
              <a:buNone/>
            </a:pPr>
            <a:r>
              <a:rPr lang="en" sz="15000" b="0" i="0" u="none" strike="noStrike" cap="none">
                <a:solidFill>
                  <a:srgbClr val="813940"/>
                </a:solidFill>
                <a:latin typeface="Arial"/>
                <a:ea typeface="Arial"/>
                <a:cs typeface="Arial"/>
                <a:sym typeface="Arial"/>
              </a:rPr>
              <a:t>“</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4col_light">
  <p:cSld name="4col_light">
    <p:spTree>
      <p:nvGrpSpPr>
        <p:cNvPr id="1" name="Shape 395"/>
        <p:cNvGrpSpPr/>
        <p:nvPr/>
      </p:nvGrpSpPr>
      <p:grpSpPr>
        <a:xfrm>
          <a:off x="0" y="0"/>
          <a:ext cx="0" cy="0"/>
          <a:chOff x="0" y="0"/>
          <a:chExt cx="0" cy="0"/>
        </a:xfrm>
      </p:grpSpPr>
      <p:sp>
        <p:nvSpPr>
          <p:cNvPr id="396" name="Google Shape;396;p69"/>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E0D0D0"/>
                </a:solidFill>
                <a:latin typeface="Calibri"/>
                <a:ea typeface="Calibri"/>
                <a:cs typeface="Calibri"/>
                <a:sym typeface="Calibri"/>
              </a:rPr>
              <a:t>© 2022 QPR Institute. Inc.</a:t>
            </a:r>
            <a:endParaRPr sz="1100" b="0" i="0" u="none" strike="noStrike" cap="none">
              <a:solidFill>
                <a:srgbClr val="000000"/>
              </a:solidFill>
              <a:latin typeface="Arial"/>
              <a:ea typeface="Arial"/>
              <a:cs typeface="Arial"/>
              <a:sym typeface="Arial"/>
            </a:endParaRPr>
          </a:p>
        </p:txBody>
      </p:sp>
      <p:sp>
        <p:nvSpPr>
          <p:cNvPr id="397" name="Google Shape;397;p69"/>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rgbClr val="621216">
              <a:alpha val="2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5400"/>
              <a:buFont typeface="Arial"/>
              <a:buNone/>
            </a:pPr>
            <a:endParaRPr sz="5400" b="1" i="0" u="none" strike="noStrike" cap="none">
              <a:solidFill>
                <a:schemeClr val="lt1"/>
              </a:solidFill>
              <a:latin typeface="Avenir"/>
              <a:ea typeface="Avenir"/>
              <a:cs typeface="Avenir"/>
              <a:sym typeface="Avenir"/>
            </a:endParaRPr>
          </a:p>
        </p:txBody>
      </p:sp>
      <p:sp>
        <p:nvSpPr>
          <p:cNvPr id="398" name="Google Shape;398;p69"/>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620810"/>
              </a:buClr>
              <a:buSzPts val="2700"/>
              <a:buFont typeface="Avenir"/>
              <a:buNone/>
              <a:defRPr sz="2700" b="1">
                <a:solidFill>
                  <a:srgbClr val="620810"/>
                </a:solidFill>
                <a:latin typeface="Avenir"/>
                <a:ea typeface="Avenir"/>
                <a:cs typeface="Avenir"/>
                <a:sym typeface="Avenir"/>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99" name="Google Shape;399;p69"/>
          <p:cNvSpPr txBox="1">
            <a:spLocks noGrp="1"/>
          </p:cNvSpPr>
          <p:nvPr>
            <p:ph type="body" idx="1"/>
          </p:nvPr>
        </p:nvSpPr>
        <p:spPr>
          <a:xfrm>
            <a:off x="628650" y="2486025"/>
            <a:ext cx="17811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262626"/>
              </a:buClr>
              <a:buSzPts val="1800"/>
              <a:buNone/>
              <a:defRPr sz="1800">
                <a:solidFill>
                  <a:srgbClr val="262626"/>
                </a:solidFill>
                <a:latin typeface="Arial"/>
                <a:ea typeface="Arial"/>
                <a:cs typeface="Arial"/>
                <a:sym typeface="Aria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00" name="Google Shape;400;p69"/>
          <p:cNvSpPr txBox="1">
            <a:spLocks noGrp="1"/>
          </p:cNvSpPr>
          <p:nvPr>
            <p:ph type="body" idx="2"/>
          </p:nvPr>
        </p:nvSpPr>
        <p:spPr>
          <a:xfrm>
            <a:off x="2663825" y="2486025"/>
            <a:ext cx="17811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262626"/>
              </a:buClr>
              <a:buSzPts val="1800"/>
              <a:buNone/>
              <a:defRPr sz="1800">
                <a:solidFill>
                  <a:srgbClr val="262626"/>
                </a:solidFill>
                <a:latin typeface="Arial"/>
                <a:ea typeface="Arial"/>
                <a:cs typeface="Arial"/>
                <a:sym typeface="Aria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01" name="Google Shape;401;p69"/>
          <p:cNvSpPr txBox="1">
            <a:spLocks noGrp="1"/>
          </p:cNvSpPr>
          <p:nvPr>
            <p:ph type="body" idx="3"/>
          </p:nvPr>
        </p:nvSpPr>
        <p:spPr>
          <a:xfrm>
            <a:off x="4699001" y="2486025"/>
            <a:ext cx="17811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262626"/>
              </a:buClr>
              <a:buSzPts val="1800"/>
              <a:buNone/>
              <a:defRPr sz="1800">
                <a:solidFill>
                  <a:srgbClr val="262626"/>
                </a:solidFill>
                <a:latin typeface="Arial"/>
                <a:ea typeface="Arial"/>
                <a:cs typeface="Arial"/>
                <a:sym typeface="Aria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02" name="Google Shape;402;p69"/>
          <p:cNvSpPr txBox="1">
            <a:spLocks noGrp="1"/>
          </p:cNvSpPr>
          <p:nvPr>
            <p:ph type="body" idx="4"/>
          </p:nvPr>
        </p:nvSpPr>
        <p:spPr>
          <a:xfrm>
            <a:off x="6734175" y="2486025"/>
            <a:ext cx="17811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262626"/>
              </a:buClr>
              <a:buSzPts val="1800"/>
              <a:buNone/>
              <a:defRPr sz="1800">
                <a:solidFill>
                  <a:srgbClr val="262626"/>
                </a:solidFill>
                <a:latin typeface="Arial"/>
                <a:ea typeface="Arial"/>
                <a:cs typeface="Arial"/>
                <a:sym typeface="Aria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03" name="Google Shape;403;p69"/>
          <p:cNvSpPr>
            <a:spLocks noGrp="1"/>
          </p:cNvSpPr>
          <p:nvPr>
            <p:ph type="pic" idx="5"/>
          </p:nvPr>
        </p:nvSpPr>
        <p:spPr>
          <a:xfrm>
            <a:off x="1004888" y="1300163"/>
            <a:ext cx="1028700" cy="1028700"/>
          </a:xfrm>
          <a:prstGeom prst="rect">
            <a:avLst/>
          </a:prstGeom>
          <a:noFill/>
          <a:ln>
            <a:noFill/>
          </a:ln>
        </p:spPr>
      </p:sp>
      <p:sp>
        <p:nvSpPr>
          <p:cNvPr id="404" name="Google Shape;404;p69"/>
          <p:cNvSpPr>
            <a:spLocks noGrp="1"/>
          </p:cNvSpPr>
          <p:nvPr>
            <p:ph type="pic" idx="6"/>
          </p:nvPr>
        </p:nvSpPr>
        <p:spPr>
          <a:xfrm>
            <a:off x="3040063" y="1300163"/>
            <a:ext cx="1028700" cy="1028700"/>
          </a:xfrm>
          <a:prstGeom prst="rect">
            <a:avLst/>
          </a:prstGeom>
          <a:noFill/>
          <a:ln>
            <a:noFill/>
          </a:ln>
        </p:spPr>
      </p:sp>
      <p:sp>
        <p:nvSpPr>
          <p:cNvPr id="405" name="Google Shape;405;p69"/>
          <p:cNvSpPr>
            <a:spLocks noGrp="1"/>
          </p:cNvSpPr>
          <p:nvPr>
            <p:ph type="pic" idx="7"/>
          </p:nvPr>
        </p:nvSpPr>
        <p:spPr>
          <a:xfrm>
            <a:off x="5075238" y="1300163"/>
            <a:ext cx="1028700" cy="1028700"/>
          </a:xfrm>
          <a:prstGeom prst="rect">
            <a:avLst/>
          </a:prstGeom>
          <a:noFill/>
          <a:ln>
            <a:noFill/>
          </a:ln>
        </p:spPr>
      </p:sp>
      <p:sp>
        <p:nvSpPr>
          <p:cNvPr id="406" name="Google Shape;406;p69"/>
          <p:cNvSpPr>
            <a:spLocks noGrp="1"/>
          </p:cNvSpPr>
          <p:nvPr>
            <p:ph type="pic" idx="8"/>
          </p:nvPr>
        </p:nvSpPr>
        <p:spPr>
          <a:xfrm>
            <a:off x="7110413" y="1300163"/>
            <a:ext cx="1028700" cy="1028700"/>
          </a:xfrm>
          <a:prstGeom prst="rect">
            <a:avLst/>
          </a:prstGeom>
          <a:no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3"/>
                                        </p:tgtEl>
                                        <p:attrNameLst>
                                          <p:attrName>style.visibility</p:attrName>
                                        </p:attrNameLst>
                                      </p:cBhvr>
                                      <p:to>
                                        <p:strVal val="visible"/>
                                      </p:to>
                                    </p:set>
                                    <p:animEffect transition="in" filter="fade">
                                      <p:cBhvr>
                                        <p:cTn id="7" dur="500"/>
                                        <p:tgtEl>
                                          <p:spTgt spid="403"/>
                                        </p:tgtEl>
                                      </p:cBhvr>
                                    </p:animEffect>
                                  </p:childTnLst>
                                </p:cTn>
                              </p:par>
                              <p:par>
                                <p:cTn id="8" presetID="10" presetClass="entr" presetSubtype="0" fill="hold" nodeType="withEffect">
                                  <p:stCondLst>
                                    <p:cond delay="0"/>
                                  </p:stCondLst>
                                  <p:childTnLst>
                                    <p:set>
                                      <p:cBhvr>
                                        <p:cTn id="9" dur="1" fill="hold">
                                          <p:stCondLst>
                                            <p:cond delay="0"/>
                                          </p:stCondLst>
                                        </p:cTn>
                                        <p:tgtEl>
                                          <p:spTgt spid="404"/>
                                        </p:tgtEl>
                                        <p:attrNameLst>
                                          <p:attrName>style.visibility</p:attrName>
                                        </p:attrNameLst>
                                      </p:cBhvr>
                                      <p:to>
                                        <p:strVal val="visible"/>
                                      </p:to>
                                    </p:set>
                                    <p:animEffect transition="in" filter="fade">
                                      <p:cBhvr>
                                        <p:cTn id="10" dur="500"/>
                                        <p:tgtEl>
                                          <p:spTgt spid="404"/>
                                        </p:tgtEl>
                                      </p:cBhvr>
                                    </p:animEffect>
                                  </p:childTnLst>
                                </p:cTn>
                              </p:par>
                              <p:par>
                                <p:cTn id="11" presetID="10" presetClass="entr" presetSubtype="0" fill="hold" nodeType="withEffect">
                                  <p:stCondLst>
                                    <p:cond delay="0"/>
                                  </p:stCondLst>
                                  <p:childTnLst>
                                    <p:set>
                                      <p:cBhvr>
                                        <p:cTn id="12" dur="1" fill="hold">
                                          <p:stCondLst>
                                            <p:cond delay="0"/>
                                          </p:stCondLst>
                                        </p:cTn>
                                        <p:tgtEl>
                                          <p:spTgt spid="405"/>
                                        </p:tgtEl>
                                        <p:attrNameLst>
                                          <p:attrName>style.visibility</p:attrName>
                                        </p:attrNameLst>
                                      </p:cBhvr>
                                      <p:to>
                                        <p:strVal val="visible"/>
                                      </p:to>
                                    </p:set>
                                    <p:animEffect transition="in" filter="fade">
                                      <p:cBhvr>
                                        <p:cTn id="13" dur="500"/>
                                        <p:tgtEl>
                                          <p:spTgt spid="405"/>
                                        </p:tgtEl>
                                      </p:cBhvr>
                                    </p:animEffect>
                                  </p:childTnLst>
                                </p:cTn>
                              </p:par>
                              <p:par>
                                <p:cTn id="14" presetID="10" presetClass="entr" presetSubtype="0" fill="hold" nodeType="withEffect">
                                  <p:stCondLst>
                                    <p:cond delay="0"/>
                                  </p:stCondLst>
                                  <p:childTnLst>
                                    <p:set>
                                      <p:cBhvr>
                                        <p:cTn id="15" dur="1" fill="hold">
                                          <p:stCondLst>
                                            <p:cond delay="0"/>
                                          </p:stCondLst>
                                        </p:cTn>
                                        <p:tgtEl>
                                          <p:spTgt spid="406"/>
                                        </p:tgtEl>
                                        <p:attrNameLst>
                                          <p:attrName>style.visibility</p:attrName>
                                        </p:attrNameLst>
                                      </p:cBhvr>
                                      <p:to>
                                        <p:strVal val="visible"/>
                                      </p:to>
                                    </p:set>
                                    <p:animEffect transition="in" filter="fade">
                                      <p:cBhvr>
                                        <p:cTn id="16" dur="500"/>
                                        <p:tgtEl>
                                          <p:spTgt spid="40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99"/>
                                        </p:tgtEl>
                                        <p:attrNameLst>
                                          <p:attrName>style.visibility</p:attrName>
                                        </p:attrNameLst>
                                      </p:cBhvr>
                                      <p:to>
                                        <p:strVal val="visible"/>
                                      </p:to>
                                    </p:set>
                                    <p:animEffect transition="in" filter="fade">
                                      <p:cBhvr>
                                        <p:cTn id="21" dur="500"/>
                                        <p:tgtEl>
                                          <p:spTgt spid="39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00"/>
                                        </p:tgtEl>
                                        <p:attrNameLst>
                                          <p:attrName>style.visibility</p:attrName>
                                        </p:attrNameLst>
                                      </p:cBhvr>
                                      <p:to>
                                        <p:strVal val="visible"/>
                                      </p:to>
                                    </p:set>
                                    <p:animEffect transition="in" filter="fade">
                                      <p:cBhvr>
                                        <p:cTn id="26" dur="500"/>
                                        <p:tgtEl>
                                          <p:spTgt spid="40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01"/>
                                        </p:tgtEl>
                                        <p:attrNameLst>
                                          <p:attrName>style.visibility</p:attrName>
                                        </p:attrNameLst>
                                      </p:cBhvr>
                                      <p:to>
                                        <p:strVal val="visible"/>
                                      </p:to>
                                    </p:set>
                                    <p:animEffect transition="in" filter="fade">
                                      <p:cBhvr>
                                        <p:cTn id="31" dur="500"/>
                                        <p:tgtEl>
                                          <p:spTgt spid="40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02"/>
                                        </p:tgtEl>
                                        <p:attrNameLst>
                                          <p:attrName>style.visibility</p:attrName>
                                        </p:attrNameLst>
                                      </p:cBhvr>
                                      <p:to>
                                        <p:strVal val="visible"/>
                                      </p:to>
                                    </p:set>
                                    <p:animEffect transition="in" filter="fade">
                                      <p:cBhvr>
                                        <p:cTn id="36" dur="500"/>
                                        <p:tgtEl>
                                          <p:spTgt spid="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3col_dark">
  <p:cSld name="3col_dark">
    <p:bg>
      <p:bgPr>
        <a:solidFill>
          <a:srgbClr val="620810"/>
        </a:solidFill>
        <a:effectLst/>
      </p:bgPr>
    </p:bg>
    <p:spTree>
      <p:nvGrpSpPr>
        <p:cNvPr id="1" name="Shape 407"/>
        <p:cNvGrpSpPr/>
        <p:nvPr/>
      </p:nvGrpSpPr>
      <p:grpSpPr>
        <a:xfrm>
          <a:off x="0" y="0"/>
          <a:ext cx="0" cy="0"/>
          <a:chOff x="0" y="0"/>
          <a:chExt cx="0" cy="0"/>
        </a:xfrm>
      </p:grpSpPr>
      <p:sp>
        <p:nvSpPr>
          <p:cNvPr id="408" name="Google Shape;408;p70"/>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E0D0D0"/>
                </a:solidFill>
                <a:latin typeface="Calibri"/>
                <a:ea typeface="Calibri"/>
                <a:cs typeface="Calibri"/>
                <a:sym typeface="Calibri"/>
              </a:rPr>
              <a:t>© 2022 QPR Institute. Inc.</a:t>
            </a:r>
            <a:endParaRPr sz="1100" b="0" i="0" u="none" strike="noStrike" cap="none">
              <a:solidFill>
                <a:srgbClr val="000000"/>
              </a:solidFill>
              <a:latin typeface="Arial"/>
              <a:ea typeface="Arial"/>
              <a:cs typeface="Arial"/>
              <a:sym typeface="Arial"/>
            </a:endParaRPr>
          </a:p>
        </p:txBody>
      </p:sp>
      <p:sp>
        <p:nvSpPr>
          <p:cNvPr id="409" name="Google Shape;409;p70"/>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chemeClr val="lt1">
              <a:alpha val="2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5400"/>
              <a:buFont typeface="Arial"/>
              <a:buNone/>
            </a:pPr>
            <a:endParaRPr sz="5400" b="1" i="0" u="none" strike="noStrike" cap="none">
              <a:solidFill>
                <a:schemeClr val="lt1"/>
              </a:solidFill>
              <a:latin typeface="Avenir"/>
              <a:ea typeface="Avenir"/>
              <a:cs typeface="Avenir"/>
              <a:sym typeface="Avenir"/>
            </a:endParaRPr>
          </a:p>
        </p:txBody>
      </p:sp>
      <p:sp>
        <p:nvSpPr>
          <p:cNvPr id="410" name="Google Shape;410;p70"/>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2700"/>
              <a:buFont typeface="Avenir"/>
              <a:buNone/>
              <a:defRPr sz="2700" b="1">
                <a:solidFill>
                  <a:schemeClr val="lt1"/>
                </a:solidFill>
                <a:latin typeface="Avenir"/>
                <a:ea typeface="Avenir"/>
                <a:cs typeface="Avenir"/>
                <a:sym typeface="Avenir"/>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11" name="Google Shape;411;p70"/>
          <p:cNvSpPr txBox="1">
            <a:spLocks noGrp="1"/>
          </p:cNvSpPr>
          <p:nvPr>
            <p:ph type="body" idx="1"/>
          </p:nvPr>
        </p:nvSpPr>
        <p:spPr>
          <a:xfrm>
            <a:off x="628650" y="2486025"/>
            <a:ext cx="24003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lt1"/>
              </a:buClr>
              <a:buSzPts val="1800"/>
              <a:buNone/>
              <a:defRPr sz="1800">
                <a:solidFill>
                  <a:schemeClr val="lt1"/>
                </a:solidFill>
                <a:latin typeface="Arial"/>
                <a:ea typeface="Arial"/>
                <a:cs typeface="Arial"/>
                <a:sym typeface="Aria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12" name="Google Shape;412;p70"/>
          <p:cNvSpPr txBox="1">
            <a:spLocks noGrp="1"/>
          </p:cNvSpPr>
          <p:nvPr>
            <p:ph type="body" idx="2"/>
          </p:nvPr>
        </p:nvSpPr>
        <p:spPr>
          <a:xfrm>
            <a:off x="3371850" y="2486025"/>
            <a:ext cx="24003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lt1"/>
              </a:buClr>
              <a:buSzPts val="1800"/>
              <a:buNone/>
              <a:defRPr sz="1800">
                <a:solidFill>
                  <a:schemeClr val="lt1"/>
                </a:solidFill>
                <a:latin typeface="Arial"/>
                <a:ea typeface="Arial"/>
                <a:cs typeface="Arial"/>
                <a:sym typeface="Aria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13" name="Google Shape;413;p70"/>
          <p:cNvSpPr txBox="1">
            <a:spLocks noGrp="1"/>
          </p:cNvSpPr>
          <p:nvPr>
            <p:ph type="body" idx="3"/>
          </p:nvPr>
        </p:nvSpPr>
        <p:spPr>
          <a:xfrm>
            <a:off x="6115050" y="2486025"/>
            <a:ext cx="24003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lt1"/>
              </a:buClr>
              <a:buSzPts val="1800"/>
              <a:buNone/>
              <a:defRPr sz="1800">
                <a:solidFill>
                  <a:schemeClr val="lt1"/>
                </a:solidFill>
                <a:latin typeface="Arial"/>
                <a:ea typeface="Arial"/>
                <a:cs typeface="Arial"/>
                <a:sym typeface="Aria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14" name="Google Shape;414;p70"/>
          <p:cNvSpPr>
            <a:spLocks noGrp="1"/>
          </p:cNvSpPr>
          <p:nvPr>
            <p:ph type="pic" idx="4"/>
          </p:nvPr>
        </p:nvSpPr>
        <p:spPr>
          <a:xfrm>
            <a:off x="1314450" y="1300163"/>
            <a:ext cx="1028700" cy="1028700"/>
          </a:xfrm>
          <a:prstGeom prst="rect">
            <a:avLst/>
          </a:prstGeom>
          <a:noFill/>
          <a:ln>
            <a:noFill/>
          </a:ln>
        </p:spPr>
      </p:sp>
      <p:sp>
        <p:nvSpPr>
          <p:cNvPr id="415" name="Google Shape;415;p70"/>
          <p:cNvSpPr>
            <a:spLocks noGrp="1"/>
          </p:cNvSpPr>
          <p:nvPr>
            <p:ph type="pic" idx="5"/>
          </p:nvPr>
        </p:nvSpPr>
        <p:spPr>
          <a:xfrm>
            <a:off x="4057650" y="1300163"/>
            <a:ext cx="1028700" cy="1028700"/>
          </a:xfrm>
          <a:prstGeom prst="rect">
            <a:avLst/>
          </a:prstGeom>
          <a:noFill/>
          <a:ln>
            <a:noFill/>
          </a:ln>
        </p:spPr>
      </p:sp>
      <p:sp>
        <p:nvSpPr>
          <p:cNvPr id="416" name="Google Shape;416;p70"/>
          <p:cNvSpPr>
            <a:spLocks noGrp="1"/>
          </p:cNvSpPr>
          <p:nvPr>
            <p:ph type="pic" idx="6"/>
          </p:nvPr>
        </p:nvSpPr>
        <p:spPr>
          <a:xfrm>
            <a:off x="6800850" y="1300163"/>
            <a:ext cx="1028700" cy="1028700"/>
          </a:xfrm>
          <a:prstGeom prst="rect">
            <a:avLst/>
          </a:prstGeom>
          <a:no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4"/>
                                        </p:tgtEl>
                                        <p:attrNameLst>
                                          <p:attrName>style.visibility</p:attrName>
                                        </p:attrNameLst>
                                      </p:cBhvr>
                                      <p:to>
                                        <p:strVal val="visible"/>
                                      </p:to>
                                    </p:set>
                                    <p:animEffect transition="in" filter="fade">
                                      <p:cBhvr>
                                        <p:cTn id="7" dur="500"/>
                                        <p:tgtEl>
                                          <p:spTgt spid="414"/>
                                        </p:tgtEl>
                                      </p:cBhvr>
                                    </p:animEffect>
                                  </p:childTnLst>
                                </p:cTn>
                              </p:par>
                              <p:par>
                                <p:cTn id="8" presetID="10" presetClass="entr" presetSubtype="0" fill="hold" nodeType="withEffect">
                                  <p:stCondLst>
                                    <p:cond delay="0"/>
                                  </p:stCondLst>
                                  <p:childTnLst>
                                    <p:set>
                                      <p:cBhvr>
                                        <p:cTn id="9" dur="1" fill="hold">
                                          <p:stCondLst>
                                            <p:cond delay="0"/>
                                          </p:stCondLst>
                                        </p:cTn>
                                        <p:tgtEl>
                                          <p:spTgt spid="415"/>
                                        </p:tgtEl>
                                        <p:attrNameLst>
                                          <p:attrName>style.visibility</p:attrName>
                                        </p:attrNameLst>
                                      </p:cBhvr>
                                      <p:to>
                                        <p:strVal val="visible"/>
                                      </p:to>
                                    </p:set>
                                    <p:animEffect transition="in" filter="fade">
                                      <p:cBhvr>
                                        <p:cTn id="10" dur="500"/>
                                        <p:tgtEl>
                                          <p:spTgt spid="415"/>
                                        </p:tgtEl>
                                      </p:cBhvr>
                                    </p:animEffect>
                                  </p:childTnLst>
                                </p:cTn>
                              </p:par>
                              <p:par>
                                <p:cTn id="11" presetID="10" presetClass="entr" presetSubtype="0" fill="hold" nodeType="withEffect">
                                  <p:stCondLst>
                                    <p:cond delay="0"/>
                                  </p:stCondLst>
                                  <p:childTnLst>
                                    <p:set>
                                      <p:cBhvr>
                                        <p:cTn id="12" dur="1" fill="hold">
                                          <p:stCondLst>
                                            <p:cond delay="0"/>
                                          </p:stCondLst>
                                        </p:cTn>
                                        <p:tgtEl>
                                          <p:spTgt spid="416"/>
                                        </p:tgtEl>
                                        <p:attrNameLst>
                                          <p:attrName>style.visibility</p:attrName>
                                        </p:attrNameLst>
                                      </p:cBhvr>
                                      <p:to>
                                        <p:strVal val="visible"/>
                                      </p:to>
                                    </p:set>
                                    <p:animEffect transition="in" filter="fade">
                                      <p:cBhvr>
                                        <p:cTn id="13" dur="500"/>
                                        <p:tgtEl>
                                          <p:spTgt spid="4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11"/>
                                        </p:tgtEl>
                                        <p:attrNameLst>
                                          <p:attrName>style.visibility</p:attrName>
                                        </p:attrNameLst>
                                      </p:cBhvr>
                                      <p:to>
                                        <p:strVal val="visible"/>
                                      </p:to>
                                    </p:set>
                                    <p:animEffect transition="in" filter="fade">
                                      <p:cBhvr>
                                        <p:cTn id="18" dur="500"/>
                                        <p:tgtEl>
                                          <p:spTgt spid="4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12"/>
                                        </p:tgtEl>
                                        <p:attrNameLst>
                                          <p:attrName>style.visibility</p:attrName>
                                        </p:attrNameLst>
                                      </p:cBhvr>
                                      <p:to>
                                        <p:strVal val="visible"/>
                                      </p:to>
                                    </p:set>
                                    <p:animEffect transition="in" filter="fade">
                                      <p:cBhvr>
                                        <p:cTn id="23" dur="500"/>
                                        <p:tgtEl>
                                          <p:spTgt spid="4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13"/>
                                        </p:tgtEl>
                                        <p:attrNameLst>
                                          <p:attrName>style.visibility</p:attrName>
                                        </p:attrNameLst>
                                      </p:cBhvr>
                                      <p:to>
                                        <p:strVal val="visible"/>
                                      </p:to>
                                    </p:set>
                                    <p:animEffect transition="in" filter="fade">
                                      <p:cBhvr>
                                        <p:cTn id="28" dur="500"/>
                                        <p:tgtEl>
                                          <p:spTgt spid="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17"/>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rainer-card">
  <p:cSld name="trainer-card">
    <p:spTree>
      <p:nvGrpSpPr>
        <p:cNvPr id="1" name="Shape 418"/>
        <p:cNvGrpSpPr/>
        <p:nvPr/>
      </p:nvGrpSpPr>
      <p:grpSpPr>
        <a:xfrm>
          <a:off x="0" y="0"/>
          <a:ext cx="0" cy="0"/>
          <a:chOff x="0" y="0"/>
          <a:chExt cx="0" cy="0"/>
        </a:xfrm>
      </p:grpSpPr>
      <p:sp>
        <p:nvSpPr>
          <p:cNvPr id="419" name="Google Shape;419;p72"/>
          <p:cNvSpPr/>
          <p:nvPr/>
        </p:nvSpPr>
        <p:spPr>
          <a:xfrm>
            <a:off x="747371" y="1190797"/>
            <a:ext cx="3442716" cy="3442716"/>
          </a:xfrm>
          <a:custGeom>
            <a:avLst/>
            <a:gdLst/>
            <a:ahLst/>
            <a:cxnLst/>
            <a:rect l="l" t="t" r="r" b="b"/>
            <a:pathLst>
              <a:path w="5486400" h="5486400" extrusionOk="0">
                <a:moveTo>
                  <a:pt x="2743200" y="182880"/>
                </a:moveTo>
                <a:cubicBezTo>
                  <a:pt x="4157226" y="182880"/>
                  <a:pt x="5303520" y="1329174"/>
                  <a:pt x="5303520" y="2743200"/>
                </a:cubicBezTo>
                <a:cubicBezTo>
                  <a:pt x="5303520" y="4157226"/>
                  <a:pt x="4157226" y="5303520"/>
                  <a:pt x="2743200" y="5303520"/>
                </a:cubicBezTo>
                <a:cubicBezTo>
                  <a:pt x="1329174" y="5303520"/>
                  <a:pt x="182880" y="4157226"/>
                  <a:pt x="182880" y="2743200"/>
                </a:cubicBezTo>
                <a:cubicBezTo>
                  <a:pt x="182880" y="1329174"/>
                  <a:pt x="1329174" y="182880"/>
                  <a:pt x="2743200" y="182880"/>
                </a:cubicBezTo>
                <a:close/>
                <a:moveTo>
                  <a:pt x="2743200" y="91440"/>
                </a:moveTo>
                <a:cubicBezTo>
                  <a:pt x="1278673" y="91440"/>
                  <a:pt x="91440" y="1278673"/>
                  <a:pt x="91440" y="2743200"/>
                </a:cubicBezTo>
                <a:cubicBezTo>
                  <a:pt x="91440" y="4207727"/>
                  <a:pt x="1278673" y="5394960"/>
                  <a:pt x="2743200" y="5394960"/>
                </a:cubicBezTo>
                <a:cubicBezTo>
                  <a:pt x="4207727" y="5394960"/>
                  <a:pt x="5394960" y="4207727"/>
                  <a:pt x="5394960" y="2743200"/>
                </a:cubicBezTo>
                <a:cubicBezTo>
                  <a:pt x="5394960" y="1278673"/>
                  <a:pt x="4207727" y="91440"/>
                  <a:pt x="2743200" y="91440"/>
                </a:cubicBezTo>
                <a:close/>
                <a:moveTo>
                  <a:pt x="2743200" y="0"/>
                </a:moveTo>
                <a:cubicBezTo>
                  <a:pt x="4258228" y="0"/>
                  <a:pt x="5486400" y="1228172"/>
                  <a:pt x="5486400" y="2743200"/>
                </a:cubicBezTo>
                <a:cubicBezTo>
                  <a:pt x="5486400" y="4258228"/>
                  <a:pt x="4258228" y="5486400"/>
                  <a:pt x="2743200" y="5486400"/>
                </a:cubicBezTo>
                <a:cubicBezTo>
                  <a:pt x="1228172" y="5486400"/>
                  <a:pt x="0" y="4258228"/>
                  <a:pt x="0" y="2743200"/>
                </a:cubicBezTo>
                <a:cubicBezTo>
                  <a:pt x="0" y="1228172"/>
                  <a:pt x="1228172" y="0"/>
                  <a:pt x="2743200" y="0"/>
                </a:cubicBezTo>
                <a:close/>
              </a:path>
            </a:pathLst>
          </a:custGeom>
          <a:solidFill>
            <a:srgbClr val="620810"/>
          </a:solidFill>
          <a:ln w="12700" cap="flat" cmpd="sng">
            <a:solidFill>
              <a:srgbClr val="62081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5400"/>
              <a:buFont typeface="Arial"/>
              <a:buNone/>
            </a:pPr>
            <a:endParaRPr sz="5400" b="1" i="0" u="none" strike="noStrike" cap="none">
              <a:solidFill>
                <a:schemeClr val="lt1"/>
              </a:solidFill>
              <a:latin typeface="Avenir"/>
              <a:ea typeface="Avenir"/>
              <a:cs typeface="Avenir"/>
              <a:sym typeface="Avenir"/>
            </a:endParaRPr>
          </a:p>
        </p:txBody>
      </p:sp>
      <p:sp>
        <p:nvSpPr>
          <p:cNvPr id="420" name="Google Shape;420;p72"/>
          <p:cNvSpPr>
            <a:spLocks noGrp="1"/>
          </p:cNvSpPr>
          <p:nvPr>
            <p:ph type="pic" idx="2"/>
          </p:nvPr>
        </p:nvSpPr>
        <p:spPr>
          <a:xfrm>
            <a:off x="860111" y="1302409"/>
            <a:ext cx="3257700" cy="3257700"/>
          </a:xfrm>
          <a:prstGeom prst="ellipse">
            <a:avLst/>
          </a:prstGeom>
          <a:noFill/>
          <a:ln>
            <a:noFill/>
          </a:ln>
        </p:spPr>
      </p:sp>
      <p:sp>
        <p:nvSpPr>
          <p:cNvPr id="421" name="Google Shape;421;p72"/>
          <p:cNvSpPr txBox="1">
            <a:spLocks noGrp="1"/>
          </p:cNvSpPr>
          <p:nvPr>
            <p:ph type="title"/>
          </p:nvPr>
        </p:nvSpPr>
        <p:spPr>
          <a:xfrm>
            <a:off x="4307819" y="1721644"/>
            <a:ext cx="4100700" cy="9942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620810"/>
              </a:buClr>
              <a:buSzPts val="3300"/>
              <a:buFont typeface="Avenir"/>
              <a:buNone/>
              <a:defRPr sz="3300" b="1">
                <a:solidFill>
                  <a:srgbClr val="620810"/>
                </a:solidFill>
                <a:latin typeface="Avenir"/>
                <a:ea typeface="Avenir"/>
                <a:cs typeface="Avenir"/>
                <a:sym typeface="Avenir"/>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22" name="Google Shape;422;p72"/>
          <p:cNvSpPr txBox="1"/>
          <p:nvPr/>
        </p:nvSpPr>
        <p:spPr>
          <a:xfrm>
            <a:off x="4307819" y="2693194"/>
            <a:ext cx="4086000" cy="145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3F3F3F"/>
                </a:solidFill>
                <a:latin typeface="Arial"/>
                <a:ea typeface="Arial"/>
                <a:cs typeface="Arial"/>
                <a:sym typeface="Arial"/>
              </a:rPr>
              <a:t>Office number:</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3F3F3F"/>
                </a:solidFill>
                <a:latin typeface="Arial"/>
                <a:ea typeface="Arial"/>
                <a:cs typeface="Arial"/>
                <a:sym typeface="Arial"/>
              </a:rPr>
              <a:t>Institute number: </a:t>
            </a:r>
            <a:r>
              <a:rPr lang="en" sz="1800" b="0" i="0" u="none" strike="noStrike" cap="none">
                <a:solidFill>
                  <a:srgbClr val="0563C1"/>
                </a:solidFill>
                <a:latin typeface="Arial"/>
                <a:ea typeface="Arial"/>
                <a:cs typeface="Arial"/>
                <a:sym typeface="Arial"/>
              </a:rPr>
              <a:t>1-888-726-7926</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3F3F3F"/>
                </a:solidFill>
                <a:latin typeface="Arial"/>
                <a:ea typeface="Arial"/>
                <a:cs typeface="Arial"/>
                <a:sym typeface="Arial"/>
              </a:rPr>
              <a:t>Email:</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3F3F3F"/>
                </a:solidFill>
                <a:latin typeface="Arial"/>
                <a:ea typeface="Arial"/>
                <a:cs typeface="Arial"/>
                <a:sym typeface="Arial"/>
              </a:rPr>
              <a:t>Website: </a:t>
            </a:r>
            <a:r>
              <a:rPr lang="en" sz="1800" b="0" i="0" u="sng" strike="noStrike" cap="none">
                <a:solidFill>
                  <a:srgbClr val="3F3F3F"/>
                </a:solidFill>
                <a:latin typeface="Arial"/>
                <a:ea typeface="Arial"/>
                <a:cs typeface="Arial"/>
                <a:sym typeface="Arial"/>
                <a:hlinkClick r:id="rId2">
                  <a:extLst>
                    <a:ext uri="{A12FA001-AC4F-418D-AE19-62706E023703}">
                      <ahyp:hlinkClr xmlns:ahyp="http://schemas.microsoft.com/office/drawing/2018/hyperlinkcolor" val="tx"/>
                    </a:ext>
                  </a:extLst>
                </a:hlinkClick>
              </a:rPr>
              <a:t>www.qprinstitute.com</a:t>
            </a:r>
            <a:endParaRPr sz="1800" b="0" i="0" u="none" strike="noStrike" cap="none">
              <a:solidFill>
                <a:srgbClr val="3F3F3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3F3F3F"/>
                </a:solidFill>
                <a:latin typeface="Arial"/>
                <a:ea typeface="Arial"/>
                <a:cs typeface="Arial"/>
                <a:sym typeface="Arial"/>
              </a:rPr>
              <a:t>Your website:</a:t>
            </a:r>
            <a:endParaRPr sz="1100" b="0" i="0" u="none" strike="noStrike" cap="none">
              <a:solidFill>
                <a:srgbClr val="000000"/>
              </a:solidFill>
              <a:latin typeface="Arial"/>
              <a:ea typeface="Arial"/>
              <a:cs typeface="Arial"/>
              <a:sym typeface="Arial"/>
            </a:endParaRPr>
          </a:p>
        </p:txBody>
      </p:sp>
      <p:sp>
        <p:nvSpPr>
          <p:cNvPr id="423" name="Google Shape;423;p72"/>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rgbClr val="621216">
              <a:alpha val="2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5400"/>
              <a:buFont typeface="Arial"/>
              <a:buNone/>
            </a:pPr>
            <a:endParaRPr sz="5400" b="1" i="0" u="none" strike="noStrike" cap="none">
              <a:solidFill>
                <a:schemeClr val="lt1"/>
              </a:solidFill>
              <a:latin typeface="Avenir"/>
              <a:ea typeface="Avenir"/>
              <a:cs typeface="Avenir"/>
              <a:sym typeface="Avenir"/>
            </a:endParaRPr>
          </a:p>
        </p:txBody>
      </p:sp>
      <p:sp>
        <p:nvSpPr>
          <p:cNvPr id="424" name="Google Shape;424;p72"/>
          <p:cNvSpPr txBox="1"/>
          <p:nvPr/>
        </p:nvSpPr>
        <p:spPr>
          <a:xfrm>
            <a:off x="630936" y="274320"/>
            <a:ext cx="7886700" cy="484800"/>
          </a:xfrm>
          <a:prstGeom prst="rect">
            <a:avLst/>
          </a:prstGeom>
          <a:noFill/>
          <a:ln>
            <a:noFill/>
          </a:ln>
        </p:spPr>
        <p:txBody>
          <a:bodyPr spcFirstLastPara="1" wrap="square" lIns="68575" tIns="34275" rIns="68575" bIns="34275" anchor="b" anchorCtr="0">
            <a:spAutoFit/>
          </a:bodyPr>
          <a:lstStyle/>
          <a:p>
            <a:pPr marL="0" marR="0" lvl="0" indent="0" algn="l" rtl="0">
              <a:lnSpc>
                <a:spcPct val="100000"/>
              </a:lnSpc>
              <a:spcBef>
                <a:spcPts val="0"/>
              </a:spcBef>
              <a:spcAft>
                <a:spcPts val="0"/>
              </a:spcAft>
              <a:buClr>
                <a:srgbClr val="000000"/>
              </a:buClr>
              <a:buSzPts val="2700"/>
              <a:buFont typeface="Arial"/>
              <a:buNone/>
            </a:pPr>
            <a:r>
              <a:rPr lang="en" sz="2700" b="1" i="0" u="none" strike="noStrike" cap="none">
                <a:solidFill>
                  <a:srgbClr val="620810"/>
                </a:solidFill>
                <a:latin typeface="Avenir"/>
                <a:ea typeface="Avenir"/>
                <a:cs typeface="Avenir"/>
                <a:sym typeface="Avenir"/>
              </a:rPr>
              <a:t>My Business Card: How to Reach Me</a:t>
            </a:r>
            <a:endParaRPr sz="1400" b="0" i="0" u="none" strike="noStrike" cap="none">
              <a:solidFill>
                <a:schemeClr val="dk1"/>
              </a:solidFill>
              <a:latin typeface="Calibri"/>
              <a:ea typeface="Calibri"/>
              <a:cs typeface="Calibri"/>
              <a:sym typeface="Calibri"/>
            </a:endParaRPr>
          </a:p>
        </p:txBody>
      </p:sp>
      <p:sp>
        <p:nvSpPr>
          <p:cNvPr id="425" name="Google Shape;425;p72"/>
          <p:cNvSpPr txBox="1">
            <a:spLocks noGrp="1"/>
          </p:cNvSpPr>
          <p:nvPr>
            <p:ph type="body" idx="1"/>
          </p:nvPr>
        </p:nvSpPr>
        <p:spPr>
          <a:xfrm>
            <a:off x="5851104" y="2694734"/>
            <a:ext cx="2557200" cy="381000"/>
          </a:xfrm>
          <a:prstGeom prst="rect">
            <a:avLst/>
          </a:prstGeom>
          <a:noFill/>
          <a:ln>
            <a:noFill/>
          </a:ln>
        </p:spPr>
        <p:txBody>
          <a:bodyPr spcFirstLastPara="1" wrap="square" lIns="68575" tIns="34275" rIns="68575" bIns="34275" anchor="ctr" anchorCtr="0">
            <a:normAutofit/>
          </a:bodyPr>
          <a:lstStyle>
            <a:lvl1pPr marL="457200" lvl="0" indent="-228600" algn="l" rtl="0">
              <a:lnSpc>
                <a:spcPct val="90000"/>
              </a:lnSpc>
              <a:spcBef>
                <a:spcPts val="800"/>
              </a:spcBef>
              <a:spcAft>
                <a:spcPts val="0"/>
              </a:spcAft>
              <a:buClr>
                <a:srgbClr val="262626"/>
              </a:buClr>
              <a:buSzPts val="1800"/>
              <a:buNone/>
              <a:defRPr sz="1800">
                <a:solidFill>
                  <a:srgbClr val="262626"/>
                </a:solidFill>
                <a:latin typeface="Arial"/>
                <a:ea typeface="Arial"/>
                <a:cs typeface="Arial"/>
                <a:sym typeface="Arial"/>
              </a:defRPr>
            </a:lvl1pPr>
            <a:lvl2pPr marL="914400" lvl="1" indent="-228600" algn="l" rtl="0">
              <a:lnSpc>
                <a:spcPct val="90000"/>
              </a:lnSpc>
              <a:spcBef>
                <a:spcPts val="400"/>
              </a:spcBef>
              <a:spcAft>
                <a:spcPts val="0"/>
              </a:spcAft>
              <a:buClr>
                <a:schemeClr val="dk1"/>
              </a:buClr>
              <a:buSzPts val="1800"/>
              <a:buNone/>
              <a:defRPr/>
            </a:lvl2pPr>
            <a:lvl3pPr marL="1371600" lvl="2" indent="-228600" algn="l" rtl="0">
              <a:lnSpc>
                <a:spcPct val="90000"/>
              </a:lnSpc>
              <a:spcBef>
                <a:spcPts val="400"/>
              </a:spcBef>
              <a:spcAft>
                <a:spcPts val="0"/>
              </a:spcAft>
              <a:buClr>
                <a:schemeClr val="dk1"/>
              </a:buClr>
              <a:buSzPts val="1500"/>
              <a:buNone/>
              <a:defRPr/>
            </a:lvl3pPr>
            <a:lvl4pPr marL="1828800" lvl="3" indent="-228600" algn="l" rtl="0">
              <a:lnSpc>
                <a:spcPct val="90000"/>
              </a:lnSpc>
              <a:spcBef>
                <a:spcPts val="400"/>
              </a:spcBef>
              <a:spcAft>
                <a:spcPts val="0"/>
              </a:spcAft>
              <a:buClr>
                <a:schemeClr val="dk1"/>
              </a:buClr>
              <a:buSzPts val="1400"/>
              <a:buNone/>
              <a:defRPr/>
            </a:lvl4pPr>
            <a:lvl5pPr marL="2286000" lvl="4" indent="-228600" algn="l" rtl="0">
              <a:lnSpc>
                <a:spcPct val="90000"/>
              </a:lnSpc>
              <a:spcBef>
                <a:spcPts val="400"/>
              </a:spcBef>
              <a:spcAft>
                <a:spcPts val="0"/>
              </a:spcAft>
              <a:buClr>
                <a:schemeClr val="dk1"/>
              </a:buClr>
              <a:buSzPts val="14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26" name="Google Shape;426;p72"/>
          <p:cNvSpPr txBox="1">
            <a:spLocks noGrp="1"/>
          </p:cNvSpPr>
          <p:nvPr>
            <p:ph type="body" idx="3"/>
          </p:nvPr>
        </p:nvSpPr>
        <p:spPr>
          <a:xfrm>
            <a:off x="4972050" y="3241127"/>
            <a:ext cx="3436200" cy="381000"/>
          </a:xfrm>
          <a:prstGeom prst="rect">
            <a:avLst/>
          </a:prstGeom>
          <a:noFill/>
          <a:ln>
            <a:noFill/>
          </a:ln>
        </p:spPr>
        <p:txBody>
          <a:bodyPr spcFirstLastPara="1" wrap="square" lIns="68575" tIns="34275" rIns="68575" bIns="34275" anchor="ctr" anchorCtr="0">
            <a:normAutofit/>
          </a:bodyPr>
          <a:lstStyle>
            <a:lvl1pPr marL="457200" lvl="0" indent="-228600" algn="l" rtl="0">
              <a:lnSpc>
                <a:spcPct val="90000"/>
              </a:lnSpc>
              <a:spcBef>
                <a:spcPts val="800"/>
              </a:spcBef>
              <a:spcAft>
                <a:spcPts val="0"/>
              </a:spcAft>
              <a:buClr>
                <a:srgbClr val="262626"/>
              </a:buClr>
              <a:buSzPts val="1800"/>
              <a:buNone/>
              <a:defRPr sz="1800">
                <a:solidFill>
                  <a:srgbClr val="262626"/>
                </a:solidFill>
                <a:latin typeface="Arial"/>
                <a:ea typeface="Arial"/>
                <a:cs typeface="Arial"/>
                <a:sym typeface="Arial"/>
              </a:defRPr>
            </a:lvl1pPr>
            <a:lvl2pPr marL="914400" lvl="1" indent="-228600" algn="l" rtl="0">
              <a:lnSpc>
                <a:spcPct val="90000"/>
              </a:lnSpc>
              <a:spcBef>
                <a:spcPts val="400"/>
              </a:spcBef>
              <a:spcAft>
                <a:spcPts val="0"/>
              </a:spcAft>
              <a:buClr>
                <a:schemeClr val="dk1"/>
              </a:buClr>
              <a:buSzPts val="1800"/>
              <a:buNone/>
              <a:defRPr/>
            </a:lvl2pPr>
            <a:lvl3pPr marL="1371600" lvl="2" indent="-228600" algn="l" rtl="0">
              <a:lnSpc>
                <a:spcPct val="90000"/>
              </a:lnSpc>
              <a:spcBef>
                <a:spcPts val="400"/>
              </a:spcBef>
              <a:spcAft>
                <a:spcPts val="0"/>
              </a:spcAft>
              <a:buClr>
                <a:schemeClr val="dk1"/>
              </a:buClr>
              <a:buSzPts val="1500"/>
              <a:buNone/>
              <a:defRPr/>
            </a:lvl3pPr>
            <a:lvl4pPr marL="1828800" lvl="3" indent="-228600" algn="l" rtl="0">
              <a:lnSpc>
                <a:spcPct val="90000"/>
              </a:lnSpc>
              <a:spcBef>
                <a:spcPts val="400"/>
              </a:spcBef>
              <a:spcAft>
                <a:spcPts val="0"/>
              </a:spcAft>
              <a:buClr>
                <a:schemeClr val="dk1"/>
              </a:buClr>
              <a:buSzPts val="1400"/>
              <a:buNone/>
              <a:defRPr/>
            </a:lvl4pPr>
            <a:lvl5pPr marL="2286000" lvl="4" indent="-228600" algn="l" rtl="0">
              <a:lnSpc>
                <a:spcPct val="90000"/>
              </a:lnSpc>
              <a:spcBef>
                <a:spcPts val="400"/>
              </a:spcBef>
              <a:spcAft>
                <a:spcPts val="0"/>
              </a:spcAft>
              <a:buClr>
                <a:schemeClr val="dk1"/>
              </a:buClr>
              <a:buSzPts val="14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27" name="Google Shape;427;p72"/>
          <p:cNvSpPr txBox="1">
            <a:spLocks noGrp="1"/>
          </p:cNvSpPr>
          <p:nvPr>
            <p:ph type="body" idx="4"/>
          </p:nvPr>
        </p:nvSpPr>
        <p:spPr>
          <a:xfrm>
            <a:off x="5710238" y="3787501"/>
            <a:ext cx="2698200" cy="381000"/>
          </a:xfrm>
          <a:prstGeom prst="rect">
            <a:avLst/>
          </a:prstGeom>
          <a:noFill/>
          <a:ln>
            <a:noFill/>
          </a:ln>
        </p:spPr>
        <p:txBody>
          <a:bodyPr spcFirstLastPara="1" wrap="square" lIns="68575" tIns="34275" rIns="68575" bIns="34275" anchor="ctr" anchorCtr="0">
            <a:normAutofit/>
          </a:bodyPr>
          <a:lstStyle>
            <a:lvl1pPr marL="457200" lvl="0" indent="-228600" algn="l" rtl="0">
              <a:lnSpc>
                <a:spcPct val="90000"/>
              </a:lnSpc>
              <a:spcBef>
                <a:spcPts val="800"/>
              </a:spcBef>
              <a:spcAft>
                <a:spcPts val="0"/>
              </a:spcAft>
              <a:buClr>
                <a:srgbClr val="262626"/>
              </a:buClr>
              <a:buSzPts val="1800"/>
              <a:buNone/>
              <a:defRPr sz="1800">
                <a:solidFill>
                  <a:srgbClr val="262626"/>
                </a:solidFill>
                <a:latin typeface="Arial"/>
                <a:ea typeface="Arial"/>
                <a:cs typeface="Arial"/>
                <a:sym typeface="Arial"/>
              </a:defRPr>
            </a:lvl1pPr>
            <a:lvl2pPr marL="914400" lvl="1" indent="-228600" algn="l" rtl="0">
              <a:lnSpc>
                <a:spcPct val="90000"/>
              </a:lnSpc>
              <a:spcBef>
                <a:spcPts val="400"/>
              </a:spcBef>
              <a:spcAft>
                <a:spcPts val="0"/>
              </a:spcAft>
              <a:buClr>
                <a:schemeClr val="dk1"/>
              </a:buClr>
              <a:buSzPts val="1800"/>
              <a:buNone/>
              <a:defRPr/>
            </a:lvl2pPr>
            <a:lvl3pPr marL="1371600" lvl="2" indent="-228600" algn="l" rtl="0">
              <a:lnSpc>
                <a:spcPct val="90000"/>
              </a:lnSpc>
              <a:spcBef>
                <a:spcPts val="400"/>
              </a:spcBef>
              <a:spcAft>
                <a:spcPts val="0"/>
              </a:spcAft>
              <a:buClr>
                <a:schemeClr val="dk1"/>
              </a:buClr>
              <a:buSzPts val="1500"/>
              <a:buNone/>
              <a:defRPr/>
            </a:lvl3pPr>
            <a:lvl4pPr marL="1828800" lvl="3" indent="-228600" algn="l" rtl="0">
              <a:lnSpc>
                <a:spcPct val="90000"/>
              </a:lnSpc>
              <a:spcBef>
                <a:spcPts val="400"/>
              </a:spcBef>
              <a:spcAft>
                <a:spcPts val="0"/>
              </a:spcAft>
              <a:buClr>
                <a:schemeClr val="dk1"/>
              </a:buClr>
              <a:buSzPts val="1400"/>
              <a:buNone/>
              <a:defRPr/>
            </a:lvl4pPr>
            <a:lvl5pPr marL="2286000" lvl="4" indent="-228600" algn="l" rtl="0">
              <a:lnSpc>
                <a:spcPct val="90000"/>
              </a:lnSpc>
              <a:spcBef>
                <a:spcPts val="400"/>
              </a:spcBef>
              <a:spcAft>
                <a:spcPts val="0"/>
              </a:spcAft>
              <a:buClr>
                <a:schemeClr val="dk1"/>
              </a:buClr>
              <a:buSzPts val="14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reak">
  <p:cSld name="break">
    <p:bg>
      <p:bgPr>
        <a:blipFill>
          <a:blip r:embed="rId2">
            <a:alphaModFix/>
          </a:blip>
          <a:stretch>
            <a:fillRect/>
          </a:stretch>
        </a:blipFill>
        <a:effectLst/>
      </p:bgPr>
    </p:bg>
    <p:spTree>
      <p:nvGrpSpPr>
        <p:cNvPr id="1" name="Shape 428"/>
        <p:cNvGrpSpPr/>
        <p:nvPr/>
      </p:nvGrpSpPr>
      <p:grpSpPr>
        <a:xfrm>
          <a:off x="0" y="0"/>
          <a:ext cx="0" cy="0"/>
          <a:chOff x="0" y="0"/>
          <a:chExt cx="0" cy="0"/>
        </a:xfrm>
      </p:grpSpPr>
      <p:sp>
        <p:nvSpPr>
          <p:cNvPr id="429" name="Google Shape;429;p73"/>
          <p:cNvSpPr txBox="1"/>
          <p:nvPr/>
        </p:nvSpPr>
        <p:spPr>
          <a:xfrm>
            <a:off x="1209675" y="2505075"/>
            <a:ext cx="3705300" cy="9003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 sz="3000" b="1" i="0" u="none" strike="noStrike" cap="none">
                <a:solidFill>
                  <a:srgbClr val="3C3A4D"/>
                </a:solidFill>
                <a:latin typeface="Avenir"/>
                <a:ea typeface="Avenir"/>
                <a:cs typeface="Avenir"/>
                <a:sym typeface="Avenir"/>
              </a:rPr>
              <a:t>End of Module</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00"/>
              <a:buFont typeface="Arial"/>
              <a:buNone/>
            </a:pPr>
            <a:endParaRPr sz="600" b="1" i="0" u="none" strike="noStrike" cap="none">
              <a:solidFill>
                <a:srgbClr val="3C3A4D"/>
              </a:solidFill>
              <a:latin typeface="Avenir"/>
              <a:ea typeface="Avenir"/>
              <a:cs typeface="Avenir"/>
              <a:sym typeface="Avenir"/>
            </a:endParaRPr>
          </a:p>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rgbClr val="3C3A4D"/>
                </a:solidFill>
                <a:latin typeface="Arial"/>
                <a:ea typeface="Arial"/>
                <a:cs typeface="Arial"/>
                <a:sym typeface="Arial"/>
              </a:rPr>
              <a:t>ANY QUESTIONS?</a:t>
            </a:r>
            <a:endParaRPr sz="11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9"/>
                                        </p:tgtEl>
                                        <p:attrNameLst>
                                          <p:attrName>style.visibility</p:attrName>
                                        </p:attrNameLst>
                                      </p:cBhvr>
                                      <p:to>
                                        <p:strVal val="visible"/>
                                      </p:to>
                                    </p:set>
                                    <p:animEffect transition="in" filter="fade">
                                      <p:cBhvr>
                                        <p:cTn id="7" dur="500"/>
                                        <p:tgtEl>
                                          <p:spTgt spid="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notes">
  <p:cSld name="notes">
    <p:bg>
      <p:bgPr>
        <a:solidFill>
          <a:srgbClr val="C00000"/>
        </a:solidFill>
        <a:effectLst/>
      </p:bgPr>
    </p:bg>
    <p:spTree>
      <p:nvGrpSpPr>
        <p:cNvPr id="1" name="Shape 430"/>
        <p:cNvGrpSpPr/>
        <p:nvPr/>
      </p:nvGrpSpPr>
      <p:grpSpPr>
        <a:xfrm>
          <a:off x="0" y="0"/>
          <a:ext cx="0" cy="0"/>
          <a:chOff x="0" y="0"/>
          <a:chExt cx="0" cy="0"/>
        </a:xfrm>
      </p:grpSpPr>
      <p:sp>
        <p:nvSpPr>
          <p:cNvPr id="431" name="Google Shape;431;p74"/>
          <p:cNvSpPr/>
          <p:nvPr/>
        </p:nvSpPr>
        <p:spPr>
          <a:xfrm>
            <a:off x="547688" y="504825"/>
            <a:ext cx="8048700" cy="41529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32" name="Google Shape;432;p74"/>
          <p:cNvSpPr txBox="1"/>
          <p:nvPr/>
        </p:nvSpPr>
        <p:spPr>
          <a:xfrm>
            <a:off x="1623060" y="1613796"/>
            <a:ext cx="5898000" cy="12546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700"/>
              <a:buFont typeface="Arial"/>
              <a:buNone/>
            </a:pPr>
            <a:r>
              <a:rPr lang="en" sz="2700" b="1" i="0" u="none" strike="noStrike" cap="none">
                <a:solidFill>
                  <a:srgbClr val="C00000"/>
                </a:solidFill>
                <a:latin typeface="Avenir"/>
                <a:ea typeface="Avenir"/>
                <a:cs typeface="Avenir"/>
                <a:sym typeface="Avenir"/>
              </a:rPr>
              <a:t>DO NOT UNHIDE. </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C00000"/>
                </a:solidFill>
                <a:latin typeface="Arial"/>
                <a:ea typeface="Arial"/>
                <a:cs typeface="Arial"/>
                <a:sym typeface="Arial"/>
              </a:rPr>
              <a:t>THIS SLIDE INTENTIONALLY HIDDEN.</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262626"/>
                </a:solidFill>
                <a:latin typeface="Arial"/>
                <a:ea typeface="Arial"/>
                <a:cs typeface="Arial"/>
                <a:sym typeface="Arial"/>
              </a:rPr>
              <a:t>NOTE TO FACILITATOR:</a:t>
            </a:r>
            <a:endParaRPr sz="1100" b="0" i="0" u="none" strike="noStrike" cap="none">
              <a:solidFill>
                <a:srgbClr val="000000"/>
              </a:solidFill>
              <a:latin typeface="Arial"/>
              <a:ea typeface="Arial"/>
              <a:cs typeface="Arial"/>
              <a:sym typeface="Arial"/>
            </a:endParaRPr>
          </a:p>
        </p:txBody>
      </p:sp>
      <p:sp>
        <p:nvSpPr>
          <p:cNvPr id="433" name="Google Shape;433;p74"/>
          <p:cNvSpPr txBox="1">
            <a:spLocks noGrp="1"/>
          </p:cNvSpPr>
          <p:nvPr>
            <p:ph type="body" idx="1"/>
          </p:nvPr>
        </p:nvSpPr>
        <p:spPr>
          <a:xfrm>
            <a:off x="1623060" y="2867025"/>
            <a:ext cx="5898000" cy="7809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262626"/>
              </a:buClr>
              <a:buSzPts val="1200"/>
              <a:buNone/>
              <a:defRPr sz="1200">
                <a:solidFill>
                  <a:srgbClr val="262626"/>
                </a:solidFill>
              </a:defRPr>
            </a:lvl1pPr>
            <a:lvl2pPr marL="914400" lvl="1" indent="-228600" algn="l" rtl="0">
              <a:lnSpc>
                <a:spcPct val="90000"/>
              </a:lnSpc>
              <a:spcBef>
                <a:spcPts val="400"/>
              </a:spcBef>
              <a:spcAft>
                <a:spcPts val="0"/>
              </a:spcAft>
              <a:buClr>
                <a:schemeClr val="lt1"/>
              </a:buClr>
              <a:buSzPts val="1800"/>
              <a:buNone/>
              <a:defRPr>
                <a:solidFill>
                  <a:schemeClr val="lt1"/>
                </a:solidFill>
              </a:defRPr>
            </a:lvl2pPr>
            <a:lvl3pPr marL="1371600" lvl="2" indent="-228600" algn="l" rtl="0">
              <a:lnSpc>
                <a:spcPct val="90000"/>
              </a:lnSpc>
              <a:spcBef>
                <a:spcPts val="400"/>
              </a:spcBef>
              <a:spcAft>
                <a:spcPts val="0"/>
              </a:spcAft>
              <a:buClr>
                <a:schemeClr val="lt1"/>
              </a:buClr>
              <a:buSzPts val="1500"/>
              <a:buNone/>
              <a:defRPr>
                <a:solidFill>
                  <a:schemeClr val="lt1"/>
                </a:solidFill>
              </a:defRPr>
            </a:lvl3pPr>
            <a:lvl4pPr marL="1828800" lvl="3" indent="-228600" algn="l" rtl="0">
              <a:lnSpc>
                <a:spcPct val="90000"/>
              </a:lnSpc>
              <a:spcBef>
                <a:spcPts val="400"/>
              </a:spcBef>
              <a:spcAft>
                <a:spcPts val="0"/>
              </a:spcAft>
              <a:buClr>
                <a:schemeClr val="lt1"/>
              </a:buClr>
              <a:buSzPts val="1400"/>
              <a:buNone/>
              <a:defRPr>
                <a:solidFill>
                  <a:schemeClr val="lt1"/>
                </a:solidFill>
              </a:defRPr>
            </a:lvl4pPr>
            <a:lvl5pPr marL="2286000" lvl="4" indent="-228600" algn="l" rtl="0">
              <a:lnSpc>
                <a:spcPct val="90000"/>
              </a:lnSpc>
              <a:spcBef>
                <a:spcPts val="400"/>
              </a:spcBef>
              <a:spcAft>
                <a:spcPts val="0"/>
              </a:spcAft>
              <a:buClr>
                <a:schemeClr val="lt1"/>
              </a:buClr>
              <a:buSzPts val="1400"/>
              <a:buNone/>
              <a:defRPr>
                <a:solidFill>
                  <a:schemeClr val="lt1"/>
                </a:solidFil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446"/>
        <p:cNvGrpSpPr/>
        <p:nvPr/>
      </p:nvGrpSpPr>
      <p:grpSpPr>
        <a:xfrm>
          <a:off x="0" y="0"/>
          <a:ext cx="0" cy="0"/>
          <a:chOff x="0" y="0"/>
          <a:chExt cx="0" cy="0"/>
        </a:xfrm>
      </p:grpSpPr>
      <p:sp>
        <p:nvSpPr>
          <p:cNvPr id="447" name="Google Shape;447;p76"/>
          <p:cNvSpPr/>
          <p:nvPr/>
        </p:nvSpPr>
        <p:spPr>
          <a:xfrm>
            <a:off x="3738247" y="0"/>
            <a:ext cx="5399462" cy="5143500"/>
          </a:xfrm>
          <a:custGeom>
            <a:avLst/>
            <a:gdLst/>
            <a:ahLst/>
            <a:cxnLst/>
            <a:rect l="l" t="t" r="r" b="b"/>
            <a:pathLst>
              <a:path w="6791776" h="6858000" extrusionOk="0">
                <a:moveTo>
                  <a:pt x="596920" y="0"/>
                </a:moveTo>
                <a:lnTo>
                  <a:pt x="6791776" y="0"/>
                </a:lnTo>
                <a:lnTo>
                  <a:pt x="6791776" y="6858000"/>
                </a:lnTo>
                <a:lnTo>
                  <a:pt x="0" y="6858000"/>
                </a:lnTo>
                <a:close/>
              </a:path>
            </a:pathLst>
          </a:custGeom>
          <a:solidFill>
            <a:srgbClr val="620810"/>
          </a:solidFill>
          <a:ln w="12700" cap="flat" cmpd="sng">
            <a:solidFill>
              <a:srgbClr val="621216"/>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448" name="Google Shape;448;p76"/>
          <p:cNvPicPr preferRelativeResize="0"/>
          <p:nvPr/>
        </p:nvPicPr>
        <p:blipFill rotWithShape="1">
          <a:blip r:embed="rId2">
            <a:alphaModFix/>
          </a:blip>
          <a:srcRect/>
          <a:stretch/>
        </p:blipFill>
        <p:spPr>
          <a:xfrm>
            <a:off x="768096" y="1200150"/>
            <a:ext cx="2970150" cy="2747389"/>
          </a:xfrm>
          <a:prstGeom prst="rect">
            <a:avLst/>
          </a:prstGeom>
          <a:noFill/>
          <a:ln>
            <a:noFill/>
          </a:ln>
        </p:spPr>
      </p:pic>
      <p:sp>
        <p:nvSpPr>
          <p:cNvPr id="449" name="Google Shape;449;p76"/>
          <p:cNvSpPr txBox="1">
            <a:spLocks noGrp="1"/>
          </p:cNvSpPr>
          <p:nvPr>
            <p:ph type="title"/>
          </p:nvPr>
        </p:nvSpPr>
        <p:spPr>
          <a:xfrm>
            <a:off x="4224528" y="2481617"/>
            <a:ext cx="4258800" cy="4389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rgbClr val="FFFFFF"/>
              </a:buClr>
              <a:buSzPts val="3300"/>
              <a:buFont typeface="Avenir"/>
              <a:buNone/>
              <a:defRPr sz="3300" b="1">
                <a:solidFill>
                  <a:srgbClr val="FFFFFF"/>
                </a:solidFill>
                <a:latin typeface="Avenir"/>
                <a:ea typeface="Avenir"/>
                <a:cs typeface="Avenir"/>
                <a:sym typeface="Avenir"/>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cxnSp>
        <p:nvCxnSpPr>
          <p:cNvPr id="450" name="Google Shape;450;p76"/>
          <p:cNvCxnSpPr/>
          <p:nvPr/>
        </p:nvCxnSpPr>
        <p:spPr>
          <a:xfrm>
            <a:off x="4209371" y="2951615"/>
            <a:ext cx="4072200" cy="0"/>
          </a:xfrm>
          <a:prstGeom prst="straightConnector1">
            <a:avLst/>
          </a:prstGeom>
          <a:noFill/>
          <a:ln w="28575" cap="rnd" cmpd="sng">
            <a:solidFill>
              <a:srgbClr val="FFFFFF"/>
            </a:solidFill>
            <a:prstDash val="solid"/>
            <a:miter lim="800000"/>
            <a:headEnd type="none" w="sm" len="sm"/>
            <a:tailEnd type="none" w="sm" len="sm"/>
          </a:ln>
        </p:spPr>
      </p:cxnSp>
      <p:sp>
        <p:nvSpPr>
          <p:cNvPr id="451" name="Google Shape;451;p76"/>
          <p:cNvSpPr txBox="1"/>
          <p:nvPr/>
        </p:nvSpPr>
        <p:spPr>
          <a:xfrm>
            <a:off x="4225701" y="2967001"/>
            <a:ext cx="1514400" cy="346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lt1"/>
                </a:solidFill>
                <a:latin typeface="Arial"/>
                <a:ea typeface="Arial"/>
                <a:cs typeface="Arial"/>
                <a:sym typeface="Arial"/>
              </a:rPr>
              <a:t>QUESTION.</a:t>
            </a:r>
            <a:endParaRPr sz="1100" b="0" i="0" u="none" strike="noStrike" cap="none">
              <a:solidFill>
                <a:srgbClr val="000000"/>
              </a:solidFill>
              <a:latin typeface="Arial"/>
              <a:ea typeface="Arial"/>
              <a:cs typeface="Arial"/>
              <a:sym typeface="Arial"/>
            </a:endParaRPr>
          </a:p>
        </p:txBody>
      </p:sp>
      <p:sp>
        <p:nvSpPr>
          <p:cNvPr id="452" name="Google Shape;452;p76"/>
          <p:cNvSpPr txBox="1"/>
          <p:nvPr/>
        </p:nvSpPr>
        <p:spPr>
          <a:xfrm>
            <a:off x="5752252" y="2967001"/>
            <a:ext cx="1514400" cy="346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lt1"/>
                </a:solidFill>
                <a:latin typeface="Arial"/>
                <a:ea typeface="Arial"/>
                <a:cs typeface="Arial"/>
                <a:sym typeface="Arial"/>
              </a:rPr>
              <a:t>PERSUADE.</a:t>
            </a:r>
            <a:endParaRPr sz="1100" b="0" i="0" u="none" strike="noStrike" cap="none">
              <a:solidFill>
                <a:srgbClr val="000000"/>
              </a:solidFill>
              <a:latin typeface="Arial"/>
              <a:ea typeface="Arial"/>
              <a:cs typeface="Arial"/>
              <a:sym typeface="Arial"/>
            </a:endParaRPr>
          </a:p>
        </p:txBody>
      </p:sp>
      <p:sp>
        <p:nvSpPr>
          <p:cNvPr id="453" name="Google Shape;453;p76"/>
          <p:cNvSpPr txBox="1"/>
          <p:nvPr/>
        </p:nvSpPr>
        <p:spPr>
          <a:xfrm>
            <a:off x="7259752" y="2967001"/>
            <a:ext cx="1000200" cy="3462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chemeClr val="lt1"/>
                </a:solidFill>
                <a:latin typeface="Arial"/>
                <a:ea typeface="Arial"/>
                <a:cs typeface="Arial"/>
                <a:sym typeface="Arial"/>
              </a:rPr>
              <a:t>REFER.</a:t>
            </a:r>
            <a:endParaRPr sz="11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9"/>
                                        </p:tgtEl>
                                        <p:attrNameLst>
                                          <p:attrName>style.visibility</p:attrName>
                                        </p:attrNameLst>
                                      </p:cBhvr>
                                      <p:to>
                                        <p:strVal val="visible"/>
                                      </p:to>
                                    </p:set>
                                    <p:animEffect transition="in" filter="fade">
                                      <p:cBhvr>
                                        <p:cTn id="7" dur="500"/>
                                        <p:tgtEl>
                                          <p:spTgt spid="449"/>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450"/>
                                        </p:tgtEl>
                                        <p:attrNameLst>
                                          <p:attrName>style.visibility</p:attrName>
                                        </p:attrNameLst>
                                      </p:cBhvr>
                                      <p:to>
                                        <p:strVal val="visible"/>
                                      </p:to>
                                    </p:set>
                                    <p:animEffect transition="in" filter="fade">
                                      <p:cBhvr>
                                        <p:cTn id="11" dur="500"/>
                                        <p:tgtEl>
                                          <p:spTgt spid="45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51"/>
                                        </p:tgtEl>
                                        <p:attrNameLst>
                                          <p:attrName>style.visibility</p:attrName>
                                        </p:attrNameLst>
                                      </p:cBhvr>
                                      <p:to>
                                        <p:strVal val="visible"/>
                                      </p:to>
                                    </p:set>
                                    <p:animEffect transition="in" filter="fade">
                                      <p:cBhvr>
                                        <p:cTn id="15" dur="500"/>
                                        <p:tgtEl>
                                          <p:spTgt spid="451"/>
                                        </p:tgtEl>
                                      </p:cBhvr>
                                    </p:animEffect>
                                  </p:childTnLst>
                                </p:cTn>
                              </p:par>
                            </p:childTnLst>
                          </p:cTn>
                        </p:par>
                        <p:par>
                          <p:cTn id="16" fill="hold">
                            <p:stCondLst>
                              <p:cond delay="1500"/>
                            </p:stCondLst>
                            <p:childTnLst>
                              <p:par>
                                <p:cTn id="17" presetID="10" presetClass="entr" presetSubtype="0" fill="hold" nodeType="afterEffect">
                                  <p:stCondLst>
                                    <p:cond delay="500"/>
                                  </p:stCondLst>
                                  <p:childTnLst>
                                    <p:set>
                                      <p:cBhvr>
                                        <p:cTn id="18" dur="1" fill="hold">
                                          <p:stCondLst>
                                            <p:cond delay="0"/>
                                          </p:stCondLst>
                                        </p:cTn>
                                        <p:tgtEl>
                                          <p:spTgt spid="452"/>
                                        </p:tgtEl>
                                        <p:attrNameLst>
                                          <p:attrName>style.visibility</p:attrName>
                                        </p:attrNameLst>
                                      </p:cBhvr>
                                      <p:to>
                                        <p:strVal val="visible"/>
                                      </p:to>
                                    </p:set>
                                    <p:animEffect transition="in" filter="fade">
                                      <p:cBhvr>
                                        <p:cTn id="19" dur="500"/>
                                        <p:tgtEl>
                                          <p:spTgt spid="452"/>
                                        </p:tgtEl>
                                      </p:cBhvr>
                                    </p:animEffect>
                                  </p:childTnLst>
                                </p:cTn>
                              </p:par>
                            </p:childTnLst>
                          </p:cTn>
                        </p:par>
                        <p:par>
                          <p:cTn id="20" fill="hold">
                            <p:stCondLst>
                              <p:cond delay="2000"/>
                            </p:stCondLst>
                            <p:childTnLst>
                              <p:par>
                                <p:cTn id="21" presetID="10" presetClass="entr" presetSubtype="0" fill="hold" nodeType="afterEffect">
                                  <p:stCondLst>
                                    <p:cond delay="500"/>
                                  </p:stCondLst>
                                  <p:childTnLst>
                                    <p:set>
                                      <p:cBhvr>
                                        <p:cTn id="22" dur="1" fill="hold">
                                          <p:stCondLst>
                                            <p:cond delay="0"/>
                                          </p:stCondLst>
                                        </p:cTn>
                                        <p:tgtEl>
                                          <p:spTgt spid="453"/>
                                        </p:tgtEl>
                                        <p:attrNameLst>
                                          <p:attrName>style.visibility</p:attrName>
                                        </p:attrNameLst>
                                      </p:cBhvr>
                                      <p:to>
                                        <p:strVal val="visible"/>
                                      </p:to>
                                    </p:set>
                                    <p:animEffect transition="in" filter="fade">
                                      <p:cBhvr>
                                        <p:cTn id="23" dur="500"/>
                                        <p:tgtEl>
                                          <p:spTgt spid="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4"/>
        <p:cNvGrpSpPr/>
        <p:nvPr/>
      </p:nvGrpSpPr>
      <p:grpSpPr>
        <a:xfrm>
          <a:off x="0" y="0"/>
          <a:ext cx="0" cy="0"/>
          <a:chOff x="0" y="0"/>
          <a:chExt cx="0" cy="0"/>
        </a:xfrm>
      </p:grpSpPr>
      <p:sp>
        <p:nvSpPr>
          <p:cNvPr id="455" name="Google Shape;455;p7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56" name="Google Shape;456;p7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57" name="Google Shape;457;p7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458" name="Google Shape;458;p77"/>
          <p:cNvPicPr preferRelativeResize="0"/>
          <p:nvPr/>
        </p:nvPicPr>
        <p:blipFill rotWithShape="1">
          <a:blip r:embed="rId2">
            <a:alphaModFix/>
          </a:blip>
          <a:srcRect/>
          <a:stretch/>
        </p:blipFill>
        <p:spPr>
          <a:xfrm>
            <a:off x="8286451" y="103307"/>
            <a:ext cx="741406" cy="685800"/>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highlight_darkR">
  <p:cSld name="highlight_darkR">
    <p:spTree>
      <p:nvGrpSpPr>
        <p:cNvPr id="1" name="Shape 459"/>
        <p:cNvGrpSpPr/>
        <p:nvPr/>
      </p:nvGrpSpPr>
      <p:grpSpPr>
        <a:xfrm>
          <a:off x="0" y="0"/>
          <a:ext cx="0" cy="0"/>
          <a:chOff x="0" y="0"/>
          <a:chExt cx="0" cy="0"/>
        </a:xfrm>
      </p:grpSpPr>
      <p:sp>
        <p:nvSpPr>
          <p:cNvPr id="460" name="Google Shape;460;p78"/>
          <p:cNvSpPr/>
          <p:nvPr/>
        </p:nvSpPr>
        <p:spPr>
          <a:xfrm>
            <a:off x="3738247" y="0"/>
            <a:ext cx="5399462" cy="5143500"/>
          </a:xfrm>
          <a:custGeom>
            <a:avLst/>
            <a:gdLst/>
            <a:ahLst/>
            <a:cxnLst/>
            <a:rect l="l" t="t" r="r" b="b"/>
            <a:pathLst>
              <a:path w="6791776" h="6858000" extrusionOk="0">
                <a:moveTo>
                  <a:pt x="596920" y="0"/>
                </a:moveTo>
                <a:lnTo>
                  <a:pt x="6791776" y="0"/>
                </a:lnTo>
                <a:lnTo>
                  <a:pt x="6791776" y="6858000"/>
                </a:lnTo>
                <a:lnTo>
                  <a:pt x="0" y="6858000"/>
                </a:lnTo>
                <a:close/>
              </a:path>
            </a:pathLst>
          </a:custGeom>
          <a:solidFill>
            <a:srgbClr val="62081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61" name="Google Shape;461;p78"/>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rgbClr val="FFFFFF">
              <a:alpha val="2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5400"/>
              <a:buFont typeface="Arial"/>
              <a:buNone/>
            </a:pPr>
            <a:endParaRPr sz="5400" b="1" i="0" u="none" strike="noStrike" cap="none">
              <a:solidFill>
                <a:schemeClr val="lt1"/>
              </a:solidFill>
              <a:latin typeface="Avenir"/>
              <a:ea typeface="Avenir"/>
              <a:cs typeface="Avenir"/>
              <a:sym typeface="Avenir"/>
            </a:endParaRPr>
          </a:p>
        </p:txBody>
      </p:sp>
      <p:sp>
        <p:nvSpPr>
          <p:cNvPr id="462" name="Google Shape;462;p78"/>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620810"/>
              </a:buClr>
              <a:buSzPts val="2700"/>
              <a:buFont typeface="Avenir"/>
              <a:buNone/>
              <a:defRPr sz="2700" b="1">
                <a:solidFill>
                  <a:srgbClr val="620810"/>
                </a:solidFill>
                <a:latin typeface="Avenir"/>
                <a:ea typeface="Avenir"/>
                <a:cs typeface="Avenir"/>
                <a:sym typeface="Avenir"/>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63" name="Google Shape;463;p78"/>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E0D0D0"/>
                </a:solidFill>
                <a:latin typeface="Calibri"/>
                <a:ea typeface="Calibri"/>
                <a:cs typeface="Calibri"/>
                <a:sym typeface="Calibri"/>
              </a:rPr>
              <a:t>© 2022 QPR Institute. Inc.</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w_foot-light">
  <p:cSld name="blank-w_foot-light">
    <p:spTree>
      <p:nvGrpSpPr>
        <p:cNvPr id="1" name="Shape 464"/>
        <p:cNvGrpSpPr/>
        <p:nvPr/>
      </p:nvGrpSpPr>
      <p:grpSpPr>
        <a:xfrm>
          <a:off x="0" y="0"/>
          <a:ext cx="0" cy="0"/>
          <a:chOff x="0" y="0"/>
          <a:chExt cx="0" cy="0"/>
        </a:xfrm>
      </p:grpSpPr>
      <p:sp>
        <p:nvSpPr>
          <p:cNvPr id="465" name="Google Shape;465;p79"/>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rgbClr val="621216">
              <a:alpha val="2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5400"/>
              <a:buFont typeface="Arial"/>
              <a:buNone/>
            </a:pPr>
            <a:endParaRPr sz="5400" b="1" i="0" u="none" strike="noStrike" cap="none">
              <a:solidFill>
                <a:schemeClr val="lt1"/>
              </a:solidFill>
              <a:latin typeface="Avenir"/>
              <a:ea typeface="Avenir"/>
              <a:cs typeface="Avenir"/>
              <a:sym typeface="Avenir"/>
            </a:endParaRPr>
          </a:p>
        </p:txBody>
      </p:sp>
      <p:sp>
        <p:nvSpPr>
          <p:cNvPr id="466" name="Google Shape;466;p79"/>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620810"/>
              </a:buClr>
              <a:buSzPts val="2700"/>
              <a:buFont typeface="Avenir"/>
              <a:buNone/>
              <a:defRPr sz="2700" b="1">
                <a:solidFill>
                  <a:srgbClr val="620810"/>
                </a:solidFill>
                <a:latin typeface="Avenir"/>
                <a:ea typeface="Avenir"/>
                <a:cs typeface="Avenir"/>
                <a:sym typeface="Avenir"/>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67" name="Google Shape;467;p79"/>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E0D0D0"/>
                </a:solidFill>
                <a:latin typeface="Calibri"/>
                <a:ea typeface="Calibri"/>
                <a:cs typeface="Calibri"/>
                <a:sym typeface="Calibri"/>
              </a:rPr>
              <a:t>© 2022 QPR Institute. Inc.</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3col_light">
  <p:cSld name="3col_light">
    <p:spTree>
      <p:nvGrpSpPr>
        <p:cNvPr id="1" name="Shape 468"/>
        <p:cNvGrpSpPr/>
        <p:nvPr/>
      </p:nvGrpSpPr>
      <p:grpSpPr>
        <a:xfrm>
          <a:off x="0" y="0"/>
          <a:ext cx="0" cy="0"/>
          <a:chOff x="0" y="0"/>
          <a:chExt cx="0" cy="0"/>
        </a:xfrm>
      </p:grpSpPr>
      <p:sp>
        <p:nvSpPr>
          <p:cNvPr id="469" name="Google Shape;469;p80"/>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E0D0D0"/>
                </a:solidFill>
                <a:latin typeface="Calibri"/>
                <a:ea typeface="Calibri"/>
                <a:cs typeface="Calibri"/>
                <a:sym typeface="Calibri"/>
              </a:rPr>
              <a:t>© 2022 QPR Institute. Inc.</a:t>
            </a:r>
            <a:endParaRPr sz="1100" b="0" i="0" u="none" strike="noStrike" cap="none">
              <a:solidFill>
                <a:srgbClr val="000000"/>
              </a:solidFill>
              <a:latin typeface="Arial"/>
              <a:ea typeface="Arial"/>
              <a:cs typeface="Arial"/>
              <a:sym typeface="Arial"/>
            </a:endParaRPr>
          </a:p>
        </p:txBody>
      </p:sp>
      <p:sp>
        <p:nvSpPr>
          <p:cNvPr id="470" name="Google Shape;470;p80"/>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rgbClr val="621216">
              <a:alpha val="2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5400"/>
              <a:buFont typeface="Arial"/>
              <a:buNone/>
            </a:pPr>
            <a:endParaRPr sz="5400" b="1" i="0" u="none" strike="noStrike" cap="none">
              <a:solidFill>
                <a:schemeClr val="lt1"/>
              </a:solidFill>
              <a:latin typeface="Avenir"/>
              <a:ea typeface="Avenir"/>
              <a:cs typeface="Avenir"/>
              <a:sym typeface="Avenir"/>
            </a:endParaRPr>
          </a:p>
        </p:txBody>
      </p:sp>
      <p:sp>
        <p:nvSpPr>
          <p:cNvPr id="471" name="Google Shape;471;p80"/>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620810"/>
              </a:buClr>
              <a:buSzPts val="2700"/>
              <a:buFont typeface="Avenir"/>
              <a:buNone/>
              <a:defRPr sz="2700" b="1">
                <a:solidFill>
                  <a:srgbClr val="620810"/>
                </a:solidFill>
                <a:latin typeface="Avenir"/>
                <a:ea typeface="Avenir"/>
                <a:cs typeface="Avenir"/>
                <a:sym typeface="Avenir"/>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72" name="Google Shape;472;p80"/>
          <p:cNvSpPr txBox="1">
            <a:spLocks noGrp="1"/>
          </p:cNvSpPr>
          <p:nvPr>
            <p:ph type="body" idx="1"/>
          </p:nvPr>
        </p:nvSpPr>
        <p:spPr>
          <a:xfrm>
            <a:off x="628650" y="2486025"/>
            <a:ext cx="24003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262626"/>
              </a:buClr>
              <a:buSzPts val="1800"/>
              <a:buNone/>
              <a:defRPr sz="1800">
                <a:solidFill>
                  <a:srgbClr val="262626"/>
                </a:solidFill>
                <a:latin typeface="Arial"/>
                <a:ea typeface="Arial"/>
                <a:cs typeface="Arial"/>
                <a:sym typeface="Aria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73" name="Google Shape;473;p80"/>
          <p:cNvSpPr txBox="1">
            <a:spLocks noGrp="1"/>
          </p:cNvSpPr>
          <p:nvPr>
            <p:ph type="body" idx="2"/>
          </p:nvPr>
        </p:nvSpPr>
        <p:spPr>
          <a:xfrm>
            <a:off x="3371850" y="2486025"/>
            <a:ext cx="24003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262626"/>
              </a:buClr>
              <a:buSzPts val="1800"/>
              <a:buNone/>
              <a:defRPr sz="1800">
                <a:solidFill>
                  <a:srgbClr val="262626"/>
                </a:solidFill>
                <a:latin typeface="Arial"/>
                <a:ea typeface="Arial"/>
                <a:cs typeface="Arial"/>
                <a:sym typeface="Aria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74" name="Google Shape;474;p80"/>
          <p:cNvSpPr txBox="1">
            <a:spLocks noGrp="1"/>
          </p:cNvSpPr>
          <p:nvPr>
            <p:ph type="body" idx="3"/>
          </p:nvPr>
        </p:nvSpPr>
        <p:spPr>
          <a:xfrm>
            <a:off x="6115050" y="2486025"/>
            <a:ext cx="24003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262626"/>
              </a:buClr>
              <a:buSzPts val="1800"/>
              <a:buNone/>
              <a:defRPr sz="1800">
                <a:solidFill>
                  <a:srgbClr val="262626"/>
                </a:solidFill>
                <a:latin typeface="Arial"/>
                <a:ea typeface="Arial"/>
                <a:cs typeface="Arial"/>
                <a:sym typeface="Aria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75" name="Google Shape;475;p80"/>
          <p:cNvSpPr>
            <a:spLocks noGrp="1"/>
          </p:cNvSpPr>
          <p:nvPr>
            <p:ph type="pic" idx="4"/>
          </p:nvPr>
        </p:nvSpPr>
        <p:spPr>
          <a:xfrm>
            <a:off x="1314450" y="1300163"/>
            <a:ext cx="1028700" cy="1028700"/>
          </a:xfrm>
          <a:prstGeom prst="rect">
            <a:avLst/>
          </a:prstGeom>
          <a:noFill/>
          <a:ln>
            <a:noFill/>
          </a:ln>
        </p:spPr>
      </p:sp>
      <p:sp>
        <p:nvSpPr>
          <p:cNvPr id="476" name="Google Shape;476;p80"/>
          <p:cNvSpPr>
            <a:spLocks noGrp="1"/>
          </p:cNvSpPr>
          <p:nvPr>
            <p:ph type="pic" idx="5"/>
          </p:nvPr>
        </p:nvSpPr>
        <p:spPr>
          <a:xfrm>
            <a:off x="4057650" y="1300163"/>
            <a:ext cx="1028700" cy="1028700"/>
          </a:xfrm>
          <a:prstGeom prst="rect">
            <a:avLst/>
          </a:prstGeom>
          <a:noFill/>
          <a:ln>
            <a:noFill/>
          </a:ln>
        </p:spPr>
      </p:sp>
      <p:sp>
        <p:nvSpPr>
          <p:cNvPr id="477" name="Google Shape;477;p80"/>
          <p:cNvSpPr>
            <a:spLocks noGrp="1"/>
          </p:cNvSpPr>
          <p:nvPr>
            <p:ph type="pic" idx="6"/>
          </p:nvPr>
        </p:nvSpPr>
        <p:spPr>
          <a:xfrm>
            <a:off x="6800850" y="1300163"/>
            <a:ext cx="1028700" cy="1028700"/>
          </a:xfrm>
          <a:prstGeom prst="rect">
            <a:avLst/>
          </a:prstGeom>
          <a:no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5"/>
                                        </p:tgtEl>
                                        <p:attrNameLst>
                                          <p:attrName>style.visibility</p:attrName>
                                        </p:attrNameLst>
                                      </p:cBhvr>
                                      <p:to>
                                        <p:strVal val="visible"/>
                                      </p:to>
                                    </p:set>
                                    <p:animEffect transition="in" filter="fade">
                                      <p:cBhvr>
                                        <p:cTn id="7" dur="500"/>
                                        <p:tgtEl>
                                          <p:spTgt spid="475"/>
                                        </p:tgtEl>
                                      </p:cBhvr>
                                    </p:animEffect>
                                  </p:childTnLst>
                                </p:cTn>
                              </p:par>
                              <p:par>
                                <p:cTn id="8" presetID="10" presetClass="entr" presetSubtype="0" fill="hold" nodeType="withEffect">
                                  <p:stCondLst>
                                    <p:cond delay="0"/>
                                  </p:stCondLst>
                                  <p:childTnLst>
                                    <p:set>
                                      <p:cBhvr>
                                        <p:cTn id="9" dur="1" fill="hold">
                                          <p:stCondLst>
                                            <p:cond delay="0"/>
                                          </p:stCondLst>
                                        </p:cTn>
                                        <p:tgtEl>
                                          <p:spTgt spid="476"/>
                                        </p:tgtEl>
                                        <p:attrNameLst>
                                          <p:attrName>style.visibility</p:attrName>
                                        </p:attrNameLst>
                                      </p:cBhvr>
                                      <p:to>
                                        <p:strVal val="visible"/>
                                      </p:to>
                                    </p:set>
                                    <p:animEffect transition="in" filter="fade">
                                      <p:cBhvr>
                                        <p:cTn id="10" dur="500"/>
                                        <p:tgtEl>
                                          <p:spTgt spid="476"/>
                                        </p:tgtEl>
                                      </p:cBhvr>
                                    </p:animEffect>
                                  </p:childTnLst>
                                </p:cTn>
                              </p:par>
                              <p:par>
                                <p:cTn id="11" presetID="10" presetClass="entr" presetSubtype="0" fill="hold" nodeType="withEffect">
                                  <p:stCondLst>
                                    <p:cond delay="0"/>
                                  </p:stCondLst>
                                  <p:childTnLst>
                                    <p:set>
                                      <p:cBhvr>
                                        <p:cTn id="12" dur="1" fill="hold">
                                          <p:stCondLst>
                                            <p:cond delay="0"/>
                                          </p:stCondLst>
                                        </p:cTn>
                                        <p:tgtEl>
                                          <p:spTgt spid="477"/>
                                        </p:tgtEl>
                                        <p:attrNameLst>
                                          <p:attrName>style.visibility</p:attrName>
                                        </p:attrNameLst>
                                      </p:cBhvr>
                                      <p:to>
                                        <p:strVal val="visible"/>
                                      </p:to>
                                    </p:set>
                                    <p:animEffect transition="in" filter="fade">
                                      <p:cBhvr>
                                        <p:cTn id="13" dur="500"/>
                                        <p:tgtEl>
                                          <p:spTgt spid="47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72"/>
                                        </p:tgtEl>
                                        <p:attrNameLst>
                                          <p:attrName>style.visibility</p:attrName>
                                        </p:attrNameLst>
                                      </p:cBhvr>
                                      <p:to>
                                        <p:strVal val="visible"/>
                                      </p:to>
                                    </p:set>
                                    <p:animEffect transition="in" filter="fade">
                                      <p:cBhvr>
                                        <p:cTn id="18" dur="500"/>
                                        <p:tgtEl>
                                          <p:spTgt spid="47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73"/>
                                        </p:tgtEl>
                                        <p:attrNameLst>
                                          <p:attrName>style.visibility</p:attrName>
                                        </p:attrNameLst>
                                      </p:cBhvr>
                                      <p:to>
                                        <p:strVal val="visible"/>
                                      </p:to>
                                    </p:set>
                                    <p:animEffect transition="in" filter="fade">
                                      <p:cBhvr>
                                        <p:cTn id="23" dur="500"/>
                                        <p:tgtEl>
                                          <p:spTgt spid="47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74"/>
                                        </p:tgtEl>
                                        <p:attrNameLst>
                                          <p:attrName>style.visibility</p:attrName>
                                        </p:attrNameLst>
                                      </p:cBhvr>
                                      <p:to>
                                        <p:strVal val="visible"/>
                                      </p:to>
                                    </p:set>
                                    <p:animEffect transition="in" filter="fade">
                                      <p:cBhvr>
                                        <p:cTn id="28" dur="500"/>
                                        <p:tgtEl>
                                          <p:spTgt spid="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r">
  <p:cSld name="blank-r">
    <p:bg>
      <p:bgPr>
        <a:solidFill>
          <a:srgbClr val="620810"/>
        </a:solidFill>
        <a:effectLst/>
      </p:bgPr>
    </p:bg>
    <p:spTree>
      <p:nvGrpSpPr>
        <p:cNvPr id="1" name="Shape 478"/>
        <p:cNvGrpSpPr/>
        <p:nvPr/>
      </p:nvGrpSpPr>
      <p:grpSpPr>
        <a:xfrm>
          <a:off x="0" y="0"/>
          <a:ext cx="0" cy="0"/>
          <a:chOff x="0" y="0"/>
          <a:chExt cx="0" cy="0"/>
        </a:xfrm>
      </p:grpSpPr>
      <p:sp>
        <p:nvSpPr>
          <p:cNvPr id="479" name="Google Shape;479;p81"/>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chemeClr val="lt1">
              <a:alpha val="2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5400"/>
              <a:buFont typeface="Arial"/>
              <a:buNone/>
            </a:pPr>
            <a:endParaRPr sz="5400" b="1" i="0" u="none" strike="noStrike" cap="none">
              <a:solidFill>
                <a:schemeClr val="lt1"/>
              </a:solidFill>
              <a:latin typeface="Avenir"/>
              <a:ea typeface="Avenir"/>
              <a:cs typeface="Avenir"/>
              <a:sym typeface="Avenir"/>
            </a:endParaRPr>
          </a:p>
        </p:txBody>
      </p:sp>
      <p:sp>
        <p:nvSpPr>
          <p:cNvPr id="480" name="Google Shape;480;p81"/>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2700"/>
              <a:buFont typeface="Avenir"/>
              <a:buNone/>
              <a:defRPr sz="2700" b="1">
                <a:solidFill>
                  <a:schemeClr val="lt1"/>
                </a:solidFill>
                <a:latin typeface="Avenir"/>
                <a:ea typeface="Avenir"/>
                <a:cs typeface="Avenir"/>
                <a:sym typeface="Avenir"/>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81" name="Google Shape;481;p81"/>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E0D0D0"/>
                </a:solidFill>
                <a:latin typeface="Calibri"/>
                <a:ea typeface="Calibri"/>
                <a:cs typeface="Calibri"/>
                <a:sym typeface="Calibri"/>
              </a:rPr>
              <a:t>© 2022 QPR Institute. Inc.</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3col_dark">
  <p:cSld name="3col_dark">
    <p:bg>
      <p:bgPr>
        <a:solidFill>
          <a:srgbClr val="620810"/>
        </a:solidFill>
        <a:effectLst/>
      </p:bgPr>
    </p:bg>
    <p:spTree>
      <p:nvGrpSpPr>
        <p:cNvPr id="1" name="Shape 482"/>
        <p:cNvGrpSpPr/>
        <p:nvPr/>
      </p:nvGrpSpPr>
      <p:grpSpPr>
        <a:xfrm>
          <a:off x="0" y="0"/>
          <a:ext cx="0" cy="0"/>
          <a:chOff x="0" y="0"/>
          <a:chExt cx="0" cy="0"/>
        </a:xfrm>
      </p:grpSpPr>
      <p:sp>
        <p:nvSpPr>
          <p:cNvPr id="483" name="Google Shape;483;p82"/>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E0D0D0"/>
                </a:solidFill>
                <a:latin typeface="Calibri"/>
                <a:ea typeface="Calibri"/>
                <a:cs typeface="Calibri"/>
                <a:sym typeface="Calibri"/>
              </a:rPr>
              <a:t>© 2022 QPR Institute. Inc.</a:t>
            </a:r>
            <a:endParaRPr sz="1100" b="0" i="0" u="none" strike="noStrike" cap="none">
              <a:solidFill>
                <a:srgbClr val="000000"/>
              </a:solidFill>
              <a:latin typeface="Arial"/>
              <a:ea typeface="Arial"/>
              <a:cs typeface="Arial"/>
              <a:sym typeface="Arial"/>
            </a:endParaRPr>
          </a:p>
        </p:txBody>
      </p:sp>
      <p:sp>
        <p:nvSpPr>
          <p:cNvPr id="484" name="Google Shape;484;p82"/>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chemeClr val="lt1">
              <a:alpha val="2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5400"/>
              <a:buFont typeface="Arial"/>
              <a:buNone/>
            </a:pPr>
            <a:endParaRPr sz="5400" b="1" i="0" u="none" strike="noStrike" cap="none">
              <a:solidFill>
                <a:schemeClr val="lt1"/>
              </a:solidFill>
              <a:latin typeface="Avenir"/>
              <a:ea typeface="Avenir"/>
              <a:cs typeface="Avenir"/>
              <a:sym typeface="Avenir"/>
            </a:endParaRPr>
          </a:p>
        </p:txBody>
      </p:sp>
      <p:sp>
        <p:nvSpPr>
          <p:cNvPr id="485" name="Google Shape;485;p82"/>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2700"/>
              <a:buFont typeface="Avenir"/>
              <a:buNone/>
              <a:defRPr sz="2700" b="1">
                <a:solidFill>
                  <a:schemeClr val="lt1"/>
                </a:solidFill>
                <a:latin typeface="Avenir"/>
                <a:ea typeface="Avenir"/>
                <a:cs typeface="Avenir"/>
                <a:sym typeface="Avenir"/>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86" name="Google Shape;486;p82"/>
          <p:cNvSpPr txBox="1">
            <a:spLocks noGrp="1"/>
          </p:cNvSpPr>
          <p:nvPr>
            <p:ph type="body" idx="1"/>
          </p:nvPr>
        </p:nvSpPr>
        <p:spPr>
          <a:xfrm>
            <a:off x="628650" y="2486025"/>
            <a:ext cx="24003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lt1"/>
              </a:buClr>
              <a:buSzPts val="1800"/>
              <a:buNone/>
              <a:defRPr sz="1800">
                <a:solidFill>
                  <a:schemeClr val="lt1"/>
                </a:solidFill>
                <a:latin typeface="Arial"/>
                <a:ea typeface="Arial"/>
                <a:cs typeface="Arial"/>
                <a:sym typeface="Aria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87" name="Google Shape;487;p82"/>
          <p:cNvSpPr txBox="1">
            <a:spLocks noGrp="1"/>
          </p:cNvSpPr>
          <p:nvPr>
            <p:ph type="body" idx="2"/>
          </p:nvPr>
        </p:nvSpPr>
        <p:spPr>
          <a:xfrm>
            <a:off x="3371850" y="2486025"/>
            <a:ext cx="24003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lt1"/>
              </a:buClr>
              <a:buSzPts val="1800"/>
              <a:buNone/>
              <a:defRPr sz="1800">
                <a:solidFill>
                  <a:schemeClr val="lt1"/>
                </a:solidFill>
                <a:latin typeface="Arial"/>
                <a:ea typeface="Arial"/>
                <a:cs typeface="Arial"/>
                <a:sym typeface="Aria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88" name="Google Shape;488;p82"/>
          <p:cNvSpPr txBox="1">
            <a:spLocks noGrp="1"/>
          </p:cNvSpPr>
          <p:nvPr>
            <p:ph type="body" idx="3"/>
          </p:nvPr>
        </p:nvSpPr>
        <p:spPr>
          <a:xfrm>
            <a:off x="6115050" y="2486025"/>
            <a:ext cx="24003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lt1"/>
              </a:buClr>
              <a:buSzPts val="1800"/>
              <a:buNone/>
              <a:defRPr sz="1800">
                <a:solidFill>
                  <a:schemeClr val="lt1"/>
                </a:solidFill>
                <a:latin typeface="Arial"/>
                <a:ea typeface="Arial"/>
                <a:cs typeface="Arial"/>
                <a:sym typeface="Aria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89" name="Google Shape;489;p82"/>
          <p:cNvSpPr>
            <a:spLocks noGrp="1"/>
          </p:cNvSpPr>
          <p:nvPr>
            <p:ph type="pic" idx="4"/>
          </p:nvPr>
        </p:nvSpPr>
        <p:spPr>
          <a:xfrm>
            <a:off x="1314450" y="1300163"/>
            <a:ext cx="1028700" cy="1028700"/>
          </a:xfrm>
          <a:prstGeom prst="rect">
            <a:avLst/>
          </a:prstGeom>
          <a:noFill/>
          <a:ln>
            <a:noFill/>
          </a:ln>
        </p:spPr>
      </p:sp>
      <p:sp>
        <p:nvSpPr>
          <p:cNvPr id="490" name="Google Shape;490;p82"/>
          <p:cNvSpPr>
            <a:spLocks noGrp="1"/>
          </p:cNvSpPr>
          <p:nvPr>
            <p:ph type="pic" idx="5"/>
          </p:nvPr>
        </p:nvSpPr>
        <p:spPr>
          <a:xfrm>
            <a:off x="4057650" y="1300163"/>
            <a:ext cx="1028700" cy="1028700"/>
          </a:xfrm>
          <a:prstGeom prst="rect">
            <a:avLst/>
          </a:prstGeom>
          <a:noFill/>
          <a:ln>
            <a:noFill/>
          </a:ln>
        </p:spPr>
      </p:sp>
      <p:sp>
        <p:nvSpPr>
          <p:cNvPr id="491" name="Google Shape;491;p82"/>
          <p:cNvSpPr>
            <a:spLocks noGrp="1"/>
          </p:cNvSpPr>
          <p:nvPr>
            <p:ph type="pic" idx="6"/>
          </p:nvPr>
        </p:nvSpPr>
        <p:spPr>
          <a:xfrm>
            <a:off x="6800850" y="1300163"/>
            <a:ext cx="1028700" cy="1028700"/>
          </a:xfrm>
          <a:prstGeom prst="rect">
            <a:avLst/>
          </a:prstGeom>
          <a:no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9"/>
                                        </p:tgtEl>
                                        <p:attrNameLst>
                                          <p:attrName>style.visibility</p:attrName>
                                        </p:attrNameLst>
                                      </p:cBhvr>
                                      <p:to>
                                        <p:strVal val="visible"/>
                                      </p:to>
                                    </p:set>
                                    <p:animEffect transition="in" filter="fade">
                                      <p:cBhvr>
                                        <p:cTn id="7" dur="500"/>
                                        <p:tgtEl>
                                          <p:spTgt spid="489"/>
                                        </p:tgtEl>
                                      </p:cBhvr>
                                    </p:animEffect>
                                  </p:childTnLst>
                                </p:cTn>
                              </p:par>
                              <p:par>
                                <p:cTn id="8" presetID="10" presetClass="entr" presetSubtype="0" fill="hold" nodeType="withEffect">
                                  <p:stCondLst>
                                    <p:cond delay="0"/>
                                  </p:stCondLst>
                                  <p:childTnLst>
                                    <p:set>
                                      <p:cBhvr>
                                        <p:cTn id="9" dur="1" fill="hold">
                                          <p:stCondLst>
                                            <p:cond delay="0"/>
                                          </p:stCondLst>
                                        </p:cTn>
                                        <p:tgtEl>
                                          <p:spTgt spid="490"/>
                                        </p:tgtEl>
                                        <p:attrNameLst>
                                          <p:attrName>style.visibility</p:attrName>
                                        </p:attrNameLst>
                                      </p:cBhvr>
                                      <p:to>
                                        <p:strVal val="visible"/>
                                      </p:to>
                                    </p:set>
                                    <p:animEffect transition="in" filter="fade">
                                      <p:cBhvr>
                                        <p:cTn id="10" dur="500"/>
                                        <p:tgtEl>
                                          <p:spTgt spid="490"/>
                                        </p:tgtEl>
                                      </p:cBhvr>
                                    </p:animEffect>
                                  </p:childTnLst>
                                </p:cTn>
                              </p:par>
                              <p:par>
                                <p:cTn id="11" presetID="10" presetClass="entr" presetSubtype="0" fill="hold" nodeType="withEffect">
                                  <p:stCondLst>
                                    <p:cond delay="0"/>
                                  </p:stCondLst>
                                  <p:childTnLst>
                                    <p:set>
                                      <p:cBhvr>
                                        <p:cTn id="12" dur="1" fill="hold">
                                          <p:stCondLst>
                                            <p:cond delay="0"/>
                                          </p:stCondLst>
                                        </p:cTn>
                                        <p:tgtEl>
                                          <p:spTgt spid="491"/>
                                        </p:tgtEl>
                                        <p:attrNameLst>
                                          <p:attrName>style.visibility</p:attrName>
                                        </p:attrNameLst>
                                      </p:cBhvr>
                                      <p:to>
                                        <p:strVal val="visible"/>
                                      </p:to>
                                    </p:set>
                                    <p:animEffect transition="in" filter="fade">
                                      <p:cBhvr>
                                        <p:cTn id="13" dur="500"/>
                                        <p:tgtEl>
                                          <p:spTgt spid="49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86"/>
                                        </p:tgtEl>
                                        <p:attrNameLst>
                                          <p:attrName>style.visibility</p:attrName>
                                        </p:attrNameLst>
                                      </p:cBhvr>
                                      <p:to>
                                        <p:strVal val="visible"/>
                                      </p:to>
                                    </p:set>
                                    <p:animEffect transition="in" filter="fade">
                                      <p:cBhvr>
                                        <p:cTn id="18" dur="500"/>
                                        <p:tgtEl>
                                          <p:spTgt spid="48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87"/>
                                        </p:tgtEl>
                                        <p:attrNameLst>
                                          <p:attrName>style.visibility</p:attrName>
                                        </p:attrNameLst>
                                      </p:cBhvr>
                                      <p:to>
                                        <p:strVal val="visible"/>
                                      </p:to>
                                    </p:set>
                                    <p:animEffect transition="in" filter="fade">
                                      <p:cBhvr>
                                        <p:cTn id="23" dur="500"/>
                                        <p:tgtEl>
                                          <p:spTgt spid="48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88"/>
                                        </p:tgtEl>
                                        <p:attrNameLst>
                                          <p:attrName>style.visibility</p:attrName>
                                        </p:attrNameLst>
                                      </p:cBhvr>
                                      <p:to>
                                        <p:strVal val="visible"/>
                                      </p:to>
                                    </p:set>
                                    <p:animEffect transition="in" filter="fade">
                                      <p:cBhvr>
                                        <p:cTn id="28" dur="500"/>
                                        <p:tgtEl>
                                          <p:spTgt spid="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cover">
  <p:cSld name="section-cover">
    <p:spTree>
      <p:nvGrpSpPr>
        <p:cNvPr id="1" name="Shape 492"/>
        <p:cNvGrpSpPr/>
        <p:nvPr/>
      </p:nvGrpSpPr>
      <p:grpSpPr>
        <a:xfrm>
          <a:off x="0" y="0"/>
          <a:ext cx="0" cy="0"/>
          <a:chOff x="0" y="0"/>
          <a:chExt cx="0" cy="0"/>
        </a:xfrm>
      </p:grpSpPr>
      <p:sp>
        <p:nvSpPr>
          <p:cNvPr id="493" name="Google Shape;493;p83"/>
          <p:cNvSpPr>
            <a:spLocks noGrp="1"/>
          </p:cNvSpPr>
          <p:nvPr>
            <p:ph type="pic" idx="2"/>
          </p:nvPr>
        </p:nvSpPr>
        <p:spPr>
          <a:xfrm>
            <a:off x="-725940" y="0"/>
            <a:ext cx="4953000" cy="5143500"/>
          </a:xfrm>
          <a:prstGeom prst="rect">
            <a:avLst/>
          </a:prstGeom>
          <a:solidFill>
            <a:srgbClr val="F2F2F2"/>
          </a:solidFill>
          <a:ln>
            <a:noFill/>
          </a:ln>
        </p:spPr>
      </p:sp>
      <p:sp>
        <p:nvSpPr>
          <p:cNvPr id="494" name="Google Shape;494;p83"/>
          <p:cNvSpPr/>
          <p:nvPr/>
        </p:nvSpPr>
        <p:spPr>
          <a:xfrm>
            <a:off x="3738247" y="0"/>
            <a:ext cx="5399462" cy="5143500"/>
          </a:xfrm>
          <a:custGeom>
            <a:avLst/>
            <a:gdLst/>
            <a:ahLst/>
            <a:cxnLst/>
            <a:rect l="l" t="t" r="r" b="b"/>
            <a:pathLst>
              <a:path w="6791776" h="6858000" extrusionOk="0">
                <a:moveTo>
                  <a:pt x="596920" y="0"/>
                </a:moveTo>
                <a:lnTo>
                  <a:pt x="6791776" y="0"/>
                </a:lnTo>
                <a:lnTo>
                  <a:pt x="6791776" y="6858000"/>
                </a:lnTo>
                <a:lnTo>
                  <a:pt x="0" y="6858000"/>
                </a:lnTo>
                <a:close/>
              </a:path>
            </a:pathLst>
          </a:custGeom>
          <a:solidFill>
            <a:srgbClr val="620810"/>
          </a:solidFill>
          <a:ln w="12700" cap="flat" cmpd="sng">
            <a:solidFill>
              <a:srgbClr val="621216"/>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95" name="Google Shape;495;p83"/>
          <p:cNvSpPr txBox="1">
            <a:spLocks noGrp="1"/>
          </p:cNvSpPr>
          <p:nvPr>
            <p:ph type="title"/>
          </p:nvPr>
        </p:nvSpPr>
        <p:spPr>
          <a:xfrm>
            <a:off x="4224528" y="2481617"/>
            <a:ext cx="4258800" cy="4389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rgbClr val="FFFFFF"/>
              </a:buClr>
              <a:buSzPts val="3300"/>
              <a:buFont typeface="Avenir"/>
              <a:buNone/>
              <a:defRPr sz="3300" b="1">
                <a:solidFill>
                  <a:srgbClr val="FFFFFF"/>
                </a:solidFill>
                <a:latin typeface="Avenir"/>
                <a:ea typeface="Avenir"/>
                <a:cs typeface="Avenir"/>
                <a:sym typeface="Avenir"/>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cxnSp>
        <p:nvCxnSpPr>
          <p:cNvPr id="496" name="Google Shape;496;p83"/>
          <p:cNvCxnSpPr/>
          <p:nvPr/>
        </p:nvCxnSpPr>
        <p:spPr>
          <a:xfrm>
            <a:off x="4209371" y="2951615"/>
            <a:ext cx="4072200" cy="0"/>
          </a:xfrm>
          <a:prstGeom prst="straightConnector1">
            <a:avLst/>
          </a:prstGeom>
          <a:noFill/>
          <a:ln w="28575" cap="rnd" cmpd="sng">
            <a:solidFill>
              <a:srgbClr val="FFFFFF"/>
            </a:solidFill>
            <a:prstDash val="solid"/>
            <a:miter lim="800000"/>
            <a:headEnd type="none" w="sm" len="sm"/>
            <a:tailEnd type="none" w="sm" len="sm"/>
          </a:ln>
        </p:spPr>
      </p:cxnSp>
      <p:sp>
        <p:nvSpPr>
          <p:cNvPr id="497" name="Google Shape;497;p83"/>
          <p:cNvSpPr txBox="1">
            <a:spLocks noGrp="1"/>
          </p:cNvSpPr>
          <p:nvPr>
            <p:ph type="body" idx="1"/>
          </p:nvPr>
        </p:nvSpPr>
        <p:spPr>
          <a:xfrm>
            <a:off x="4224528" y="2973331"/>
            <a:ext cx="4258800" cy="4452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1800"/>
              <a:buNone/>
              <a:defRPr sz="1800" cap="none">
                <a:solidFill>
                  <a:schemeClr val="lt1"/>
                </a:solidFill>
                <a:latin typeface="Arial"/>
                <a:ea typeface="Arial"/>
                <a:cs typeface="Arial"/>
                <a:sym typeface="Arial"/>
              </a:defRPr>
            </a:lvl1pPr>
            <a:lvl2pPr marL="914400" lvl="1" indent="-228600" algn="l" rtl="0">
              <a:lnSpc>
                <a:spcPct val="90000"/>
              </a:lnSpc>
              <a:spcBef>
                <a:spcPts val="400"/>
              </a:spcBef>
              <a:spcAft>
                <a:spcPts val="0"/>
              </a:spcAft>
              <a:buClr>
                <a:schemeClr val="lt1"/>
              </a:buClr>
              <a:buSzPts val="1800"/>
              <a:buNone/>
              <a:defRPr sz="1800">
                <a:solidFill>
                  <a:schemeClr val="lt1"/>
                </a:solidFill>
                <a:latin typeface="Arial"/>
                <a:ea typeface="Arial"/>
                <a:cs typeface="Arial"/>
                <a:sym typeface="Arial"/>
              </a:defRPr>
            </a:lvl2pPr>
            <a:lvl3pPr marL="1371600" lvl="2" indent="-228600" algn="l" rtl="0">
              <a:lnSpc>
                <a:spcPct val="90000"/>
              </a:lnSpc>
              <a:spcBef>
                <a:spcPts val="400"/>
              </a:spcBef>
              <a:spcAft>
                <a:spcPts val="0"/>
              </a:spcAft>
              <a:buClr>
                <a:schemeClr val="lt1"/>
              </a:buClr>
              <a:buSzPts val="1800"/>
              <a:buNone/>
              <a:defRPr sz="1800">
                <a:solidFill>
                  <a:schemeClr val="lt1"/>
                </a:solidFill>
                <a:latin typeface="Arial"/>
                <a:ea typeface="Arial"/>
                <a:cs typeface="Arial"/>
                <a:sym typeface="Arial"/>
              </a:defRPr>
            </a:lvl3pPr>
            <a:lvl4pPr marL="1828800" lvl="3" indent="-228600" algn="l" rtl="0">
              <a:lnSpc>
                <a:spcPct val="90000"/>
              </a:lnSpc>
              <a:spcBef>
                <a:spcPts val="400"/>
              </a:spcBef>
              <a:spcAft>
                <a:spcPts val="0"/>
              </a:spcAft>
              <a:buClr>
                <a:schemeClr val="lt1"/>
              </a:buClr>
              <a:buSzPts val="1800"/>
              <a:buNone/>
              <a:defRPr sz="1800">
                <a:solidFill>
                  <a:schemeClr val="lt1"/>
                </a:solidFill>
                <a:latin typeface="Arial"/>
                <a:ea typeface="Arial"/>
                <a:cs typeface="Arial"/>
                <a:sym typeface="Arial"/>
              </a:defRPr>
            </a:lvl4pPr>
            <a:lvl5pPr marL="2286000" lvl="4" indent="-228600" algn="l" rtl="0">
              <a:lnSpc>
                <a:spcPct val="90000"/>
              </a:lnSpc>
              <a:spcBef>
                <a:spcPts val="400"/>
              </a:spcBef>
              <a:spcAft>
                <a:spcPts val="0"/>
              </a:spcAft>
              <a:buClr>
                <a:schemeClr val="lt1"/>
              </a:buClr>
              <a:buSzPts val="1800"/>
              <a:buNone/>
              <a:defRPr sz="1800">
                <a:solidFill>
                  <a:schemeClr val="lt1"/>
                </a:solidFill>
                <a:latin typeface="Arial"/>
                <a:ea typeface="Arial"/>
                <a:cs typeface="Arial"/>
                <a:sym typeface="Aria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5"/>
                                        </p:tgtEl>
                                        <p:attrNameLst>
                                          <p:attrName>style.visibility</p:attrName>
                                        </p:attrNameLst>
                                      </p:cBhvr>
                                      <p:to>
                                        <p:strVal val="visible"/>
                                      </p:to>
                                    </p:set>
                                    <p:animEffect transition="in" filter="fade">
                                      <p:cBhvr>
                                        <p:cTn id="7" dur="500"/>
                                        <p:tgtEl>
                                          <p:spTgt spid="495"/>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496"/>
                                        </p:tgtEl>
                                        <p:attrNameLst>
                                          <p:attrName>style.visibility</p:attrName>
                                        </p:attrNameLst>
                                      </p:cBhvr>
                                      <p:to>
                                        <p:strVal val="visible"/>
                                      </p:to>
                                    </p:set>
                                    <p:animEffect transition="in" filter="fade">
                                      <p:cBhvr>
                                        <p:cTn id="11" dur="500"/>
                                        <p:tgtEl>
                                          <p:spTgt spid="49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97">
                                            <p:txEl>
                                              <p:pRg st="0" end="0"/>
                                            </p:txEl>
                                          </p:spTgt>
                                        </p:tgtEl>
                                        <p:attrNameLst>
                                          <p:attrName>style.visibility</p:attrName>
                                        </p:attrNameLst>
                                      </p:cBhvr>
                                      <p:to>
                                        <p:strVal val="visible"/>
                                      </p:to>
                                    </p:set>
                                    <p:animEffect transition="in" filter="fade">
                                      <p:cBhvr>
                                        <p:cTn id="15" dur="500"/>
                                        <p:tgtEl>
                                          <p:spTgt spid="497">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97">
                                            <p:txEl>
                                              <p:charRg st="1" end="1"/>
                                            </p:txEl>
                                          </p:spTgt>
                                        </p:tgtEl>
                                        <p:attrNameLst>
                                          <p:attrName>style.visibility</p:attrName>
                                        </p:attrNameLst>
                                      </p:cBhvr>
                                      <p:to>
                                        <p:strVal val="visible"/>
                                      </p:to>
                                    </p:set>
                                    <p:animEffect transition="in" filter="fade">
                                      <p:cBhvr>
                                        <p:cTn id="19" dur="500"/>
                                        <p:tgtEl>
                                          <p:spTgt spid="497">
                                            <p:txEl>
                                              <p:charRg st="1" end="1"/>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97">
                                            <p:txEl>
                                              <p:charRg st="1" end="1"/>
                                            </p:txEl>
                                          </p:spTgt>
                                        </p:tgtEl>
                                        <p:attrNameLst>
                                          <p:attrName>style.visibility</p:attrName>
                                        </p:attrNameLst>
                                      </p:cBhvr>
                                      <p:to>
                                        <p:strVal val="visible"/>
                                      </p:to>
                                    </p:set>
                                    <p:animEffect transition="in" filter="fade">
                                      <p:cBhvr>
                                        <p:cTn id="23" dur="500"/>
                                        <p:tgtEl>
                                          <p:spTgt spid="497">
                                            <p:txEl>
                                              <p:charRg st="1" end="1"/>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97">
                                            <p:txEl>
                                              <p:charRg st="1" end="1"/>
                                            </p:txEl>
                                          </p:spTgt>
                                        </p:tgtEl>
                                        <p:attrNameLst>
                                          <p:attrName>style.visibility</p:attrName>
                                        </p:attrNameLst>
                                      </p:cBhvr>
                                      <p:to>
                                        <p:strVal val="visible"/>
                                      </p:to>
                                    </p:set>
                                    <p:animEffect transition="in" filter="fade">
                                      <p:cBhvr>
                                        <p:cTn id="27" dur="500"/>
                                        <p:tgtEl>
                                          <p:spTgt spid="497">
                                            <p:txEl>
                                              <p:charRg st="1" end="1"/>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97">
                                            <p:txEl>
                                              <p:charRg st="1" end="1"/>
                                            </p:txEl>
                                          </p:spTgt>
                                        </p:tgtEl>
                                        <p:attrNameLst>
                                          <p:attrName>style.visibility</p:attrName>
                                        </p:attrNameLst>
                                      </p:cBhvr>
                                      <p:to>
                                        <p:strVal val="visible"/>
                                      </p:to>
                                    </p:set>
                                    <p:animEffect transition="in" filter="fade">
                                      <p:cBhvr>
                                        <p:cTn id="31" dur="500"/>
                                        <p:tgtEl>
                                          <p:spTgt spid="497">
                                            <p:txEl>
                                              <p:charRg st="1" end="1"/>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97">
                                            <p:txEl>
                                              <p:charRg st="1" end="1"/>
                                            </p:txEl>
                                          </p:spTgt>
                                        </p:tgtEl>
                                        <p:attrNameLst>
                                          <p:attrName>style.visibility</p:attrName>
                                        </p:attrNameLst>
                                      </p:cBhvr>
                                      <p:to>
                                        <p:strVal val="visible"/>
                                      </p:to>
                                    </p:set>
                                    <p:animEffect transition="in" filter="fade">
                                      <p:cBhvr>
                                        <p:cTn id="35" dur="500"/>
                                        <p:tgtEl>
                                          <p:spTgt spid="497">
                                            <p:txEl>
                                              <p:charRg st="1" end="1"/>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97">
                                            <p:txEl>
                                              <p:charRg st="1" end="1"/>
                                            </p:txEl>
                                          </p:spTgt>
                                        </p:tgtEl>
                                        <p:attrNameLst>
                                          <p:attrName>style.visibility</p:attrName>
                                        </p:attrNameLst>
                                      </p:cBhvr>
                                      <p:to>
                                        <p:strVal val="visible"/>
                                      </p:to>
                                    </p:set>
                                    <p:animEffect transition="in" filter="fade">
                                      <p:cBhvr>
                                        <p:cTn id="39" dur="500"/>
                                        <p:tgtEl>
                                          <p:spTgt spid="497">
                                            <p:txEl>
                                              <p:charRg st="1" end="1"/>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497">
                                            <p:txEl>
                                              <p:charRg st="1" end="1"/>
                                            </p:txEl>
                                          </p:spTgt>
                                        </p:tgtEl>
                                        <p:attrNameLst>
                                          <p:attrName>style.visibility</p:attrName>
                                        </p:attrNameLst>
                                      </p:cBhvr>
                                      <p:to>
                                        <p:strVal val="visible"/>
                                      </p:to>
                                    </p:set>
                                    <p:animEffect transition="in" filter="fade">
                                      <p:cBhvr>
                                        <p:cTn id="43" dur="500"/>
                                        <p:tgtEl>
                                          <p:spTgt spid="497">
                                            <p:txEl>
                                              <p:charRg st="1" end="1"/>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497">
                                            <p:txEl>
                                              <p:charRg st="1" end="1"/>
                                            </p:txEl>
                                          </p:spTgt>
                                        </p:tgtEl>
                                        <p:attrNameLst>
                                          <p:attrName>style.visibility</p:attrName>
                                        </p:attrNameLst>
                                      </p:cBhvr>
                                      <p:to>
                                        <p:strVal val="visible"/>
                                      </p:to>
                                    </p:set>
                                    <p:animEffect transition="in" filter="fade">
                                      <p:cBhvr>
                                        <p:cTn id="47" dur="500"/>
                                        <p:tgtEl>
                                          <p:spTgt spid="497">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quote_dark">
  <p:cSld name="quote_dark">
    <p:bg>
      <p:bgPr>
        <a:solidFill>
          <a:srgbClr val="620810"/>
        </a:solidFill>
        <a:effectLst/>
      </p:bgPr>
    </p:bg>
    <p:spTree>
      <p:nvGrpSpPr>
        <p:cNvPr id="1" name="Shape 498"/>
        <p:cNvGrpSpPr/>
        <p:nvPr/>
      </p:nvGrpSpPr>
      <p:grpSpPr>
        <a:xfrm>
          <a:off x="0" y="0"/>
          <a:ext cx="0" cy="0"/>
          <a:chOff x="0" y="0"/>
          <a:chExt cx="0" cy="0"/>
        </a:xfrm>
      </p:grpSpPr>
      <p:sp>
        <p:nvSpPr>
          <p:cNvPr id="499" name="Google Shape;499;p84"/>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chemeClr val="lt1">
              <a:alpha val="2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5400"/>
              <a:buFont typeface="Arial"/>
              <a:buNone/>
            </a:pPr>
            <a:endParaRPr sz="5400" b="1" i="0" u="none" strike="noStrike" cap="none">
              <a:solidFill>
                <a:schemeClr val="lt1"/>
              </a:solidFill>
              <a:latin typeface="Avenir"/>
              <a:ea typeface="Avenir"/>
              <a:cs typeface="Avenir"/>
              <a:sym typeface="Avenir"/>
            </a:endParaRPr>
          </a:p>
        </p:txBody>
      </p:sp>
      <p:sp>
        <p:nvSpPr>
          <p:cNvPr id="500" name="Google Shape;500;p84"/>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2700"/>
              <a:buFont typeface="Avenir"/>
              <a:buNone/>
              <a:defRPr sz="2700" b="1">
                <a:solidFill>
                  <a:schemeClr val="lt1"/>
                </a:solidFill>
                <a:latin typeface="Avenir"/>
                <a:ea typeface="Avenir"/>
                <a:cs typeface="Avenir"/>
                <a:sym typeface="Avenir"/>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01" name="Google Shape;501;p84"/>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E0D0D0"/>
                </a:solidFill>
                <a:latin typeface="Calibri"/>
                <a:ea typeface="Calibri"/>
                <a:cs typeface="Calibri"/>
                <a:sym typeface="Calibri"/>
              </a:rPr>
              <a:t>© 2022 QPR Institute. Inc.</a:t>
            </a:r>
            <a:endParaRPr sz="1100" b="0" i="0" u="none" strike="noStrike" cap="none">
              <a:solidFill>
                <a:srgbClr val="000000"/>
              </a:solidFill>
              <a:latin typeface="Arial"/>
              <a:ea typeface="Arial"/>
              <a:cs typeface="Arial"/>
              <a:sym typeface="Arial"/>
            </a:endParaRPr>
          </a:p>
        </p:txBody>
      </p:sp>
      <p:sp>
        <p:nvSpPr>
          <p:cNvPr id="502" name="Google Shape;502;p84"/>
          <p:cNvSpPr txBox="1"/>
          <p:nvPr/>
        </p:nvSpPr>
        <p:spPr>
          <a:xfrm>
            <a:off x="623888" y="933450"/>
            <a:ext cx="2081400" cy="2378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0"/>
              <a:buFont typeface="Arial"/>
              <a:buNone/>
            </a:pPr>
            <a:r>
              <a:rPr lang="en" sz="15000" b="0" i="0" u="none" strike="noStrike" cap="none">
                <a:solidFill>
                  <a:srgbClr val="813940"/>
                </a:solidFill>
                <a:latin typeface="Arial"/>
                <a:ea typeface="Arial"/>
                <a:cs typeface="Arial"/>
                <a:sym typeface="Arial"/>
              </a:rPr>
              <a:t>“</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03"/>
        <p:cNvGrpSpPr/>
        <p:nvPr/>
      </p:nvGrpSpPr>
      <p:grpSpPr>
        <a:xfrm>
          <a:off x="0" y="0"/>
          <a:ext cx="0" cy="0"/>
          <a:chOff x="0" y="0"/>
          <a:chExt cx="0" cy="0"/>
        </a:xfrm>
      </p:grpSpPr>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w_foot-dark">
  <p:cSld name="blank-w_foot-dark">
    <p:spTree>
      <p:nvGrpSpPr>
        <p:cNvPr id="1" name="Shape 504"/>
        <p:cNvGrpSpPr/>
        <p:nvPr/>
      </p:nvGrpSpPr>
      <p:grpSpPr>
        <a:xfrm>
          <a:off x="0" y="0"/>
          <a:ext cx="0" cy="0"/>
          <a:chOff x="0" y="0"/>
          <a:chExt cx="0" cy="0"/>
        </a:xfrm>
      </p:grpSpPr>
      <p:sp>
        <p:nvSpPr>
          <p:cNvPr id="505" name="Google Shape;505;p86"/>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rgbClr val="621216">
              <a:alpha val="2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5400"/>
              <a:buFont typeface="Arial"/>
              <a:buNone/>
            </a:pPr>
            <a:endParaRPr sz="5400" b="1" i="0" u="none" strike="noStrike" cap="none">
              <a:solidFill>
                <a:schemeClr val="lt1"/>
              </a:solidFill>
              <a:latin typeface="Avenir"/>
              <a:ea typeface="Avenir"/>
              <a:cs typeface="Avenir"/>
              <a:sym typeface="Avenir"/>
            </a:endParaRPr>
          </a:p>
        </p:txBody>
      </p:sp>
      <p:sp>
        <p:nvSpPr>
          <p:cNvPr id="506" name="Google Shape;506;p86"/>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620810"/>
              </a:buClr>
              <a:buSzPts val="2700"/>
              <a:buFont typeface="Avenir"/>
              <a:buNone/>
              <a:defRPr sz="2700" b="1">
                <a:solidFill>
                  <a:srgbClr val="620810"/>
                </a:solidFill>
                <a:latin typeface="Avenir"/>
                <a:ea typeface="Avenir"/>
                <a:cs typeface="Avenir"/>
                <a:sym typeface="Avenir"/>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07" name="Google Shape;507;p86"/>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262626"/>
                </a:solidFill>
                <a:latin typeface="Calibri"/>
                <a:ea typeface="Calibri"/>
                <a:cs typeface="Calibri"/>
                <a:sym typeface="Calibri"/>
              </a:rPr>
              <a:t>© 2022 QPR Institute. Inc.</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reak">
  <p:cSld name="break">
    <p:bg>
      <p:bgPr>
        <a:blipFill>
          <a:blip r:embed="rId2">
            <a:alphaModFix/>
          </a:blip>
          <a:stretch>
            <a:fillRect/>
          </a:stretch>
        </a:blipFill>
        <a:effectLst/>
      </p:bgPr>
    </p:bg>
    <p:spTree>
      <p:nvGrpSpPr>
        <p:cNvPr id="1" name="Shape 508"/>
        <p:cNvGrpSpPr/>
        <p:nvPr/>
      </p:nvGrpSpPr>
      <p:grpSpPr>
        <a:xfrm>
          <a:off x="0" y="0"/>
          <a:ext cx="0" cy="0"/>
          <a:chOff x="0" y="0"/>
          <a:chExt cx="0" cy="0"/>
        </a:xfrm>
      </p:grpSpPr>
      <p:sp>
        <p:nvSpPr>
          <p:cNvPr id="509" name="Google Shape;509;p87"/>
          <p:cNvSpPr txBox="1"/>
          <p:nvPr/>
        </p:nvSpPr>
        <p:spPr>
          <a:xfrm>
            <a:off x="1209675" y="2505075"/>
            <a:ext cx="3705300" cy="9003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 sz="3000" b="1" i="0" u="none" strike="noStrike" cap="none">
                <a:solidFill>
                  <a:srgbClr val="3C3A4D"/>
                </a:solidFill>
                <a:latin typeface="Avenir"/>
                <a:ea typeface="Avenir"/>
                <a:cs typeface="Avenir"/>
                <a:sym typeface="Avenir"/>
              </a:rPr>
              <a:t>End of Module</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00"/>
              <a:buFont typeface="Arial"/>
              <a:buNone/>
            </a:pPr>
            <a:endParaRPr sz="600" b="1" i="0" u="none" strike="noStrike" cap="none">
              <a:solidFill>
                <a:srgbClr val="3C3A4D"/>
              </a:solidFill>
              <a:latin typeface="Avenir"/>
              <a:ea typeface="Avenir"/>
              <a:cs typeface="Avenir"/>
              <a:sym typeface="Avenir"/>
            </a:endParaRPr>
          </a:p>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rgbClr val="3C3A4D"/>
                </a:solidFill>
                <a:latin typeface="Arial"/>
                <a:ea typeface="Arial"/>
                <a:cs typeface="Arial"/>
                <a:sym typeface="Arial"/>
              </a:rPr>
              <a:t>ANY QUESTIONS?</a:t>
            </a:r>
            <a:endParaRPr sz="11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9"/>
                                        </p:tgtEl>
                                        <p:attrNameLst>
                                          <p:attrName>style.visibility</p:attrName>
                                        </p:attrNameLst>
                                      </p:cBhvr>
                                      <p:to>
                                        <p:strVal val="visible"/>
                                      </p:to>
                                    </p:set>
                                    <p:animEffect transition="in" filter="fade">
                                      <p:cBhvr>
                                        <p:cTn id="7" dur="500"/>
                                        <p:tgtEl>
                                          <p:spTgt spid="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4col_light">
  <p:cSld name="4col_light">
    <p:spTree>
      <p:nvGrpSpPr>
        <p:cNvPr id="1" name="Shape 510"/>
        <p:cNvGrpSpPr/>
        <p:nvPr/>
      </p:nvGrpSpPr>
      <p:grpSpPr>
        <a:xfrm>
          <a:off x="0" y="0"/>
          <a:ext cx="0" cy="0"/>
          <a:chOff x="0" y="0"/>
          <a:chExt cx="0" cy="0"/>
        </a:xfrm>
      </p:grpSpPr>
      <p:sp>
        <p:nvSpPr>
          <p:cNvPr id="511" name="Google Shape;511;p88"/>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E0D0D0"/>
                </a:solidFill>
                <a:latin typeface="Calibri"/>
                <a:ea typeface="Calibri"/>
                <a:cs typeface="Calibri"/>
                <a:sym typeface="Calibri"/>
              </a:rPr>
              <a:t>© 2022 QPR Institute. Inc.</a:t>
            </a:r>
            <a:endParaRPr sz="1100" b="0" i="0" u="none" strike="noStrike" cap="none">
              <a:solidFill>
                <a:srgbClr val="000000"/>
              </a:solidFill>
              <a:latin typeface="Arial"/>
              <a:ea typeface="Arial"/>
              <a:cs typeface="Arial"/>
              <a:sym typeface="Arial"/>
            </a:endParaRPr>
          </a:p>
        </p:txBody>
      </p:sp>
      <p:sp>
        <p:nvSpPr>
          <p:cNvPr id="512" name="Google Shape;512;p88"/>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rgbClr val="621216">
              <a:alpha val="2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5400"/>
              <a:buFont typeface="Arial"/>
              <a:buNone/>
            </a:pPr>
            <a:endParaRPr sz="5400" b="1" i="0" u="none" strike="noStrike" cap="none">
              <a:solidFill>
                <a:schemeClr val="lt1"/>
              </a:solidFill>
              <a:latin typeface="Avenir"/>
              <a:ea typeface="Avenir"/>
              <a:cs typeface="Avenir"/>
              <a:sym typeface="Avenir"/>
            </a:endParaRPr>
          </a:p>
        </p:txBody>
      </p:sp>
      <p:sp>
        <p:nvSpPr>
          <p:cNvPr id="513" name="Google Shape;513;p88"/>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620810"/>
              </a:buClr>
              <a:buSzPts val="2700"/>
              <a:buFont typeface="Avenir"/>
              <a:buNone/>
              <a:defRPr sz="2700" b="1">
                <a:solidFill>
                  <a:srgbClr val="620810"/>
                </a:solidFill>
                <a:latin typeface="Avenir"/>
                <a:ea typeface="Avenir"/>
                <a:cs typeface="Avenir"/>
                <a:sym typeface="Avenir"/>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14" name="Google Shape;514;p88"/>
          <p:cNvSpPr txBox="1">
            <a:spLocks noGrp="1"/>
          </p:cNvSpPr>
          <p:nvPr>
            <p:ph type="body" idx="1"/>
          </p:nvPr>
        </p:nvSpPr>
        <p:spPr>
          <a:xfrm>
            <a:off x="628650" y="2486025"/>
            <a:ext cx="17811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262626"/>
              </a:buClr>
              <a:buSzPts val="1800"/>
              <a:buNone/>
              <a:defRPr sz="1800">
                <a:solidFill>
                  <a:srgbClr val="262626"/>
                </a:solidFill>
                <a:latin typeface="Arial"/>
                <a:ea typeface="Arial"/>
                <a:cs typeface="Arial"/>
                <a:sym typeface="Aria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15" name="Google Shape;515;p88"/>
          <p:cNvSpPr txBox="1">
            <a:spLocks noGrp="1"/>
          </p:cNvSpPr>
          <p:nvPr>
            <p:ph type="body" idx="2"/>
          </p:nvPr>
        </p:nvSpPr>
        <p:spPr>
          <a:xfrm>
            <a:off x="2663825" y="2486025"/>
            <a:ext cx="17811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262626"/>
              </a:buClr>
              <a:buSzPts val="1800"/>
              <a:buNone/>
              <a:defRPr sz="1800">
                <a:solidFill>
                  <a:srgbClr val="262626"/>
                </a:solidFill>
                <a:latin typeface="Arial"/>
                <a:ea typeface="Arial"/>
                <a:cs typeface="Arial"/>
                <a:sym typeface="Aria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16" name="Google Shape;516;p88"/>
          <p:cNvSpPr txBox="1">
            <a:spLocks noGrp="1"/>
          </p:cNvSpPr>
          <p:nvPr>
            <p:ph type="body" idx="3"/>
          </p:nvPr>
        </p:nvSpPr>
        <p:spPr>
          <a:xfrm>
            <a:off x="4699001" y="2486025"/>
            <a:ext cx="17811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262626"/>
              </a:buClr>
              <a:buSzPts val="1800"/>
              <a:buNone/>
              <a:defRPr sz="1800">
                <a:solidFill>
                  <a:srgbClr val="262626"/>
                </a:solidFill>
                <a:latin typeface="Arial"/>
                <a:ea typeface="Arial"/>
                <a:cs typeface="Arial"/>
                <a:sym typeface="Aria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17" name="Google Shape;517;p88"/>
          <p:cNvSpPr txBox="1">
            <a:spLocks noGrp="1"/>
          </p:cNvSpPr>
          <p:nvPr>
            <p:ph type="body" idx="4"/>
          </p:nvPr>
        </p:nvSpPr>
        <p:spPr>
          <a:xfrm>
            <a:off x="6734175" y="2486025"/>
            <a:ext cx="17811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262626"/>
              </a:buClr>
              <a:buSzPts val="1800"/>
              <a:buNone/>
              <a:defRPr sz="1800">
                <a:solidFill>
                  <a:srgbClr val="262626"/>
                </a:solidFill>
                <a:latin typeface="Arial"/>
                <a:ea typeface="Arial"/>
                <a:cs typeface="Arial"/>
                <a:sym typeface="Aria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18" name="Google Shape;518;p88"/>
          <p:cNvSpPr>
            <a:spLocks noGrp="1"/>
          </p:cNvSpPr>
          <p:nvPr>
            <p:ph type="pic" idx="5"/>
          </p:nvPr>
        </p:nvSpPr>
        <p:spPr>
          <a:xfrm>
            <a:off x="1004888" y="1300163"/>
            <a:ext cx="1028700" cy="1028700"/>
          </a:xfrm>
          <a:prstGeom prst="rect">
            <a:avLst/>
          </a:prstGeom>
          <a:noFill/>
          <a:ln>
            <a:noFill/>
          </a:ln>
        </p:spPr>
      </p:sp>
      <p:sp>
        <p:nvSpPr>
          <p:cNvPr id="519" name="Google Shape;519;p88"/>
          <p:cNvSpPr>
            <a:spLocks noGrp="1"/>
          </p:cNvSpPr>
          <p:nvPr>
            <p:ph type="pic" idx="6"/>
          </p:nvPr>
        </p:nvSpPr>
        <p:spPr>
          <a:xfrm>
            <a:off x="3040063" y="1300163"/>
            <a:ext cx="1028700" cy="1028700"/>
          </a:xfrm>
          <a:prstGeom prst="rect">
            <a:avLst/>
          </a:prstGeom>
          <a:noFill/>
          <a:ln>
            <a:noFill/>
          </a:ln>
        </p:spPr>
      </p:sp>
      <p:sp>
        <p:nvSpPr>
          <p:cNvPr id="520" name="Google Shape;520;p88"/>
          <p:cNvSpPr>
            <a:spLocks noGrp="1"/>
          </p:cNvSpPr>
          <p:nvPr>
            <p:ph type="pic" idx="7"/>
          </p:nvPr>
        </p:nvSpPr>
        <p:spPr>
          <a:xfrm>
            <a:off x="5075238" y="1300163"/>
            <a:ext cx="1028700" cy="1028700"/>
          </a:xfrm>
          <a:prstGeom prst="rect">
            <a:avLst/>
          </a:prstGeom>
          <a:noFill/>
          <a:ln>
            <a:noFill/>
          </a:ln>
        </p:spPr>
      </p:sp>
      <p:sp>
        <p:nvSpPr>
          <p:cNvPr id="521" name="Google Shape;521;p88"/>
          <p:cNvSpPr>
            <a:spLocks noGrp="1"/>
          </p:cNvSpPr>
          <p:nvPr>
            <p:ph type="pic" idx="8"/>
          </p:nvPr>
        </p:nvSpPr>
        <p:spPr>
          <a:xfrm>
            <a:off x="7110413" y="1300163"/>
            <a:ext cx="1028700" cy="1028700"/>
          </a:xfrm>
          <a:prstGeom prst="rect">
            <a:avLst/>
          </a:prstGeom>
          <a:no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8"/>
                                        </p:tgtEl>
                                        <p:attrNameLst>
                                          <p:attrName>style.visibility</p:attrName>
                                        </p:attrNameLst>
                                      </p:cBhvr>
                                      <p:to>
                                        <p:strVal val="visible"/>
                                      </p:to>
                                    </p:set>
                                    <p:animEffect transition="in" filter="fade">
                                      <p:cBhvr>
                                        <p:cTn id="7" dur="500"/>
                                        <p:tgtEl>
                                          <p:spTgt spid="518"/>
                                        </p:tgtEl>
                                      </p:cBhvr>
                                    </p:animEffect>
                                  </p:childTnLst>
                                </p:cTn>
                              </p:par>
                              <p:par>
                                <p:cTn id="8" presetID="10" presetClass="entr" presetSubtype="0" fill="hold" nodeType="withEffect">
                                  <p:stCondLst>
                                    <p:cond delay="0"/>
                                  </p:stCondLst>
                                  <p:childTnLst>
                                    <p:set>
                                      <p:cBhvr>
                                        <p:cTn id="9" dur="1" fill="hold">
                                          <p:stCondLst>
                                            <p:cond delay="0"/>
                                          </p:stCondLst>
                                        </p:cTn>
                                        <p:tgtEl>
                                          <p:spTgt spid="519"/>
                                        </p:tgtEl>
                                        <p:attrNameLst>
                                          <p:attrName>style.visibility</p:attrName>
                                        </p:attrNameLst>
                                      </p:cBhvr>
                                      <p:to>
                                        <p:strVal val="visible"/>
                                      </p:to>
                                    </p:set>
                                    <p:animEffect transition="in" filter="fade">
                                      <p:cBhvr>
                                        <p:cTn id="10" dur="500"/>
                                        <p:tgtEl>
                                          <p:spTgt spid="519"/>
                                        </p:tgtEl>
                                      </p:cBhvr>
                                    </p:animEffect>
                                  </p:childTnLst>
                                </p:cTn>
                              </p:par>
                              <p:par>
                                <p:cTn id="11" presetID="10" presetClass="entr" presetSubtype="0" fill="hold" nodeType="withEffect">
                                  <p:stCondLst>
                                    <p:cond delay="0"/>
                                  </p:stCondLst>
                                  <p:childTnLst>
                                    <p:set>
                                      <p:cBhvr>
                                        <p:cTn id="12" dur="1" fill="hold">
                                          <p:stCondLst>
                                            <p:cond delay="0"/>
                                          </p:stCondLst>
                                        </p:cTn>
                                        <p:tgtEl>
                                          <p:spTgt spid="520"/>
                                        </p:tgtEl>
                                        <p:attrNameLst>
                                          <p:attrName>style.visibility</p:attrName>
                                        </p:attrNameLst>
                                      </p:cBhvr>
                                      <p:to>
                                        <p:strVal val="visible"/>
                                      </p:to>
                                    </p:set>
                                    <p:animEffect transition="in" filter="fade">
                                      <p:cBhvr>
                                        <p:cTn id="13" dur="500"/>
                                        <p:tgtEl>
                                          <p:spTgt spid="520"/>
                                        </p:tgtEl>
                                      </p:cBhvr>
                                    </p:animEffect>
                                  </p:childTnLst>
                                </p:cTn>
                              </p:par>
                              <p:par>
                                <p:cTn id="14" presetID="10" presetClass="entr" presetSubtype="0" fill="hold" nodeType="withEffect">
                                  <p:stCondLst>
                                    <p:cond delay="0"/>
                                  </p:stCondLst>
                                  <p:childTnLst>
                                    <p:set>
                                      <p:cBhvr>
                                        <p:cTn id="15" dur="1" fill="hold">
                                          <p:stCondLst>
                                            <p:cond delay="0"/>
                                          </p:stCondLst>
                                        </p:cTn>
                                        <p:tgtEl>
                                          <p:spTgt spid="521"/>
                                        </p:tgtEl>
                                        <p:attrNameLst>
                                          <p:attrName>style.visibility</p:attrName>
                                        </p:attrNameLst>
                                      </p:cBhvr>
                                      <p:to>
                                        <p:strVal val="visible"/>
                                      </p:to>
                                    </p:set>
                                    <p:animEffect transition="in" filter="fade">
                                      <p:cBhvr>
                                        <p:cTn id="16" dur="500"/>
                                        <p:tgtEl>
                                          <p:spTgt spid="5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14"/>
                                        </p:tgtEl>
                                        <p:attrNameLst>
                                          <p:attrName>style.visibility</p:attrName>
                                        </p:attrNameLst>
                                      </p:cBhvr>
                                      <p:to>
                                        <p:strVal val="visible"/>
                                      </p:to>
                                    </p:set>
                                    <p:animEffect transition="in" filter="fade">
                                      <p:cBhvr>
                                        <p:cTn id="21" dur="500"/>
                                        <p:tgtEl>
                                          <p:spTgt spid="5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15"/>
                                        </p:tgtEl>
                                        <p:attrNameLst>
                                          <p:attrName>style.visibility</p:attrName>
                                        </p:attrNameLst>
                                      </p:cBhvr>
                                      <p:to>
                                        <p:strVal val="visible"/>
                                      </p:to>
                                    </p:set>
                                    <p:animEffect transition="in" filter="fade">
                                      <p:cBhvr>
                                        <p:cTn id="26" dur="500"/>
                                        <p:tgtEl>
                                          <p:spTgt spid="5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16"/>
                                        </p:tgtEl>
                                        <p:attrNameLst>
                                          <p:attrName>style.visibility</p:attrName>
                                        </p:attrNameLst>
                                      </p:cBhvr>
                                      <p:to>
                                        <p:strVal val="visible"/>
                                      </p:to>
                                    </p:set>
                                    <p:animEffect transition="in" filter="fade">
                                      <p:cBhvr>
                                        <p:cTn id="31" dur="500"/>
                                        <p:tgtEl>
                                          <p:spTgt spid="5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17"/>
                                        </p:tgtEl>
                                        <p:attrNameLst>
                                          <p:attrName>style.visibility</p:attrName>
                                        </p:attrNameLst>
                                      </p:cBhvr>
                                      <p:to>
                                        <p:strVal val="visible"/>
                                      </p:to>
                                    </p:set>
                                    <p:animEffect transition="in" filter="fade">
                                      <p:cBhvr>
                                        <p:cTn id="36" dur="500"/>
                                        <p:tgtEl>
                                          <p:spTgt spid="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4col_dark">
  <p:cSld name="4col_dark">
    <p:bg>
      <p:bgPr>
        <a:solidFill>
          <a:srgbClr val="620810"/>
        </a:solidFill>
        <a:effectLst/>
      </p:bgPr>
    </p:bg>
    <p:spTree>
      <p:nvGrpSpPr>
        <p:cNvPr id="1" name="Shape 522"/>
        <p:cNvGrpSpPr/>
        <p:nvPr/>
      </p:nvGrpSpPr>
      <p:grpSpPr>
        <a:xfrm>
          <a:off x="0" y="0"/>
          <a:ext cx="0" cy="0"/>
          <a:chOff x="0" y="0"/>
          <a:chExt cx="0" cy="0"/>
        </a:xfrm>
      </p:grpSpPr>
      <p:sp>
        <p:nvSpPr>
          <p:cNvPr id="523" name="Google Shape;523;p89"/>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E0D0D0"/>
                </a:solidFill>
                <a:latin typeface="Calibri"/>
                <a:ea typeface="Calibri"/>
                <a:cs typeface="Calibri"/>
                <a:sym typeface="Calibri"/>
              </a:rPr>
              <a:t>© 2022 QPR Institute. Inc.</a:t>
            </a:r>
            <a:endParaRPr sz="1100" b="0" i="0" u="none" strike="noStrike" cap="none">
              <a:solidFill>
                <a:srgbClr val="000000"/>
              </a:solidFill>
              <a:latin typeface="Arial"/>
              <a:ea typeface="Arial"/>
              <a:cs typeface="Arial"/>
              <a:sym typeface="Arial"/>
            </a:endParaRPr>
          </a:p>
        </p:txBody>
      </p:sp>
      <p:sp>
        <p:nvSpPr>
          <p:cNvPr id="524" name="Google Shape;524;p89"/>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chemeClr val="lt1">
              <a:alpha val="2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5400"/>
              <a:buFont typeface="Arial"/>
              <a:buNone/>
            </a:pPr>
            <a:endParaRPr sz="5400" b="1" i="0" u="none" strike="noStrike" cap="none">
              <a:solidFill>
                <a:schemeClr val="lt1"/>
              </a:solidFill>
              <a:latin typeface="Avenir"/>
              <a:ea typeface="Avenir"/>
              <a:cs typeface="Avenir"/>
              <a:sym typeface="Avenir"/>
            </a:endParaRPr>
          </a:p>
        </p:txBody>
      </p:sp>
      <p:sp>
        <p:nvSpPr>
          <p:cNvPr id="525" name="Google Shape;525;p89"/>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2700"/>
              <a:buFont typeface="Avenir"/>
              <a:buNone/>
              <a:defRPr sz="2700" b="1">
                <a:solidFill>
                  <a:schemeClr val="lt1"/>
                </a:solidFill>
                <a:latin typeface="Avenir"/>
                <a:ea typeface="Avenir"/>
                <a:cs typeface="Avenir"/>
                <a:sym typeface="Avenir"/>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6" name="Google Shape;526;p89"/>
          <p:cNvSpPr txBox="1">
            <a:spLocks noGrp="1"/>
          </p:cNvSpPr>
          <p:nvPr>
            <p:ph type="body" idx="1"/>
          </p:nvPr>
        </p:nvSpPr>
        <p:spPr>
          <a:xfrm>
            <a:off x="628650" y="2486025"/>
            <a:ext cx="17811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lt1"/>
              </a:buClr>
              <a:buSzPts val="1800"/>
              <a:buNone/>
              <a:defRPr sz="1800">
                <a:solidFill>
                  <a:schemeClr val="lt1"/>
                </a:solidFill>
                <a:latin typeface="Arial"/>
                <a:ea typeface="Arial"/>
                <a:cs typeface="Arial"/>
                <a:sym typeface="Aria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27" name="Google Shape;527;p89"/>
          <p:cNvSpPr txBox="1">
            <a:spLocks noGrp="1"/>
          </p:cNvSpPr>
          <p:nvPr>
            <p:ph type="body" idx="2"/>
          </p:nvPr>
        </p:nvSpPr>
        <p:spPr>
          <a:xfrm>
            <a:off x="2663825" y="2486025"/>
            <a:ext cx="17811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lt1"/>
              </a:buClr>
              <a:buSzPts val="1800"/>
              <a:buNone/>
              <a:defRPr sz="1800">
                <a:solidFill>
                  <a:schemeClr val="lt1"/>
                </a:solidFill>
                <a:latin typeface="Arial"/>
                <a:ea typeface="Arial"/>
                <a:cs typeface="Arial"/>
                <a:sym typeface="Aria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28" name="Google Shape;528;p89"/>
          <p:cNvSpPr txBox="1">
            <a:spLocks noGrp="1"/>
          </p:cNvSpPr>
          <p:nvPr>
            <p:ph type="body" idx="3"/>
          </p:nvPr>
        </p:nvSpPr>
        <p:spPr>
          <a:xfrm>
            <a:off x="4699001" y="2486025"/>
            <a:ext cx="17811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lt1"/>
              </a:buClr>
              <a:buSzPts val="1800"/>
              <a:buNone/>
              <a:defRPr sz="1800">
                <a:solidFill>
                  <a:schemeClr val="lt1"/>
                </a:solidFill>
                <a:latin typeface="Arial"/>
                <a:ea typeface="Arial"/>
                <a:cs typeface="Arial"/>
                <a:sym typeface="Aria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29" name="Google Shape;529;p89"/>
          <p:cNvSpPr txBox="1">
            <a:spLocks noGrp="1"/>
          </p:cNvSpPr>
          <p:nvPr>
            <p:ph type="body" idx="4"/>
          </p:nvPr>
        </p:nvSpPr>
        <p:spPr>
          <a:xfrm>
            <a:off x="6734175" y="2486025"/>
            <a:ext cx="1781100" cy="226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lt1"/>
              </a:buClr>
              <a:buSzPts val="1800"/>
              <a:buNone/>
              <a:defRPr sz="1800">
                <a:solidFill>
                  <a:schemeClr val="lt1"/>
                </a:solidFill>
                <a:latin typeface="Arial"/>
                <a:ea typeface="Arial"/>
                <a:cs typeface="Arial"/>
                <a:sym typeface="Aria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30" name="Google Shape;530;p89"/>
          <p:cNvSpPr>
            <a:spLocks noGrp="1"/>
          </p:cNvSpPr>
          <p:nvPr>
            <p:ph type="pic" idx="5"/>
          </p:nvPr>
        </p:nvSpPr>
        <p:spPr>
          <a:xfrm>
            <a:off x="1004888" y="1300163"/>
            <a:ext cx="1028700" cy="1028700"/>
          </a:xfrm>
          <a:prstGeom prst="rect">
            <a:avLst/>
          </a:prstGeom>
          <a:noFill/>
          <a:ln>
            <a:noFill/>
          </a:ln>
        </p:spPr>
      </p:sp>
      <p:sp>
        <p:nvSpPr>
          <p:cNvPr id="531" name="Google Shape;531;p89"/>
          <p:cNvSpPr>
            <a:spLocks noGrp="1"/>
          </p:cNvSpPr>
          <p:nvPr>
            <p:ph type="pic" idx="6"/>
          </p:nvPr>
        </p:nvSpPr>
        <p:spPr>
          <a:xfrm>
            <a:off x="3040063" y="1300163"/>
            <a:ext cx="1028700" cy="1028700"/>
          </a:xfrm>
          <a:prstGeom prst="rect">
            <a:avLst/>
          </a:prstGeom>
          <a:noFill/>
          <a:ln>
            <a:noFill/>
          </a:ln>
        </p:spPr>
      </p:sp>
      <p:sp>
        <p:nvSpPr>
          <p:cNvPr id="532" name="Google Shape;532;p89"/>
          <p:cNvSpPr>
            <a:spLocks noGrp="1"/>
          </p:cNvSpPr>
          <p:nvPr>
            <p:ph type="pic" idx="7"/>
          </p:nvPr>
        </p:nvSpPr>
        <p:spPr>
          <a:xfrm>
            <a:off x="5075238" y="1300163"/>
            <a:ext cx="1028700" cy="1028700"/>
          </a:xfrm>
          <a:prstGeom prst="rect">
            <a:avLst/>
          </a:prstGeom>
          <a:noFill/>
          <a:ln>
            <a:noFill/>
          </a:ln>
        </p:spPr>
      </p:sp>
      <p:sp>
        <p:nvSpPr>
          <p:cNvPr id="533" name="Google Shape;533;p89"/>
          <p:cNvSpPr>
            <a:spLocks noGrp="1"/>
          </p:cNvSpPr>
          <p:nvPr>
            <p:ph type="pic" idx="8"/>
          </p:nvPr>
        </p:nvSpPr>
        <p:spPr>
          <a:xfrm>
            <a:off x="7110413" y="1300163"/>
            <a:ext cx="1028700" cy="1028700"/>
          </a:xfrm>
          <a:prstGeom prst="rect">
            <a:avLst/>
          </a:prstGeom>
          <a:no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0"/>
                                        </p:tgtEl>
                                        <p:attrNameLst>
                                          <p:attrName>style.visibility</p:attrName>
                                        </p:attrNameLst>
                                      </p:cBhvr>
                                      <p:to>
                                        <p:strVal val="visible"/>
                                      </p:to>
                                    </p:set>
                                    <p:animEffect transition="in" filter="fade">
                                      <p:cBhvr>
                                        <p:cTn id="7" dur="500"/>
                                        <p:tgtEl>
                                          <p:spTgt spid="530"/>
                                        </p:tgtEl>
                                      </p:cBhvr>
                                    </p:animEffect>
                                  </p:childTnLst>
                                </p:cTn>
                              </p:par>
                              <p:par>
                                <p:cTn id="8" presetID="10" presetClass="entr" presetSubtype="0" fill="hold" nodeType="withEffect">
                                  <p:stCondLst>
                                    <p:cond delay="0"/>
                                  </p:stCondLst>
                                  <p:childTnLst>
                                    <p:set>
                                      <p:cBhvr>
                                        <p:cTn id="9" dur="1" fill="hold">
                                          <p:stCondLst>
                                            <p:cond delay="0"/>
                                          </p:stCondLst>
                                        </p:cTn>
                                        <p:tgtEl>
                                          <p:spTgt spid="531"/>
                                        </p:tgtEl>
                                        <p:attrNameLst>
                                          <p:attrName>style.visibility</p:attrName>
                                        </p:attrNameLst>
                                      </p:cBhvr>
                                      <p:to>
                                        <p:strVal val="visible"/>
                                      </p:to>
                                    </p:set>
                                    <p:animEffect transition="in" filter="fade">
                                      <p:cBhvr>
                                        <p:cTn id="10" dur="500"/>
                                        <p:tgtEl>
                                          <p:spTgt spid="531"/>
                                        </p:tgtEl>
                                      </p:cBhvr>
                                    </p:animEffect>
                                  </p:childTnLst>
                                </p:cTn>
                              </p:par>
                              <p:par>
                                <p:cTn id="11" presetID="10" presetClass="entr" presetSubtype="0" fill="hold" nodeType="withEffect">
                                  <p:stCondLst>
                                    <p:cond delay="0"/>
                                  </p:stCondLst>
                                  <p:childTnLst>
                                    <p:set>
                                      <p:cBhvr>
                                        <p:cTn id="12" dur="1" fill="hold">
                                          <p:stCondLst>
                                            <p:cond delay="0"/>
                                          </p:stCondLst>
                                        </p:cTn>
                                        <p:tgtEl>
                                          <p:spTgt spid="532"/>
                                        </p:tgtEl>
                                        <p:attrNameLst>
                                          <p:attrName>style.visibility</p:attrName>
                                        </p:attrNameLst>
                                      </p:cBhvr>
                                      <p:to>
                                        <p:strVal val="visible"/>
                                      </p:to>
                                    </p:set>
                                    <p:animEffect transition="in" filter="fade">
                                      <p:cBhvr>
                                        <p:cTn id="13" dur="500"/>
                                        <p:tgtEl>
                                          <p:spTgt spid="532"/>
                                        </p:tgtEl>
                                      </p:cBhvr>
                                    </p:animEffect>
                                  </p:childTnLst>
                                </p:cTn>
                              </p:par>
                              <p:par>
                                <p:cTn id="14" presetID="10" presetClass="entr" presetSubtype="0" fill="hold" nodeType="withEffect">
                                  <p:stCondLst>
                                    <p:cond delay="0"/>
                                  </p:stCondLst>
                                  <p:childTnLst>
                                    <p:set>
                                      <p:cBhvr>
                                        <p:cTn id="15" dur="1" fill="hold">
                                          <p:stCondLst>
                                            <p:cond delay="0"/>
                                          </p:stCondLst>
                                        </p:cTn>
                                        <p:tgtEl>
                                          <p:spTgt spid="533"/>
                                        </p:tgtEl>
                                        <p:attrNameLst>
                                          <p:attrName>style.visibility</p:attrName>
                                        </p:attrNameLst>
                                      </p:cBhvr>
                                      <p:to>
                                        <p:strVal val="visible"/>
                                      </p:to>
                                    </p:set>
                                    <p:animEffect transition="in" filter="fade">
                                      <p:cBhvr>
                                        <p:cTn id="16" dur="500"/>
                                        <p:tgtEl>
                                          <p:spTgt spid="5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26"/>
                                        </p:tgtEl>
                                        <p:attrNameLst>
                                          <p:attrName>style.visibility</p:attrName>
                                        </p:attrNameLst>
                                      </p:cBhvr>
                                      <p:to>
                                        <p:strVal val="visible"/>
                                      </p:to>
                                    </p:set>
                                    <p:animEffect transition="in" filter="fade">
                                      <p:cBhvr>
                                        <p:cTn id="21" dur="500"/>
                                        <p:tgtEl>
                                          <p:spTgt spid="52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27"/>
                                        </p:tgtEl>
                                        <p:attrNameLst>
                                          <p:attrName>style.visibility</p:attrName>
                                        </p:attrNameLst>
                                      </p:cBhvr>
                                      <p:to>
                                        <p:strVal val="visible"/>
                                      </p:to>
                                    </p:set>
                                    <p:animEffect transition="in" filter="fade">
                                      <p:cBhvr>
                                        <p:cTn id="26" dur="500"/>
                                        <p:tgtEl>
                                          <p:spTgt spid="52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28"/>
                                        </p:tgtEl>
                                        <p:attrNameLst>
                                          <p:attrName>style.visibility</p:attrName>
                                        </p:attrNameLst>
                                      </p:cBhvr>
                                      <p:to>
                                        <p:strVal val="visible"/>
                                      </p:to>
                                    </p:set>
                                    <p:animEffect transition="in" filter="fade">
                                      <p:cBhvr>
                                        <p:cTn id="31" dur="500"/>
                                        <p:tgtEl>
                                          <p:spTgt spid="52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29"/>
                                        </p:tgtEl>
                                        <p:attrNameLst>
                                          <p:attrName>style.visibility</p:attrName>
                                        </p:attrNameLst>
                                      </p:cBhvr>
                                      <p:to>
                                        <p:strVal val="visible"/>
                                      </p:to>
                                    </p:set>
                                    <p:animEffect transition="in" filter="fade">
                                      <p:cBhvr>
                                        <p:cTn id="36" dur="500"/>
                                        <p:tgtEl>
                                          <p:spTgt spid="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rainer-card">
  <p:cSld name="trainer-card">
    <p:spTree>
      <p:nvGrpSpPr>
        <p:cNvPr id="1" name="Shape 534"/>
        <p:cNvGrpSpPr/>
        <p:nvPr/>
      </p:nvGrpSpPr>
      <p:grpSpPr>
        <a:xfrm>
          <a:off x="0" y="0"/>
          <a:ext cx="0" cy="0"/>
          <a:chOff x="0" y="0"/>
          <a:chExt cx="0" cy="0"/>
        </a:xfrm>
      </p:grpSpPr>
      <p:sp>
        <p:nvSpPr>
          <p:cNvPr id="535" name="Google Shape;535;p90"/>
          <p:cNvSpPr/>
          <p:nvPr/>
        </p:nvSpPr>
        <p:spPr>
          <a:xfrm>
            <a:off x="747371" y="1190797"/>
            <a:ext cx="3442716" cy="3442716"/>
          </a:xfrm>
          <a:custGeom>
            <a:avLst/>
            <a:gdLst/>
            <a:ahLst/>
            <a:cxnLst/>
            <a:rect l="l" t="t" r="r" b="b"/>
            <a:pathLst>
              <a:path w="5486400" h="5486400" extrusionOk="0">
                <a:moveTo>
                  <a:pt x="2743200" y="182880"/>
                </a:moveTo>
                <a:cubicBezTo>
                  <a:pt x="4157226" y="182880"/>
                  <a:pt x="5303520" y="1329174"/>
                  <a:pt x="5303520" y="2743200"/>
                </a:cubicBezTo>
                <a:cubicBezTo>
                  <a:pt x="5303520" y="4157226"/>
                  <a:pt x="4157226" y="5303520"/>
                  <a:pt x="2743200" y="5303520"/>
                </a:cubicBezTo>
                <a:cubicBezTo>
                  <a:pt x="1329174" y="5303520"/>
                  <a:pt x="182880" y="4157226"/>
                  <a:pt x="182880" y="2743200"/>
                </a:cubicBezTo>
                <a:cubicBezTo>
                  <a:pt x="182880" y="1329174"/>
                  <a:pt x="1329174" y="182880"/>
                  <a:pt x="2743200" y="182880"/>
                </a:cubicBezTo>
                <a:close/>
                <a:moveTo>
                  <a:pt x="2743200" y="91440"/>
                </a:moveTo>
                <a:cubicBezTo>
                  <a:pt x="1278673" y="91440"/>
                  <a:pt x="91440" y="1278673"/>
                  <a:pt x="91440" y="2743200"/>
                </a:cubicBezTo>
                <a:cubicBezTo>
                  <a:pt x="91440" y="4207727"/>
                  <a:pt x="1278673" y="5394960"/>
                  <a:pt x="2743200" y="5394960"/>
                </a:cubicBezTo>
                <a:cubicBezTo>
                  <a:pt x="4207727" y="5394960"/>
                  <a:pt x="5394960" y="4207727"/>
                  <a:pt x="5394960" y="2743200"/>
                </a:cubicBezTo>
                <a:cubicBezTo>
                  <a:pt x="5394960" y="1278673"/>
                  <a:pt x="4207727" y="91440"/>
                  <a:pt x="2743200" y="91440"/>
                </a:cubicBezTo>
                <a:close/>
                <a:moveTo>
                  <a:pt x="2743200" y="0"/>
                </a:moveTo>
                <a:cubicBezTo>
                  <a:pt x="4258228" y="0"/>
                  <a:pt x="5486400" y="1228172"/>
                  <a:pt x="5486400" y="2743200"/>
                </a:cubicBezTo>
                <a:cubicBezTo>
                  <a:pt x="5486400" y="4258228"/>
                  <a:pt x="4258228" y="5486400"/>
                  <a:pt x="2743200" y="5486400"/>
                </a:cubicBezTo>
                <a:cubicBezTo>
                  <a:pt x="1228172" y="5486400"/>
                  <a:pt x="0" y="4258228"/>
                  <a:pt x="0" y="2743200"/>
                </a:cubicBezTo>
                <a:cubicBezTo>
                  <a:pt x="0" y="1228172"/>
                  <a:pt x="1228172" y="0"/>
                  <a:pt x="2743200" y="0"/>
                </a:cubicBezTo>
                <a:close/>
              </a:path>
            </a:pathLst>
          </a:custGeom>
          <a:solidFill>
            <a:srgbClr val="620810"/>
          </a:solidFill>
          <a:ln w="12700" cap="flat" cmpd="sng">
            <a:solidFill>
              <a:srgbClr val="62081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5400"/>
              <a:buFont typeface="Arial"/>
              <a:buNone/>
            </a:pPr>
            <a:endParaRPr sz="5400" b="1" i="0" u="none" strike="noStrike" cap="none">
              <a:solidFill>
                <a:schemeClr val="lt1"/>
              </a:solidFill>
              <a:latin typeface="Avenir"/>
              <a:ea typeface="Avenir"/>
              <a:cs typeface="Avenir"/>
              <a:sym typeface="Avenir"/>
            </a:endParaRPr>
          </a:p>
        </p:txBody>
      </p:sp>
      <p:sp>
        <p:nvSpPr>
          <p:cNvPr id="536" name="Google Shape;536;p90"/>
          <p:cNvSpPr>
            <a:spLocks noGrp="1"/>
          </p:cNvSpPr>
          <p:nvPr>
            <p:ph type="pic" idx="2"/>
          </p:nvPr>
        </p:nvSpPr>
        <p:spPr>
          <a:xfrm>
            <a:off x="860111" y="1302409"/>
            <a:ext cx="3257700" cy="3257700"/>
          </a:xfrm>
          <a:prstGeom prst="ellipse">
            <a:avLst/>
          </a:prstGeom>
          <a:noFill/>
          <a:ln>
            <a:noFill/>
          </a:ln>
        </p:spPr>
      </p:sp>
      <p:sp>
        <p:nvSpPr>
          <p:cNvPr id="537" name="Google Shape;537;p90"/>
          <p:cNvSpPr txBox="1">
            <a:spLocks noGrp="1"/>
          </p:cNvSpPr>
          <p:nvPr>
            <p:ph type="title"/>
          </p:nvPr>
        </p:nvSpPr>
        <p:spPr>
          <a:xfrm>
            <a:off x="4307819" y="1721644"/>
            <a:ext cx="4100700" cy="9942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620810"/>
              </a:buClr>
              <a:buSzPts val="3300"/>
              <a:buFont typeface="Avenir"/>
              <a:buNone/>
              <a:defRPr sz="3300" b="1">
                <a:solidFill>
                  <a:srgbClr val="620810"/>
                </a:solidFill>
                <a:latin typeface="Avenir"/>
                <a:ea typeface="Avenir"/>
                <a:cs typeface="Avenir"/>
                <a:sym typeface="Avenir"/>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38" name="Google Shape;538;p90"/>
          <p:cNvSpPr txBox="1"/>
          <p:nvPr/>
        </p:nvSpPr>
        <p:spPr>
          <a:xfrm>
            <a:off x="4307819" y="2693194"/>
            <a:ext cx="4086000" cy="145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3F3F3F"/>
                </a:solidFill>
                <a:latin typeface="Arial"/>
                <a:ea typeface="Arial"/>
                <a:cs typeface="Arial"/>
                <a:sym typeface="Arial"/>
              </a:rPr>
              <a:t>Office number:</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3F3F3F"/>
                </a:solidFill>
                <a:latin typeface="Arial"/>
                <a:ea typeface="Arial"/>
                <a:cs typeface="Arial"/>
                <a:sym typeface="Arial"/>
              </a:rPr>
              <a:t>Institute number: </a:t>
            </a:r>
            <a:r>
              <a:rPr lang="en" sz="1800" b="0" i="0" u="none" strike="noStrike" cap="none">
                <a:solidFill>
                  <a:srgbClr val="0563C1"/>
                </a:solidFill>
                <a:latin typeface="Arial"/>
                <a:ea typeface="Arial"/>
                <a:cs typeface="Arial"/>
                <a:sym typeface="Arial"/>
              </a:rPr>
              <a:t>1-888-726-7926</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3F3F3F"/>
                </a:solidFill>
                <a:latin typeface="Arial"/>
                <a:ea typeface="Arial"/>
                <a:cs typeface="Arial"/>
                <a:sym typeface="Arial"/>
              </a:rPr>
              <a:t>Email:</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3F3F3F"/>
                </a:solidFill>
                <a:latin typeface="Arial"/>
                <a:ea typeface="Arial"/>
                <a:cs typeface="Arial"/>
                <a:sym typeface="Arial"/>
              </a:rPr>
              <a:t>Website: </a:t>
            </a:r>
            <a:r>
              <a:rPr lang="en" sz="1800" b="0" i="0" u="sng" strike="noStrike" cap="none">
                <a:solidFill>
                  <a:srgbClr val="3F3F3F"/>
                </a:solidFill>
                <a:latin typeface="Arial"/>
                <a:ea typeface="Arial"/>
                <a:cs typeface="Arial"/>
                <a:sym typeface="Arial"/>
                <a:hlinkClick r:id="rId2">
                  <a:extLst>
                    <a:ext uri="{A12FA001-AC4F-418D-AE19-62706E023703}">
                      <ahyp:hlinkClr xmlns:ahyp="http://schemas.microsoft.com/office/drawing/2018/hyperlinkcolor" val="tx"/>
                    </a:ext>
                  </a:extLst>
                </a:hlinkClick>
              </a:rPr>
              <a:t>www.qprinstitute.com</a:t>
            </a:r>
            <a:endParaRPr sz="1800" b="0" i="0" u="none" strike="noStrike" cap="none">
              <a:solidFill>
                <a:srgbClr val="3F3F3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3F3F3F"/>
                </a:solidFill>
                <a:latin typeface="Arial"/>
                <a:ea typeface="Arial"/>
                <a:cs typeface="Arial"/>
                <a:sym typeface="Arial"/>
              </a:rPr>
              <a:t>Your website:</a:t>
            </a:r>
            <a:endParaRPr sz="1100" b="0" i="0" u="none" strike="noStrike" cap="none">
              <a:solidFill>
                <a:srgbClr val="000000"/>
              </a:solidFill>
              <a:latin typeface="Arial"/>
              <a:ea typeface="Arial"/>
              <a:cs typeface="Arial"/>
              <a:sym typeface="Arial"/>
            </a:endParaRPr>
          </a:p>
        </p:txBody>
      </p:sp>
      <p:sp>
        <p:nvSpPr>
          <p:cNvPr id="539" name="Google Shape;539;p90"/>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rgbClr val="621216">
              <a:alpha val="2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5400"/>
              <a:buFont typeface="Arial"/>
              <a:buNone/>
            </a:pPr>
            <a:endParaRPr sz="5400" b="1" i="0" u="none" strike="noStrike" cap="none">
              <a:solidFill>
                <a:schemeClr val="lt1"/>
              </a:solidFill>
              <a:latin typeface="Avenir"/>
              <a:ea typeface="Avenir"/>
              <a:cs typeface="Avenir"/>
              <a:sym typeface="Avenir"/>
            </a:endParaRPr>
          </a:p>
        </p:txBody>
      </p:sp>
      <p:sp>
        <p:nvSpPr>
          <p:cNvPr id="540" name="Google Shape;540;p90"/>
          <p:cNvSpPr txBox="1"/>
          <p:nvPr/>
        </p:nvSpPr>
        <p:spPr>
          <a:xfrm>
            <a:off x="630936" y="274320"/>
            <a:ext cx="7886700" cy="484800"/>
          </a:xfrm>
          <a:prstGeom prst="rect">
            <a:avLst/>
          </a:prstGeom>
          <a:noFill/>
          <a:ln>
            <a:noFill/>
          </a:ln>
        </p:spPr>
        <p:txBody>
          <a:bodyPr spcFirstLastPara="1" wrap="square" lIns="68575" tIns="34275" rIns="68575" bIns="34275" anchor="b" anchorCtr="0">
            <a:spAutoFit/>
          </a:bodyPr>
          <a:lstStyle/>
          <a:p>
            <a:pPr marL="0" marR="0" lvl="0" indent="0" algn="l" rtl="0">
              <a:lnSpc>
                <a:spcPct val="100000"/>
              </a:lnSpc>
              <a:spcBef>
                <a:spcPts val="0"/>
              </a:spcBef>
              <a:spcAft>
                <a:spcPts val="0"/>
              </a:spcAft>
              <a:buClr>
                <a:srgbClr val="000000"/>
              </a:buClr>
              <a:buSzPts val="2700"/>
              <a:buFont typeface="Arial"/>
              <a:buNone/>
            </a:pPr>
            <a:r>
              <a:rPr lang="en" sz="2700" b="1" i="0" u="none" strike="noStrike" cap="none">
                <a:solidFill>
                  <a:srgbClr val="620810"/>
                </a:solidFill>
                <a:latin typeface="Avenir"/>
                <a:ea typeface="Avenir"/>
                <a:cs typeface="Avenir"/>
                <a:sym typeface="Avenir"/>
              </a:rPr>
              <a:t>My Business Card: How to Reach Me</a:t>
            </a:r>
            <a:endParaRPr sz="1400" b="0" i="0" u="none" strike="noStrike" cap="none">
              <a:solidFill>
                <a:schemeClr val="dk1"/>
              </a:solidFill>
              <a:latin typeface="Calibri"/>
              <a:ea typeface="Calibri"/>
              <a:cs typeface="Calibri"/>
              <a:sym typeface="Calibri"/>
            </a:endParaRPr>
          </a:p>
        </p:txBody>
      </p:sp>
      <p:sp>
        <p:nvSpPr>
          <p:cNvPr id="541" name="Google Shape;541;p90"/>
          <p:cNvSpPr txBox="1">
            <a:spLocks noGrp="1"/>
          </p:cNvSpPr>
          <p:nvPr>
            <p:ph type="body" idx="1"/>
          </p:nvPr>
        </p:nvSpPr>
        <p:spPr>
          <a:xfrm>
            <a:off x="5851104" y="2694734"/>
            <a:ext cx="2557200" cy="381000"/>
          </a:xfrm>
          <a:prstGeom prst="rect">
            <a:avLst/>
          </a:prstGeom>
          <a:noFill/>
          <a:ln>
            <a:noFill/>
          </a:ln>
        </p:spPr>
        <p:txBody>
          <a:bodyPr spcFirstLastPara="1" wrap="square" lIns="68575" tIns="34275" rIns="68575" bIns="34275" anchor="ctr" anchorCtr="0">
            <a:normAutofit/>
          </a:bodyPr>
          <a:lstStyle>
            <a:lvl1pPr marL="457200" lvl="0" indent="-228600" algn="l" rtl="0">
              <a:lnSpc>
                <a:spcPct val="90000"/>
              </a:lnSpc>
              <a:spcBef>
                <a:spcPts val="800"/>
              </a:spcBef>
              <a:spcAft>
                <a:spcPts val="0"/>
              </a:spcAft>
              <a:buClr>
                <a:srgbClr val="262626"/>
              </a:buClr>
              <a:buSzPts val="1800"/>
              <a:buNone/>
              <a:defRPr sz="1800">
                <a:solidFill>
                  <a:srgbClr val="262626"/>
                </a:solidFill>
                <a:latin typeface="Arial"/>
                <a:ea typeface="Arial"/>
                <a:cs typeface="Arial"/>
                <a:sym typeface="Arial"/>
              </a:defRPr>
            </a:lvl1pPr>
            <a:lvl2pPr marL="914400" lvl="1" indent="-228600" algn="l" rtl="0">
              <a:lnSpc>
                <a:spcPct val="90000"/>
              </a:lnSpc>
              <a:spcBef>
                <a:spcPts val="400"/>
              </a:spcBef>
              <a:spcAft>
                <a:spcPts val="0"/>
              </a:spcAft>
              <a:buClr>
                <a:schemeClr val="dk1"/>
              </a:buClr>
              <a:buSzPts val="1800"/>
              <a:buNone/>
              <a:defRPr/>
            </a:lvl2pPr>
            <a:lvl3pPr marL="1371600" lvl="2" indent="-228600" algn="l" rtl="0">
              <a:lnSpc>
                <a:spcPct val="90000"/>
              </a:lnSpc>
              <a:spcBef>
                <a:spcPts val="400"/>
              </a:spcBef>
              <a:spcAft>
                <a:spcPts val="0"/>
              </a:spcAft>
              <a:buClr>
                <a:schemeClr val="dk1"/>
              </a:buClr>
              <a:buSzPts val="1500"/>
              <a:buNone/>
              <a:defRPr/>
            </a:lvl3pPr>
            <a:lvl4pPr marL="1828800" lvl="3" indent="-228600" algn="l" rtl="0">
              <a:lnSpc>
                <a:spcPct val="90000"/>
              </a:lnSpc>
              <a:spcBef>
                <a:spcPts val="400"/>
              </a:spcBef>
              <a:spcAft>
                <a:spcPts val="0"/>
              </a:spcAft>
              <a:buClr>
                <a:schemeClr val="dk1"/>
              </a:buClr>
              <a:buSzPts val="1400"/>
              <a:buNone/>
              <a:defRPr/>
            </a:lvl4pPr>
            <a:lvl5pPr marL="2286000" lvl="4" indent="-228600" algn="l" rtl="0">
              <a:lnSpc>
                <a:spcPct val="90000"/>
              </a:lnSpc>
              <a:spcBef>
                <a:spcPts val="400"/>
              </a:spcBef>
              <a:spcAft>
                <a:spcPts val="0"/>
              </a:spcAft>
              <a:buClr>
                <a:schemeClr val="dk1"/>
              </a:buClr>
              <a:buSzPts val="14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42" name="Google Shape;542;p90"/>
          <p:cNvSpPr txBox="1">
            <a:spLocks noGrp="1"/>
          </p:cNvSpPr>
          <p:nvPr>
            <p:ph type="body" idx="3"/>
          </p:nvPr>
        </p:nvSpPr>
        <p:spPr>
          <a:xfrm>
            <a:off x="4972050" y="3241127"/>
            <a:ext cx="3436200" cy="381000"/>
          </a:xfrm>
          <a:prstGeom prst="rect">
            <a:avLst/>
          </a:prstGeom>
          <a:noFill/>
          <a:ln>
            <a:noFill/>
          </a:ln>
        </p:spPr>
        <p:txBody>
          <a:bodyPr spcFirstLastPara="1" wrap="square" lIns="68575" tIns="34275" rIns="68575" bIns="34275" anchor="ctr" anchorCtr="0">
            <a:normAutofit/>
          </a:bodyPr>
          <a:lstStyle>
            <a:lvl1pPr marL="457200" lvl="0" indent="-228600" algn="l" rtl="0">
              <a:lnSpc>
                <a:spcPct val="90000"/>
              </a:lnSpc>
              <a:spcBef>
                <a:spcPts val="800"/>
              </a:spcBef>
              <a:spcAft>
                <a:spcPts val="0"/>
              </a:spcAft>
              <a:buClr>
                <a:srgbClr val="262626"/>
              </a:buClr>
              <a:buSzPts val="1800"/>
              <a:buNone/>
              <a:defRPr sz="1800">
                <a:solidFill>
                  <a:srgbClr val="262626"/>
                </a:solidFill>
                <a:latin typeface="Arial"/>
                <a:ea typeface="Arial"/>
                <a:cs typeface="Arial"/>
                <a:sym typeface="Arial"/>
              </a:defRPr>
            </a:lvl1pPr>
            <a:lvl2pPr marL="914400" lvl="1" indent="-228600" algn="l" rtl="0">
              <a:lnSpc>
                <a:spcPct val="90000"/>
              </a:lnSpc>
              <a:spcBef>
                <a:spcPts val="400"/>
              </a:spcBef>
              <a:spcAft>
                <a:spcPts val="0"/>
              </a:spcAft>
              <a:buClr>
                <a:schemeClr val="dk1"/>
              </a:buClr>
              <a:buSzPts val="1800"/>
              <a:buNone/>
              <a:defRPr/>
            </a:lvl2pPr>
            <a:lvl3pPr marL="1371600" lvl="2" indent="-228600" algn="l" rtl="0">
              <a:lnSpc>
                <a:spcPct val="90000"/>
              </a:lnSpc>
              <a:spcBef>
                <a:spcPts val="400"/>
              </a:spcBef>
              <a:spcAft>
                <a:spcPts val="0"/>
              </a:spcAft>
              <a:buClr>
                <a:schemeClr val="dk1"/>
              </a:buClr>
              <a:buSzPts val="1500"/>
              <a:buNone/>
              <a:defRPr/>
            </a:lvl3pPr>
            <a:lvl4pPr marL="1828800" lvl="3" indent="-228600" algn="l" rtl="0">
              <a:lnSpc>
                <a:spcPct val="90000"/>
              </a:lnSpc>
              <a:spcBef>
                <a:spcPts val="400"/>
              </a:spcBef>
              <a:spcAft>
                <a:spcPts val="0"/>
              </a:spcAft>
              <a:buClr>
                <a:schemeClr val="dk1"/>
              </a:buClr>
              <a:buSzPts val="1400"/>
              <a:buNone/>
              <a:defRPr/>
            </a:lvl4pPr>
            <a:lvl5pPr marL="2286000" lvl="4" indent="-228600" algn="l" rtl="0">
              <a:lnSpc>
                <a:spcPct val="90000"/>
              </a:lnSpc>
              <a:spcBef>
                <a:spcPts val="400"/>
              </a:spcBef>
              <a:spcAft>
                <a:spcPts val="0"/>
              </a:spcAft>
              <a:buClr>
                <a:schemeClr val="dk1"/>
              </a:buClr>
              <a:buSzPts val="14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43" name="Google Shape;543;p90"/>
          <p:cNvSpPr txBox="1">
            <a:spLocks noGrp="1"/>
          </p:cNvSpPr>
          <p:nvPr>
            <p:ph type="body" idx="4"/>
          </p:nvPr>
        </p:nvSpPr>
        <p:spPr>
          <a:xfrm>
            <a:off x="5710238" y="3787501"/>
            <a:ext cx="2698200" cy="381000"/>
          </a:xfrm>
          <a:prstGeom prst="rect">
            <a:avLst/>
          </a:prstGeom>
          <a:noFill/>
          <a:ln>
            <a:noFill/>
          </a:ln>
        </p:spPr>
        <p:txBody>
          <a:bodyPr spcFirstLastPara="1" wrap="square" lIns="68575" tIns="34275" rIns="68575" bIns="34275" anchor="ctr" anchorCtr="0">
            <a:normAutofit/>
          </a:bodyPr>
          <a:lstStyle>
            <a:lvl1pPr marL="457200" lvl="0" indent="-228600" algn="l" rtl="0">
              <a:lnSpc>
                <a:spcPct val="90000"/>
              </a:lnSpc>
              <a:spcBef>
                <a:spcPts val="800"/>
              </a:spcBef>
              <a:spcAft>
                <a:spcPts val="0"/>
              </a:spcAft>
              <a:buClr>
                <a:srgbClr val="262626"/>
              </a:buClr>
              <a:buSzPts val="1800"/>
              <a:buNone/>
              <a:defRPr sz="1800">
                <a:solidFill>
                  <a:srgbClr val="262626"/>
                </a:solidFill>
                <a:latin typeface="Arial"/>
                <a:ea typeface="Arial"/>
                <a:cs typeface="Arial"/>
                <a:sym typeface="Arial"/>
              </a:defRPr>
            </a:lvl1pPr>
            <a:lvl2pPr marL="914400" lvl="1" indent="-228600" algn="l" rtl="0">
              <a:lnSpc>
                <a:spcPct val="90000"/>
              </a:lnSpc>
              <a:spcBef>
                <a:spcPts val="400"/>
              </a:spcBef>
              <a:spcAft>
                <a:spcPts val="0"/>
              </a:spcAft>
              <a:buClr>
                <a:schemeClr val="dk1"/>
              </a:buClr>
              <a:buSzPts val="1800"/>
              <a:buNone/>
              <a:defRPr/>
            </a:lvl2pPr>
            <a:lvl3pPr marL="1371600" lvl="2" indent="-228600" algn="l" rtl="0">
              <a:lnSpc>
                <a:spcPct val="90000"/>
              </a:lnSpc>
              <a:spcBef>
                <a:spcPts val="400"/>
              </a:spcBef>
              <a:spcAft>
                <a:spcPts val="0"/>
              </a:spcAft>
              <a:buClr>
                <a:schemeClr val="dk1"/>
              </a:buClr>
              <a:buSzPts val="1500"/>
              <a:buNone/>
              <a:defRPr/>
            </a:lvl3pPr>
            <a:lvl4pPr marL="1828800" lvl="3" indent="-228600" algn="l" rtl="0">
              <a:lnSpc>
                <a:spcPct val="90000"/>
              </a:lnSpc>
              <a:spcBef>
                <a:spcPts val="400"/>
              </a:spcBef>
              <a:spcAft>
                <a:spcPts val="0"/>
              </a:spcAft>
              <a:buClr>
                <a:schemeClr val="dk1"/>
              </a:buClr>
              <a:buSzPts val="1400"/>
              <a:buNone/>
              <a:defRPr/>
            </a:lvl4pPr>
            <a:lvl5pPr marL="2286000" lvl="4" indent="-228600" algn="l" rtl="0">
              <a:lnSpc>
                <a:spcPct val="90000"/>
              </a:lnSpc>
              <a:spcBef>
                <a:spcPts val="400"/>
              </a:spcBef>
              <a:spcAft>
                <a:spcPts val="0"/>
              </a:spcAft>
              <a:buClr>
                <a:schemeClr val="dk1"/>
              </a:buClr>
              <a:buSzPts val="14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highlight_darkL">
  <p:cSld name="highlight_darkL">
    <p:spTree>
      <p:nvGrpSpPr>
        <p:cNvPr id="1" name="Shape 544"/>
        <p:cNvGrpSpPr/>
        <p:nvPr/>
      </p:nvGrpSpPr>
      <p:grpSpPr>
        <a:xfrm>
          <a:off x="0" y="0"/>
          <a:ext cx="0" cy="0"/>
          <a:chOff x="0" y="0"/>
          <a:chExt cx="0" cy="0"/>
        </a:xfrm>
      </p:grpSpPr>
      <p:sp>
        <p:nvSpPr>
          <p:cNvPr id="545" name="Google Shape;545;p91"/>
          <p:cNvSpPr/>
          <p:nvPr/>
        </p:nvSpPr>
        <p:spPr>
          <a:xfrm rot="10800000">
            <a:off x="6291" y="0"/>
            <a:ext cx="5399462" cy="5143500"/>
          </a:xfrm>
          <a:custGeom>
            <a:avLst/>
            <a:gdLst/>
            <a:ahLst/>
            <a:cxnLst/>
            <a:rect l="l" t="t" r="r" b="b"/>
            <a:pathLst>
              <a:path w="6791776" h="6858000" extrusionOk="0">
                <a:moveTo>
                  <a:pt x="596920" y="0"/>
                </a:moveTo>
                <a:lnTo>
                  <a:pt x="6791776" y="0"/>
                </a:lnTo>
                <a:lnTo>
                  <a:pt x="6791776" y="6858000"/>
                </a:lnTo>
                <a:lnTo>
                  <a:pt x="0" y="6858000"/>
                </a:lnTo>
                <a:close/>
              </a:path>
            </a:pathLst>
          </a:custGeom>
          <a:solidFill>
            <a:srgbClr val="62081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46" name="Google Shape;546;p91"/>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rgbClr val="621216">
              <a:alpha val="2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5400"/>
              <a:buFont typeface="Arial"/>
              <a:buNone/>
            </a:pPr>
            <a:endParaRPr sz="5400" b="1" i="0" u="none" strike="noStrike" cap="none">
              <a:solidFill>
                <a:schemeClr val="lt1"/>
              </a:solidFill>
              <a:latin typeface="Avenir"/>
              <a:ea typeface="Avenir"/>
              <a:cs typeface="Avenir"/>
              <a:sym typeface="Avenir"/>
            </a:endParaRPr>
          </a:p>
        </p:txBody>
      </p:sp>
      <p:sp>
        <p:nvSpPr>
          <p:cNvPr id="547" name="Google Shape;547;p91"/>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2700"/>
              <a:buFont typeface="Avenir"/>
              <a:buNone/>
              <a:defRPr sz="2700" b="1">
                <a:solidFill>
                  <a:schemeClr val="lt1"/>
                </a:solidFill>
                <a:latin typeface="Avenir"/>
                <a:ea typeface="Avenir"/>
                <a:cs typeface="Avenir"/>
                <a:sym typeface="Avenir"/>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48" name="Google Shape;548;p91"/>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E0D0D0"/>
                </a:solidFill>
                <a:latin typeface="Calibri"/>
                <a:ea typeface="Calibri"/>
                <a:cs typeface="Calibri"/>
                <a:sym typeface="Calibri"/>
              </a:rPr>
              <a:t>© 2022 QPR Institute. Inc.</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quote_light">
  <p:cSld name="quote_light">
    <p:spTree>
      <p:nvGrpSpPr>
        <p:cNvPr id="1" name="Shape 549"/>
        <p:cNvGrpSpPr/>
        <p:nvPr/>
      </p:nvGrpSpPr>
      <p:grpSpPr>
        <a:xfrm>
          <a:off x="0" y="0"/>
          <a:ext cx="0" cy="0"/>
          <a:chOff x="0" y="0"/>
          <a:chExt cx="0" cy="0"/>
        </a:xfrm>
      </p:grpSpPr>
      <p:sp>
        <p:nvSpPr>
          <p:cNvPr id="550" name="Google Shape;550;p92"/>
          <p:cNvSpPr/>
          <p:nvPr/>
        </p:nvSpPr>
        <p:spPr>
          <a:xfrm>
            <a:off x="7429807" y="3426580"/>
            <a:ext cx="1714193" cy="1716920"/>
          </a:xfrm>
          <a:custGeom>
            <a:avLst/>
            <a:gdLst/>
            <a:ahLst/>
            <a:cxnLst/>
            <a:rect l="l" t="t" r="r" b="b"/>
            <a:pathLst>
              <a:path w="2285590" h="2289227" extrusionOk="0">
                <a:moveTo>
                  <a:pt x="2285590" y="153232"/>
                </a:moveTo>
                <a:lnTo>
                  <a:pt x="2285590" y="2289227"/>
                </a:lnTo>
                <a:lnTo>
                  <a:pt x="153231" y="2289227"/>
                </a:lnTo>
                <a:lnTo>
                  <a:pt x="162567" y="2092038"/>
                </a:lnTo>
                <a:cubicBezTo>
                  <a:pt x="259270" y="1076050"/>
                  <a:pt x="1064584" y="266669"/>
                  <a:pt x="2078726" y="163677"/>
                </a:cubicBezTo>
                <a:close/>
                <a:moveTo>
                  <a:pt x="2285590" y="0"/>
                </a:moveTo>
                <a:lnTo>
                  <a:pt x="2285590" y="76616"/>
                </a:lnTo>
                <a:lnTo>
                  <a:pt x="2070892" y="87457"/>
                </a:lnTo>
                <a:cubicBezTo>
                  <a:pt x="1020531" y="194127"/>
                  <a:pt x="186457" y="1032415"/>
                  <a:pt x="86300" y="2084688"/>
                </a:cubicBezTo>
                <a:lnTo>
                  <a:pt x="76616" y="2289227"/>
                </a:lnTo>
                <a:lnTo>
                  <a:pt x="0" y="2289227"/>
                </a:lnTo>
                <a:lnTo>
                  <a:pt x="10032" y="2077338"/>
                </a:lnTo>
                <a:cubicBezTo>
                  <a:pt x="113642" y="988780"/>
                  <a:pt x="976478" y="121586"/>
                  <a:pt x="2063058" y="11237"/>
                </a:cubicBezTo>
                <a:close/>
              </a:path>
            </a:pathLst>
          </a:custGeom>
          <a:solidFill>
            <a:srgbClr val="621216">
              <a:alpha val="2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5400"/>
              <a:buFont typeface="Arial"/>
              <a:buNone/>
            </a:pPr>
            <a:endParaRPr sz="5400" b="1" i="0" u="none" strike="noStrike" cap="none">
              <a:solidFill>
                <a:schemeClr val="lt1"/>
              </a:solidFill>
              <a:latin typeface="Avenir"/>
              <a:ea typeface="Avenir"/>
              <a:cs typeface="Avenir"/>
              <a:sym typeface="Avenir"/>
            </a:endParaRPr>
          </a:p>
        </p:txBody>
      </p:sp>
      <p:sp>
        <p:nvSpPr>
          <p:cNvPr id="551" name="Google Shape;551;p92"/>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620810"/>
              </a:buClr>
              <a:buSzPts val="2700"/>
              <a:buFont typeface="Avenir"/>
              <a:buNone/>
              <a:defRPr sz="2700" b="1">
                <a:solidFill>
                  <a:srgbClr val="620810"/>
                </a:solidFill>
                <a:latin typeface="Avenir"/>
                <a:ea typeface="Avenir"/>
                <a:cs typeface="Avenir"/>
                <a:sym typeface="Avenir"/>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52" name="Google Shape;552;p92"/>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E0D0D0"/>
                </a:solidFill>
                <a:latin typeface="Calibri"/>
                <a:ea typeface="Calibri"/>
                <a:cs typeface="Calibri"/>
                <a:sym typeface="Calibri"/>
              </a:rPr>
              <a:t>© 2022 QPR Institute. Inc.</a:t>
            </a:r>
            <a:endParaRPr sz="1100" b="0" i="0" u="none" strike="noStrike" cap="none">
              <a:solidFill>
                <a:srgbClr val="000000"/>
              </a:solidFill>
              <a:latin typeface="Arial"/>
              <a:ea typeface="Arial"/>
              <a:cs typeface="Arial"/>
              <a:sym typeface="Arial"/>
            </a:endParaRPr>
          </a:p>
        </p:txBody>
      </p:sp>
      <p:sp>
        <p:nvSpPr>
          <p:cNvPr id="553" name="Google Shape;553;p92"/>
          <p:cNvSpPr txBox="1"/>
          <p:nvPr/>
        </p:nvSpPr>
        <p:spPr>
          <a:xfrm>
            <a:off x="623888" y="933450"/>
            <a:ext cx="2081400" cy="2378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0"/>
              <a:buFont typeface="Arial"/>
              <a:buNone/>
            </a:pPr>
            <a:r>
              <a:rPr lang="en" sz="15000" b="0" i="0" u="none" strike="noStrike" cap="none">
                <a:solidFill>
                  <a:srgbClr val="E0D0D0"/>
                </a:solidFill>
                <a:latin typeface="Arial"/>
                <a:ea typeface="Arial"/>
                <a:cs typeface="Arial"/>
                <a:sym typeface="Arial"/>
              </a:rPr>
              <a:t>“</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rainer">
  <p:cSld name="trainer">
    <p:spTree>
      <p:nvGrpSpPr>
        <p:cNvPr id="1" name="Shape 554"/>
        <p:cNvGrpSpPr/>
        <p:nvPr/>
      </p:nvGrpSpPr>
      <p:grpSpPr>
        <a:xfrm>
          <a:off x="0" y="0"/>
          <a:ext cx="0" cy="0"/>
          <a:chOff x="0" y="0"/>
          <a:chExt cx="0" cy="0"/>
        </a:xfrm>
      </p:grpSpPr>
      <p:sp>
        <p:nvSpPr>
          <p:cNvPr id="555" name="Google Shape;555;p93"/>
          <p:cNvSpPr/>
          <p:nvPr/>
        </p:nvSpPr>
        <p:spPr>
          <a:xfrm>
            <a:off x="747371" y="847897"/>
            <a:ext cx="3442716" cy="3442716"/>
          </a:xfrm>
          <a:custGeom>
            <a:avLst/>
            <a:gdLst/>
            <a:ahLst/>
            <a:cxnLst/>
            <a:rect l="l" t="t" r="r" b="b"/>
            <a:pathLst>
              <a:path w="5486400" h="5486400" extrusionOk="0">
                <a:moveTo>
                  <a:pt x="2743200" y="182880"/>
                </a:moveTo>
                <a:cubicBezTo>
                  <a:pt x="4157226" y="182880"/>
                  <a:pt x="5303520" y="1329174"/>
                  <a:pt x="5303520" y="2743200"/>
                </a:cubicBezTo>
                <a:cubicBezTo>
                  <a:pt x="5303520" y="4157226"/>
                  <a:pt x="4157226" y="5303520"/>
                  <a:pt x="2743200" y="5303520"/>
                </a:cubicBezTo>
                <a:cubicBezTo>
                  <a:pt x="1329174" y="5303520"/>
                  <a:pt x="182880" y="4157226"/>
                  <a:pt x="182880" y="2743200"/>
                </a:cubicBezTo>
                <a:cubicBezTo>
                  <a:pt x="182880" y="1329174"/>
                  <a:pt x="1329174" y="182880"/>
                  <a:pt x="2743200" y="182880"/>
                </a:cubicBezTo>
                <a:close/>
                <a:moveTo>
                  <a:pt x="2743200" y="91440"/>
                </a:moveTo>
                <a:cubicBezTo>
                  <a:pt x="1278673" y="91440"/>
                  <a:pt x="91440" y="1278673"/>
                  <a:pt x="91440" y="2743200"/>
                </a:cubicBezTo>
                <a:cubicBezTo>
                  <a:pt x="91440" y="4207727"/>
                  <a:pt x="1278673" y="5394960"/>
                  <a:pt x="2743200" y="5394960"/>
                </a:cubicBezTo>
                <a:cubicBezTo>
                  <a:pt x="4207727" y="5394960"/>
                  <a:pt x="5394960" y="4207727"/>
                  <a:pt x="5394960" y="2743200"/>
                </a:cubicBezTo>
                <a:cubicBezTo>
                  <a:pt x="5394960" y="1278673"/>
                  <a:pt x="4207727" y="91440"/>
                  <a:pt x="2743200" y="91440"/>
                </a:cubicBezTo>
                <a:close/>
                <a:moveTo>
                  <a:pt x="2743200" y="0"/>
                </a:moveTo>
                <a:cubicBezTo>
                  <a:pt x="4258228" y="0"/>
                  <a:pt x="5486400" y="1228172"/>
                  <a:pt x="5486400" y="2743200"/>
                </a:cubicBezTo>
                <a:cubicBezTo>
                  <a:pt x="5486400" y="4258228"/>
                  <a:pt x="4258228" y="5486400"/>
                  <a:pt x="2743200" y="5486400"/>
                </a:cubicBezTo>
                <a:cubicBezTo>
                  <a:pt x="1228172" y="5486400"/>
                  <a:pt x="0" y="4258228"/>
                  <a:pt x="0" y="2743200"/>
                </a:cubicBezTo>
                <a:cubicBezTo>
                  <a:pt x="0" y="1228172"/>
                  <a:pt x="1228172" y="0"/>
                  <a:pt x="2743200" y="0"/>
                </a:cubicBezTo>
                <a:close/>
              </a:path>
            </a:pathLst>
          </a:custGeom>
          <a:solidFill>
            <a:srgbClr val="620810"/>
          </a:solidFill>
          <a:ln w="12700" cap="flat" cmpd="sng">
            <a:solidFill>
              <a:srgbClr val="62081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5400"/>
              <a:buFont typeface="Arial"/>
              <a:buNone/>
            </a:pPr>
            <a:endParaRPr sz="5400" b="1" i="0" u="none" strike="noStrike" cap="none">
              <a:solidFill>
                <a:schemeClr val="lt1"/>
              </a:solidFill>
              <a:latin typeface="Avenir"/>
              <a:ea typeface="Avenir"/>
              <a:cs typeface="Avenir"/>
              <a:sym typeface="Avenir"/>
            </a:endParaRPr>
          </a:p>
        </p:txBody>
      </p:sp>
      <p:sp>
        <p:nvSpPr>
          <p:cNvPr id="556" name="Google Shape;556;p93"/>
          <p:cNvSpPr>
            <a:spLocks noGrp="1"/>
          </p:cNvSpPr>
          <p:nvPr>
            <p:ph type="pic" idx="2"/>
          </p:nvPr>
        </p:nvSpPr>
        <p:spPr>
          <a:xfrm>
            <a:off x="860111" y="959509"/>
            <a:ext cx="3257700" cy="3257700"/>
          </a:xfrm>
          <a:prstGeom prst="ellipse">
            <a:avLst/>
          </a:prstGeom>
          <a:noFill/>
          <a:ln>
            <a:noFill/>
          </a:ln>
        </p:spPr>
      </p:sp>
      <p:sp>
        <p:nvSpPr>
          <p:cNvPr id="557" name="Google Shape;557;p93"/>
          <p:cNvSpPr txBox="1">
            <a:spLocks noGrp="1"/>
          </p:cNvSpPr>
          <p:nvPr>
            <p:ph type="title"/>
          </p:nvPr>
        </p:nvSpPr>
        <p:spPr>
          <a:xfrm>
            <a:off x="4307819" y="1721644"/>
            <a:ext cx="4100700" cy="9942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620810"/>
              </a:buClr>
              <a:buSzPts val="3300"/>
              <a:buFont typeface="Avenir"/>
              <a:buNone/>
              <a:defRPr sz="3300" b="1">
                <a:solidFill>
                  <a:srgbClr val="620810"/>
                </a:solidFill>
                <a:latin typeface="Avenir"/>
                <a:ea typeface="Avenir"/>
                <a:cs typeface="Avenir"/>
                <a:sym typeface="Avenir"/>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58" name="Google Shape;558;p93"/>
          <p:cNvSpPr txBox="1"/>
          <p:nvPr/>
        </p:nvSpPr>
        <p:spPr>
          <a:xfrm>
            <a:off x="4307819" y="2693194"/>
            <a:ext cx="4086000" cy="346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3F3F3F"/>
                </a:solidFill>
                <a:latin typeface="Arial"/>
                <a:ea typeface="Arial"/>
                <a:cs typeface="Arial"/>
                <a:sym typeface="Arial"/>
              </a:rPr>
              <a:t>Facilitator</a:t>
            </a:r>
            <a:endParaRPr sz="1100" b="0" i="0" u="none" strike="noStrike" cap="none">
              <a:solidFill>
                <a:srgbClr val="000000"/>
              </a:solidFill>
              <a:latin typeface="Arial"/>
              <a:ea typeface="Arial"/>
              <a:cs typeface="Arial"/>
              <a:sym typeface="Arial"/>
            </a:endParaRPr>
          </a:p>
        </p:txBody>
      </p:sp>
      <p:pic>
        <p:nvPicPr>
          <p:cNvPr id="559" name="Google Shape;559;p93"/>
          <p:cNvPicPr preferRelativeResize="0"/>
          <p:nvPr/>
        </p:nvPicPr>
        <p:blipFill rotWithShape="1">
          <a:blip r:embed="rId2">
            <a:alphaModFix/>
          </a:blip>
          <a:srcRect/>
          <a:stretch/>
        </p:blipFill>
        <p:spPr>
          <a:xfrm>
            <a:off x="8286452" y="103307"/>
            <a:ext cx="741406" cy="685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8"/>
                                        </p:tgtEl>
                                        <p:attrNameLst>
                                          <p:attrName>style.visibility</p:attrName>
                                        </p:attrNameLst>
                                      </p:cBhvr>
                                      <p:to>
                                        <p:strVal val="visible"/>
                                      </p:to>
                                    </p:set>
                                    <p:animEffect transition="in" filter="fade">
                                      <p:cBhvr>
                                        <p:cTn id="7" dur="500"/>
                                        <p:tgtEl>
                                          <p:spTgt spid="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header-only">
  <p:cSld name="header-only">
    <p:spTree>
      <p:nvGrpSpPr>
        <p:cNvPr id="1" name="Shape 560"/>
        <p:cNvGrpSpPr/>
        <p:nvPr/>
      </p:nvGrpSpPr>
      <p:grpSpPr>
        <a:xfrm>
          <a:off x="0" y="0"/>
          <a:ext cx="0" cy="0"/>
          <a:chOff x="0" y="0"/>
          <a:chExt cx="0" cy="0"/>
        </a:xfrm>
      </p:grpSpPr>
      <p:sp>
        <p:nvSpPr>
          <p:cNvPr id="561" name="Google Shape;561;p94"/>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620810"/>
              </a:buClr>
              <a:buSzPts val="2700"/>
              <a:buFont typeface="Avenir"/>
              <a:buNone/>
              <a:defRPr sz="2700" b="1">
                <a:solidFill>
                  <a:srgbClr val="620810"/>
                </a:solidFill>
                <a:latin typeface="Avenir"/>
                <a:ea typeface="Avenir"/>
                <a:cs typeface="Avenir"/>
                <a:sym typeface="Avenir"/>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62" name="Google Shape;562;p94"/>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E0D0D0"/>
                </a:solidFill>
                <a:latin typeface="Calibri"/>
                <a:ea typeface="Calibri"/>
                <a:cs typeface="Calibri"/>
                <a:sym typeface="Calibri"/>
              </a:rPr>
              <a:t>© 2022 QPR Institute. Inc.</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_logo-R">
  <p:cSld name="blank_logo-R">
    <p:spTree>
      <p:nvGrpSpPr>
        <p:cNvPr id="1" name="Shape 563"/>
        <p:cNvGrpSpPr/>
        <p:nvPr/>
      </p:nvGrpSpPr>
      <p:grpSpPr>
        <a:xfrm>
          <a:off x="0" y="0"/>
          <a:ext cx="0" cy="0"/>
          <a:chOff x="0" y="0"/>
          <a:chExt cx="0" cy="0"/>
        </a:xfrm>
      </p:grpSpPr>
      <p:pic>
        <p:nvPicPr>
          <p:cNvPr id="564" name="Google Shape;564;p95"/>
          <p:cNvPicPr preferRelativeResize="0"/>
          <p:nvPr/>
        </p:nvPicPr>
        <p:blipFill rotWithShape="1">
          <a:blip r:embed="rId2">
            <a:alphaModFix/>
          </a:blip>
          <a:srcRect/>
          <a:stretch/>
        </p:blipFill>
        <p:spPr>
          <a:xfrm>
            <a:off x="8290831" y="93782"/>
            <a:ext cx="741406" cy="685800"/>
          </a:xfrm>
          <a:prstGeom prst="rect">
            <a:avLst/>
          </a:prstGeom>
          <a:noFill/>
          <a:ln>
            <a:noFill/>
          </a:ln>
        </p:spPr>
      </p:pic>
      <p:sp>
        <p:nvSpPr>
          <p:cNvPr id="565" name="Google Shape;565;p95"/>
          <p:cNvSpPr txBox="1"/>
          <p:nvPr/>
        </p:nvSpPr>
        <p:spPr>
          <a:xfrm>
            <a:off x="671513" y="4878601"/>
            <a:ext cx="7800900" cy="207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9DD1E3"/>
                </a:solidFill>
                <a:latin typeface="Calibri"/>
                <a:ea typeface="Calibri"/>
                <a:cs typeface="Calibri"/>
                <a:sym typeface="Calibri"/>
              </a:rPr>
              <a:t>© 2022 QPR Institute. Inc.</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notes">
  <p:cSld name="notes">
    <p:bg>
      <p:bgPr>
        <a:solidFill>
          <a:srgbClr val="C00000"/>
        </a:solidFill>
        <a:effectLst/>
      </p:bgPr>
    </p:bg>
    <p:spTree>
      <p:nvGrpSpPr>
        <p:cNvPr id="1" name="Shape 566"/>
        <p:cNvGrpSpPr/>
        <p:nvPr/>
      </p:nvGrpSpPr>
      <p:grpSpPr>
        <a:xfrm>
          <a:off x="0" y="0"/>
          <a:ext cx="0" cy="0"/>
          <a:chOff x="0" y="0"/>
          <a:chExt cx="0" cy="0"/>
        </a:xfrm>
      </p:grpSpPr>
      <p:sp>
        <p:nvSpPr>
          <p:cNvPr id="567" name="Google Shape;567;p96"/>
          <p:cNvSpPr/>
          <p:nvPr/>
        </p:nvSpPr>
        <p:spPr>
          <a:xfrm>
            <a:off x="547688" y="504825"/>
            <a:ext cx="8048700" cy="41529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68" name="Google Shape;568;p96"/>
          <p:cNvSpPr txBox="1"/>
          <p:nvPr/>
        </p:nvSpPr>
        <p:spPr>
          <a:xfrm>
            <a:off x="1623060" y="1613796"/>
            <a:ext cx="5898000" cy="12546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700"/>
              <a:buFont typeface="Arial"/>
              <a:buNone/>
            </a:pPr>
            <a:r>
              <a:rPr lang="en" sz="2700" b="1" i="0" u="none" strike="noStrike" cap="none">
                <a:solidFill>
                  <a:srgbClr val="C00000"/>
                </a:solidFill>
                <a:latin typeface="Avenir"/>
                <a:ea typeface="Avenir"/>
                <a:cs typeface="Avenir"/>
                <a:sym typeface="Avenir"/>
              </a:rPr>
              <a:t>DO NOT UNHIDE. </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C00000"/>
                </a:solidFill>
                <a:latin typeface="Arial"/>
                <a:ea typeface="Arial"/>
                <a:cs typeface="Arial"/>
                <a:sym typeface="Arial"/>
              </a:rPr>
              <a:t>THIS SLIDE INTENTIONALLY HIDDEN.</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262626"/>
                </a:solidFill>
                <a:latin typeface="Arial"/>
                <a:ea typeface="Arial"/>
                <a:cs typeface="Arial"/>
                <a:sym typeface="Arial"/>
              </a:rPr>
              <a:t>NOTE TO FACILITATOR:</a:t>
            </a:r>
            <a:endParaRPr sz="1100" b="0" i="0" u="none" strike="noStrike" cap="none">
              <a:solidFill>
                <a:srgbClr val="000000"/>
              </a:solidFill>
              <a:latin typeface="Arial"/>
              <a:ea typeface="Arial"/>
              <a:cs typeface="Arial"/>
              <a:sym typeface="Arial"/>
            </a:endParaRPr>
          </a:p>
        </p:txBody>
      </p:sp>
      <p:sp>
        <p:nvSpPr>
          <p:cNvPr id="569" name="Google Shape;569;p96"/>
          <p:cNvSpPr txBox="1">
            <a:spLocks noGrp="1"/>
          </p:cNvSpPr>
          <p:nvPr>
            <p:ph type="body" idx="1"/>
          </p:nvPr>
        </p:nvSpPr>
        <p:spPr>
          <a:xfrm>
            <a:off x="1623060" y="2867025"/>
            <a:ext cx="5898000" cy="7809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262626"/>
              </a:buClr>
              <a:buSzPts val="1200"/>
              <a:buNone/>
              <a:defRPr sz="1200">
                <a:solidFill>
                  <a:srgbClr val="262626"/>
                </a:solidFill>
              </a:defRPr>
            </a:lvl1pPr>
            <a:lvl2pPr marL="914400" lvl="1" indent="-228600" algn="l" rtl="0">
              <a:lnSpc>
                <a:spcPct val="90000"/>
              </a:lnSpc>
              <a:spcBef>
                <a:spcPts val="400"/>
              </a:spcBef>
              <a:spcAft>
                <a:spcPts val="0"/>
              </a:spcAft>
              <a:buClr>
                <a:schemeClr val="lt1"/>
              </a:buClr>
              <a:buSzPts val="1800"/>
              <a:buNone/>
              <a:defRPr>
                <a:solidFill>
                  <a:schemeClr val="lt1"/>
                </a:solidFill>
              </a:defRPr>
            </a:lvl2pPr>
            <a:lvl3pPr marL="1371600" lvl="2" indent="-228600" algn="l" rtl="0">
              <a:lnSpc>
                <a:spcPct val="90000"/>
              </a:lnSpc>
              <a:spcBef>
                <a:spcPts val="400"/>
              </a:spcBef>
              <a:spcAft>
                <a:spcPts val="0"/>
              </a:spcAft>
              <a:buClr>
                <a:schemeClr val="lt1"/>
              </a:buClr>
              <a:buSzPts val="1500"/>
              <a:buNone/>
              <a:defRPr>
                <a:solidFill>
                  <a:schemeClr val="lt1"/>
                </a:solidFill>
              </a:defRPr>
            </a:lvl3pPr>
            <a:lvl4pPr marL="1828800" lvl="3" indent="-228600" algn="l" rtl="0">
              <a:lnSpc>
                <a:spcPct val="90000"/>
              </a:lnSpc>
              <a:spcBef>
                <a:spcPts val="400"/>
              </a:spcBef>
              <a:spcAft>
                <a:spcPts val="0"/>
              </a:spcAft>
              <a:buClr>
                <a:schemeClr val="lt1"/>
              </a:buClr>
              <a:buSzPts val="1400"/>
              <a:buNone/>
              <a:defRPr>
                <a:solidFill>
                  <a:schemeClr val="lt1"/>
                </a:solidFill>
              </a:defRPr>
            </a:lvl4pPr>
            <a:lvl5pPr marL="2286000" lvl="4" indent="-228600" algn="l" rtl="0">
              <a:lnSpc>
                <a:spcPct val="90000"/>
              </a:lnSpc>
              <a:spcBef>
                <a:spcPts val="400"/>
              </a:spcBef>
              <a:spcAft>
                <a:spcPts val="0"/>
              </a:spcAft>
              <a:buClr>
                <a:schemeClr val="lt1"/>
              </a:buClr>
              <a:buSzPts val="1400"/>
              <a:buNone/>
              <a:defRPr>
                <a:solidFill>
                  <a:schemeClr val="lt1"/>
                </a:solidFil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theme" Target="../theme/theme2.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4"/>
        <p:cNvGrpSpPr/>
        <p:nvPr/>
      </p:nvGrpSpPr>
      <p:grpSpPr>
        <a:xfrm>
          <a:off x="0" y="0"/>
          <a:ext cx="0" cy="0"/>
          <a:chOff x="0" y="0"/>
          <a:chExt cx="0" cy="0"/>
        </a:xfrm>
      </p:grpSpPr>
      <p:sp>
        <p:nvSpPr>
          <p:cNvPr id="125" name="Google Shape;125;p2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26" name="Google Shape;126;p2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7" name="Google Shape;127;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8" name="Google Shape;128;p2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9" name="Google Shape;129;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130" name="Google Shape;130;p25"/>
          <p:cNvSpPr/>
          <p:nvPr/>
        </p:nvSpPr>
        <p:spPr>
          <a:xfrm>
            <a:off x="0" y="-381000"/>
            <a:ext cx="304800" cy="304800"/>
          </a:xfrm>
          <a:prstGeom prst="rect">
            <a:avLst/>
          </a:prstGeom>
          <a:solidFill>
            <a:srgbClr val="091626"/>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31" name="Google Shape;131;p25"/>
          <p:cNvSpPr/>
          <p:nvPr/>
        </p:nvSpPr>
        <p:spPr>
          <a:xfrm>
            <a:off x="345622" y="-381000"/>
            <a:ext cx="304800" cy="304800"/>
          </a:xfrm>
          <a:prstGeom prst="rect">
            <a:avLst/>
          </a:prstGeom>
          <a:solidFill>
            <a:srgbClr val="A2C7DC"/>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32" name="Google Shape;132;p25"/>
          <p:cNvSpPr/>
          <p:nvPr/>
        </p:nvSpPr>
        <p:spPr>
          <a:xfrm>
            <a:off x="691244" y="-381000"/>
            <a:ext cx="304800" cy="304800"/>
          </a:xfrm>
          <a:prstGeom prst="rect">
            <a:avLst/>
          </a:prstGeom>
          <a:solidFill>
            <a:srgbClr val="620810"/>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33" name="Google Shape;133;p25"/>
          <p:cNvSpPr/>
          <p:nvPr/>
        </p:nvSpPr>
        <p:spPr>
          <a:xfrm>
            <a:off x="1036865" y="-381000"/>
            <a:ext cx="304800" cy="304800"/>
          </a:xfrm>
          <a:prstGeom prst="rect">
            <a:avLst/>
          </a:prstGeom>
          <a:solidFill>
            <a:srgbClr val="D1D2D3"/>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34" name="Google Shape;134;p25"/>
          <p:cNvSpPr/>
          <p:nvPr/>
        </p:nvSpPr>
        <p:spPr>
          <a:xfrm>
            <a:off x="1382487" y="-381000"/>
            <a:ext cx="304800" cy="304800"/>
          </a:xfrm>
          <a:prstGeom prst="rect">
            <a:avLst/>
          </a:prstGeom>
          <a:solidFill>
            <a:srgbClr val="1F3E6D"/>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35" name="Google Shape;135;p25"/>
          <p:cNvSpPr/>
          <p:nvPr/>
        </p:nvSpPr>
        <p:spPr>
          <a:xfrm>
            <a:off x="1728109" y="-381000"/>
            <a:ext cx="304800" cy="304800"/>
          </a:xfrm>
          <a:prstGeom prst="rect">
            <a:avLst/>
          </a:prstGeom>
          <a:solidFill>
            <a:srgbClr val="E4D9D2"/>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82"/>
        <p:cNvGrpSpPr/>
        <p:nvPr/>
      </p:nvGrpSpPr>
      <p:grpSpPr>
        <a:xfrm>
          <a:off x="0" y="0"/>
          <a:ext cx="0" cy="0"/>
          <a:chOff x="0" y="0"/>
          <a:chExt cx="0" cy="0"/>
        </a:xfrm>
      </p:grpSpPr>
      <p:sp>
        <p:nvSpPr>
          <p:cNvPr id="283" name="Google Shape;283;p5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lt1"/>
              </a:buClr>
              <a:buSzPts val="3300"/>
              <a:buFont typeface="Calibri"/>
              <a:buNone/>
              <a:defRPr sz="3300" b="0" i="0" u="none" strike="noStrike" cap="none">
                <a:solidFill>
                  <a:schemeClr val="lt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284" name="Google Shape;284;p5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lt1"/>
              </a:buClr>
              <a:buSzPts val="2100"/>
              <a:buFont typeface="Arial"/>
              <a:buChar char="•"/>
              <a:defRPr sz="21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285" name="Google Shape;285;p5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a:solidFill>
                  <a:schemeClr val="lt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9pPr>
          </a:lstStyle>
          <a:p>
            <a:endParaRPr/>
          </a:p>
        </p:txBody>
      </p:sp>
      <p:sp>
        <p:nvSpPr>
          <p:cNvPr id="286" name="Google Shape;286;p5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a:solidFill>
                  <a:schemeClr val="lt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9pPr>
          </a:lstStyle>
          <a:p>
            <a:endParaRPr/>
          </a:p>
        </p:txBody>
      </p:sp>
      <p:sp>
        <p:nvSpPr>
          <p:cNvPr id="287" name="Google Shape;287;p5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chemeClr val="lt1"/>
                </a:solidFill>
                <a:latin typeface="Calibri"/>
                <a:ea typeface="Calibri"/>
                <a:cs typeface="Calibri"/>
                <a:sym typeface="Calibri"/>
              </a:defRPr>
            </a:lvl1pPr>
            <a:lvl2pPr marL="0" marR="0" lvl="1" indent="0" algn="r" rtl="0">
              <a:spcBef>
                <a:spcPts val="0"/>
              </a:spcBef>
              <a:buNone/>
              <a:defRPr sz="900">
                <a:solidFill>
                  <a:schemeClr val="lt1"/>
                </a:solidFill>
                <a:latin typeface="Calibri"/>
                <a:ea typeface="Calibri"/>
                <a:cs typeface="Calibri"/>
                <a:sym typeface="Calibri"/>
              </a:defRPr>
            </a:lvl2pPr>
            <a:lvl3pPr marL="0" marR="0" lvl="2" indent="0" algn="r" rtl="0">
              <a:spcBef>
                <a:spcPts val="0"/>
              </a:spcBef>
              <a:buNone/>
              <a:defRPr sz="900">
                <a:solidFill>
                  <a:schemeClr val="lt1"/>
                </a:solidFill>
                <a:latin typeface="Calibri"/>
                <a:ea typeface="Calibri"/>
                <a:cs typeface="Calibri"/>
                <a:sym typeface="Calibri"/>
              </a:defRPr>
            </a:lvl3pPr>
            <a:lvl4pPr marL="0" marR="0" lvl="3" indent="0" algn="r" rtl="0">
              <a:spcBef>
                <a:spcPts val="0"/>
              </a:spcBef>
              <a:buNone/>
              <a:defRPr sz="900">
                <a:solidFill>
                  <a:schemeClr val="lt1"/>
                </a:solidFill>
                <a:latin typeface="Calibri"/>
                <a:ea typeface="Calibri"/>
                <a:cs typeface="Calibri"/>
                <a:sym typeface="Calibri"/>
              </a:defRPr>
            </a:lvl4pPr>
            <a:lvl5pPr marL="0" marR="0" lvl="4" indent="0" algn="r" rtl="0">
              <a:spcBef>
                <a:spcPts val="0"/>
              </a:spcBef>
              <a:buNone/>
              <a:defRPr sz="900">
                <a:solidFill>
                  <a:schemeClr val="lt1"/>
                </a:solidFill>
                <a:latin typeface="Calibri"/>
                <a:ea typeface="Calibri"/>
                <a:cs typeface="Calibri"/>
                <a:sym typeface="Calibri"/>
              </a:defRPr>
            </a:lvl5pPr>
            <a:lvl6pPr marL="0" marR="0" lvl="5" indent="0" algn="r" rtl="0">
              <a:spcBef>
                <a:spcPts val="0"/>
              </a:spcBef>
              <a:buNone/>
              <a:defRPr sz="900">
                <a:solidFill>
                  <a:schemeClr val="lt1"/>
                </a:solidFill>
                <a:latin typeface="Calibri"/>
                <a:ea typeface="Calibri"/>
                <a:cs typeface="Calibri"/>
                <a:sym typeface="Calibri"/>
              </a:defRPr>
            </a:lvl6pPr>
            <a:lvl7pPr marL="0" marR="0" lvl="6" indent="0" algn="r" rtl="0">
              <a:spcBef>
                <a:spcPts val="0"/>
              </a:spcBef>
              <a:buNone/>
              <a:defRPr sz="900">
                <a:solidFill>
                  <a:schemeClr val="lt1"/>
                </a:solidFill>
                <a:latin typeface="Calibri"/>
                <a:ea typeface="Calibri"/>
                <a:cs typeface="Calibri"/>
                <a:sym typeface="Calibri"/>
              </a:defRPr>
            </a:lvl7pPr>
            <a:lvl8pPr marL="0" marR="0" lvl="7" indent="0" algn="r" rtl="0">
              <a:spcBef>
                <a:spcPts val="0"/>
              </a:spcBef>
              <a:buNone/>
              <a:defRPr sz="900">
                <a:solidFill>
                  <a:schemeClr val="lt1"/>
                </a:solidFill>
                <a:latin typeface="Calibri"/>
                <a:ea typeface="Calibri"/>
                <a:cs typeface="Calibri"/>
                <a:sym typeface="Calibri"/>
              </a:defRPr>
            </a:lvl8pPr>
            <a:lvl9pPr marL="0" marR="0" lvl="8" indent="0" algn="r" rtl="0">
              <a:spcBef>
                <a:spcPts val="0"/>
              </a:spcBef>
              <a:buNone/>
              <a:defRPr sz="9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288" name="Google Shape;288;p51"/>
          <p:cNvSpPr/>
          <p:nvPr/>
        </p:nvSpPr>
        <p:spPr>
          <a:xfrm>
            <a:off x="0" y="-381000"/>
            <a:ext cx="304800" cy="304800"/>
          </a:xfrm>
          <a:prstGeom prst="rect">
            <a:avLst/>
          </a:prstGeom>
          <a:solidFill>
            <a:srgbClr val="091626"/>
          </a:solidFill>
          <a:ln w="127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89" name="Google Shape;289;p51"/>
          <p:cNvSpPr/>
          <p:nvPr/>
        </p:nvSpPr>
        <p:spPr>
          <a:xfrm>
            <a:off x="345622" y="-381000"/>
            <a:ext cx="304800" cy="304800"/>
          </a:xfrm>
          <a:prstGeom prst="rect">
            <a:avLst/>
          </a:prstGeom>
          <a:solidFill>
            <a:srgbClr val="A2C7DC"/>
          </a:solidFill>
          <a:ln w="127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90" name="Google Shape;290;p51"/>
          <p:cNvSpPr/>
          <p:nvPr/>
        </p:nvSpPr>
        <p:spPr>
          <a:xfrm>
            <a:off x="691244" y="-381000"/>
            <a:ext cx="304800" cy="304800"/>
          </a:xfrm>
          <a:prstGeom prst="rect">
            <a:avLst/>
          </a:prstGeom>
          <a:solidFill>
            <a:srgbClr val="620810"/>
          </a:solidFill>
          <a:ln w="127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91" name="Google Shape;291;p51"/>
          <p:cNvSpPr/>
          <p:nvPr/>
        </p:nvSpPr>
        <p:spPr>
          <a:xfrm>
            <a:off x="1036865" y="-381000"/>
            <a:ext cx="304800" cy="304800"/>
          </a:xfrm>
          <a:prstGeom prst="rect">
            <a:avLst/>
          </a:prstGeom>
          <a:solidFill>
            <a:srgbClr val="D1D2D3"/>
          </a:solidFill>
          <a:ln w="127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92" name="Google Shape;292;p51"/>
          <p:cNvSpPr/>
          <p:nvPr/>
        </p:nvSpPr>
        <p:spPr>
          <a:xfrm>
            <a:off x="1382487" y="-381000"/>
            <a:ext cx="304800" cy="304800"/>
          </a:xfrm>
          <a:prstGeom prst="rect">
            <a:avLst/>
          </a:prstGeom>
          <a:solidFill>
            <a:srgbClr val="1F3E6D"/>
          </a:solidFill>
          <a:ln w="127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93" name="Google Shape;293;p51"/>
          <p:cNvSpPr/>
          <p:nvPr/>
        </p:nvSpPr>
        <p:spPr>
          <a:xfrm>
            <a:off x="1728109" y="-381000"/>
            <a:ext cx="304800" cy="304800"/>
          </a:xfrm>
          <a:prstGeom prst="rect">
            <a:avLst/>
          </a:prstGeom>
          <a:solidFill>
            <a:srgbClr val="E4D9D2"/>
          </a:solidFill>
          <a:ln w="127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9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8"/>
        <p:cNvGrpSpPr/>
        <p:nvPr/>
      </p:nvGrpSpPr>
      <p:grpSpPr>
        <a:xfrm>
          <a:off x="0" y="0"/>
          <a:ext cx="0" cy="0"/>
          <a:chOff x="0" y="0"/>
          <a:chExt cx="0" cy="0"/>
        </a:xfrm>
      </p:grpSpPr>
      <p:sp>
        <p:nvSpPr>
          <p:cNvPr id="299" name="Google Shape;299;p5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0" name="Google Shape;300;p5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01" name="Google Shape;301;p5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302" name="Google Shape;302;p5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303" name="Google Shape;303;p5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04" name="Google Shape;304;p53"/>
          <p:cNvSpPr/>
          <p:nvPr/>
        </p:nvSpPr>
        <p:spPr>
          <a:xfrm>
            <a:off x="0" y="-381000"/>
            <a:ext cx="304800" cy="304800"/>
          </a:xfrm>
          <a:prstGeom prst="rect">
            <a:avLst/>
          </a:prstGeom>
          <a:solidFill>
            <a:srgbClr val="091626"/>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05" name="Google Shape;305;p53"/>
          <p:cNvSpPr/>
          <p:nvPr/>
        </p:nvSpPr>
        <p:spPr>
          <a:xfrm>
            <a:off x="345622" y="-381000"/>
            <a:ext cx="304800" cy="304800"/>
          </a:xfrm>
          <a:prstGeom prst="rect">
            <a:avLst/>
          </a:prstGeom>
          <a:solidFill>
            <a:srgbClr val="A2C7DC"/>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06" name="Google Shape;306;p53"/>
          <p:cNvSpPr/>
          <p:nvPr/>
        </p:nvSpPr>
        <p:spPr>
          <a:xfrm>
            <a:off x="691244" y="-381000"/>
            <a:ext cx="304800" cy="304800"/>
          </a:xfrm>
          <a:prstGeom prst="rect">
            <a:avLst/>
          </a:prstGeom>
          <a:solidFill>
            <a:srgbClr val="620810"/>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07" name="Google Shape;307;p53"/>
          <p:cNvSpPr/>
          <p:nvPr/>
        </p:nvSpPr>
        <p:spPr>
          <a:xfrm>
            <a:off x="1036865" y="-381000"/>
            <a:ext cx="304800" cy="304800"/>
          </a:xfrm>
          <a:prstGeom prst="rect">
            <a:avLst/>
          </a:prstGeom>
          <a:solidFill>
            <a:srgbClr val="D1D2D3"/>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08" name="Google Shape;308;p53"/>
          <p:cNvSpPr/>
          <p:nvPr/>
        </p:nvSpPr>
        <p:spPr>
          <a:xfrm>
            <a:off x="1382487" y="-381000"/>
            <a:ext cx="304800" cy="304800"/>
          </a:xfrm>
          <a:prstGeom prst="rect">
            <a:avLst/>
          </a:prstGeom>
          <a:solidFill>
            <a:srgbClr val="1F3E6D"/>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09" name="Google Shape;309;p53"/>
          <p:cNvSpPr/>
          <p:nvPr/>
        </p:nvSpPr>
        <p:spPr>
          <a:xfrm>
            <a:off x="1728109" y="-381000"/>
            <a:ext cx="304800" cy="304800"/>
          </a:xfrm>
          <a:prstGeom prst="rect">
            <a:avLst/>
          </a:prstGeom>
          <a:solidFill>
            <a:srgbClr val="E4D9D2"/>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4"/>
        <p:cNvGrpSpPr/>
        <p:nvPr/>
      </p:nvGrpSpPr>
      <p:grpSpPr>
        <a:xfrm>
          <a:off x="0" y="0"/>
          <a:ext cx="0" cy="0"/>
          <a:chOff x="0" y="0"/>
          <a:chExt cx="0" cy="0"/>
        </a:xfrm>
      </p:grpSpPr>
      <p:sp>
        <p:nvSpPr>
          <p:cNvPr id="435" name="Google Shape;435;p7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436" name="Google Shape;436;p7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37" name="Google Shape;437;p7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438" name="Google Shape;438;p7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439" name="Google Shape;439;p7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440" name="Google Shape;440;p75"/>
          <p:cNvSpPr/>
          <p:nvPr/>
        </p:nvSpPr>
        <p:spPr>
          <a:xfrm>
            <a:off x="0" y="-381000"/>
            <a:ext cx="304800" cy="304800"/>
          </a:xfrm>
          <a:prstGeom prst="rect">
            <a:avLst/>
          </a:prstGeom>
          <a:solidFill>
            <a:srgbClr val="091626"/>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41" name="Google Shape;441;p75"/>
          <p:cNvSpPr/>
          <p:nvPr/>
        </p:nvSpPr>
        <p:spPr>
          <a:xfrm>
            <a:off x="345622" y="-381000"/>
            <a:ext cx="304800" cy="304800"/>
          </a:xfrm>
          <a:prstGeom prst="rect">
            <a:avLst/>
          </a:prstGeom>
          <a:solidFill>
            <a:srgbClr val="A2C7DC"/>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42" name="Google Shape;442;p75"/>
          <p:cNvSpPr/>
          <p:nvPr/>
        </p:nvSpPr>
        <p:spPr>
          <a:xfrm>
            <a:off x="691244" y="-381000"/>
            <a:ext cx="304800" cy="304800"/>
          </a:xfrm>
          <a:prstGeom prst="rect">
            <a:avLst/>
          </a:prstGeom>
          <a:solidFill>
            <a:srgbClr val="620810"/>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43" name="Google Shape;443;p75"/>
          <p:cNvSpPr/>
          <p:nvPr/>
        </p:nvSpPr>
        <p:spPr>
          <a:xfrm>
            <a:off x="1036865" y="-381000"/>
            <a:ext cx="304800" cy="304800"/>
          </a:xfrm>
          <a:prstGeom prst="rect">
            <a:avLst/>
          </a:prstGeom>
          <a:solidFill>
            <a:srgbClr val="D1D2D3"/>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44" name="Google Shape;444;p75"/>
          <p:cNvSpPr/>
          <p:nvPr/>
        </p:nvSpPr>
        <p:spPr>
          <a:xfrm>
            <a:off x="1382487" y="-381000"/>
            <a:ext cx="304800" cy="304800"/>
          </a:xfrm>
          <a:prstGeom prst="rect">
            <a:avLst/>
          </a:prstGeom>
          <a:solidFill>
            <a:srgbClr val="1F3E6D"/>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45" name="Google Shape;445;p75"/>
          <p:cNvSpPr/>
          <p:nvPr/>
        </p:nvSpPr>
        <p:spPr>
          <a:xfrm>
            <a:off x="1728109" y="-381000"/>
            <a:ext cx="304800" cy="304800"/>
          </a:xfrm>
          <a:prstGeom prst="rect">
            <a:avLst/>
          </a:prstGeom>
          <a:solidFill>
            <a:srgbClr val="E4D9D2"/>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comments" Target="../comments/comment3.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comments" Target="../comments/comment4.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3" Type="http://schemas.openxmlformats.org/officeDocument/2006/relationships/image" Target="../media/image42.gif"/><Relationship Id="rId7" Type="http://schemas.openxmlformats.org/officeDocument/2006/relationships/comments" Target="../comments/comment6.xml"/><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45.png"/><Relationship Id="rId5" Type="http://schemas.openxmlformats.org/officeDocument/2006/relationships/image" Target="../media/image44.gif"/><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comments" Target="../comments/comment7.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55.jpg"/><Relationship Id="rId4" Type="http://schemas.openxmlformats.org/officeDocument/2006/relationships/image" Target="../media/image54.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comments" Target="../comments/comment1.xm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mailto:Alina.Potrzebowski@state.nm.us" TargetMode="External"/><Relationship Id="rId2" Type="http://schemas.openxmlformats.org/officeDocument/2006/relationships/notesSlide" Target="../notesSlides/notesSlide32.xml"/><Relationship Id="rId1" Type="http://schemas.openxmlformats.org/officeDocument/2006/relationships/slideLayout" Target="../slideLayouts/slideLayout49.xml"/><Relationship Id="rId5" Type="http://schemas.openxmlformats.org/officeDocument/2006/relationships/comments" Target="../comments/comment8.xml"/><Relationship Id="rId4" Type="http://schemas.openxmlformats.org/officeDocument/2006/relationships/image" Target="../media/image56.jpg"/></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comments" Target="../comments/comment9.xml"/></Relationships>
</file>

<file path=ppt/slides/_rels/slide38.xml.rels><?xml version="1.0" encoding="UTF-8" standalone="yes"?>
<Relationships xmlns="http://schemas.openxmlformats.org/package/2006/relationships"><Relationship Id="rId3" Type="http://schemas.openxmlformats.org/officeDocument/2006/relationships/hyperlink" Target="mailto:Shayna@qprinstitute.com" TargetMode="External"/><Relationship Id="rId2" Type="http://schemas.openxmlformats.org/officeDocument/2006/relationships/notesSlide" Target="../notesSlides/notesSlide38.xml"/><Relationship Id="rId1" Type="http://schemas.openxmlformats.org/officeDocument/2006/relationships/slideLayout" Target="../slideLayouts/slideLayout15.xml"/><Relationship Id="rId6" Type="http://schemas.openxmlformats.org/officeDocument/2006/relationships/comments" Target="../comments/comment10.xml"/><Relationship Id="rId5" Type="http://schemas.openxmlformats.org/officeDocument/2006/relationships/image" Target="../media/image63.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7.xml"/><Relationship Id="rId16" Type="http://schemas.openxmlformats.org/officeDocument/2006/relationships/image" Target="../media/image29.png"/><Relationship Id="rId1" Type="http://schemas.openxmlformats.org/officeDocument/2006/relationships/slideLayout" Target="../slideLayouts/slideLayout14.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comments" Target="../comments/comment2.xml"/></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pic>
        <p:nvPicPr>
          <p:cNvPr id="574" name="Google Shape;574;p97"/>
          <p:cNvPicPr preferRelativeResize="0"/>
          <p:nvPr/>
        </p:nvPicPr>
        <p:blipFill rotWithShape="1">
          <a:blip r:embed="rId3">
            <a:alphaModFix amt="70000"/>
          </a:blip>
          <a:srcRect l="15738" t="13473" r="16160" b="10532"/>
          <a:stretch/>
        </p:blipFill>
        <p:spPr>
          <a:xfrm>
            <a:off x="0" y="0"/>
            <a:ext cx="9143997" cy="5143501"/>
          </a:xfrm>
          <a:prstGeom prst="rect">
            <a:avLst/>
          </a:prstGeom>
          <a:noFill/>
          <a:ln>
            <a:noFill/>
          </a:ln>
        </p:spPr>
      </p:pic>
      <p:sp>
        <p:nvSpPr>
          <p:cNvPr id="575" name="Google Shape;575;p97"/>
          <p:cNvSpPr txBox="1">
            <a:spLocks noGrp="1"/>
          </p:cNvSpPr>
          <p:nvPr>
            <p:ph type="ctrTitle"/>
          </p:nvPr>
        </p:nvSpPr>
        <p:spPr>
          <a:xfrm>
            <a:off x="1576648" y="1091880"/>
            <a:ext cx="5990700" cy="266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5400" b="1" dirty="0">
                <a:latin typeface="Avenir"/>
                <a:ea typeface="Avenir"/>
                <a:cs typeface="Avenir"/>
                <a:sym typeface="Avenir"/>
              </a:rPr>
              <a:t>Breaking Barriers: </a:t>
            </a:r>
            <a:endParaRPr sz="5400" b="1" dirty="0">
              <a:latin typeface="Avenir"/>
              <a:ea typeface="Avenir"/>
              <a:cs typeface="Avenir"/>
              <a:sym typeface="Avenir"/>
            </a:endParaRPr>
          </a:p>
          <a:p>
            <a:pPr marL="0" lvl="0" indent="0" algn="ctr" rtl="0">
              <a:spcBef>
                <a:spcPts val="0"/>
              </a:spcBef>
              <a:spcAft>
                <a:spcPts val="0"/>
              </a:spcAft>
              <a:buSzPts val="990"/>
              <a:buNone/>
            </a:pPr>
            <a:r>
              <a:rPr lang="en" sz="3600" b="1" dirty="0">
                <a:latin typeface="Avenir"/>
                <a:ea typeface="Avenir"/>
                <a:cs typeface="Avenir"/>
                <a:sym typeface="Avenir"/>
              </a:rPr>
              <a:t>A Tool Box for Access to Mental Health Care in </a:t>
            </a:r>
            <a:br>
              <a:rPr lang="en" sz="3600" b="1" dirty="0">
                <a:latin typeface="Avenir"/>
                <a:ea typeface="Avenir"/>
                <a:cs typeface="Avenir"/>
                <a:sym typeface="Avenir"/>
              </a:rPr>
            </a:br>
            <a:r>
              <a:rPr lang="en" sz="3600" b="1" dirty="0">
                <a:latin typeface="Avenir"/>
                <a:ea typeface="Avenir"/>
                <a:cs typeface="Avenir"/>
                <a:sym typeface="Avenir"/>
              </a:rPr>
              <a:t>New Mexico</a:t>
            </a:r>
            <a:endParaRPr sz="3600" b="1" dirty="0">
              <a:latin typeface="Avenir"/>
              <a:ea typeface="Avenir"/>
              <a:cs typeface="Avenir"/>
              <a:sym typeface="Avenir"/>
            </a:endParaRPr>
          </a:p>
        </p:txBody>
      </p:sp>
      <p:sp>
        <p:nvSpPr>
          <p:cNvPr id="576" name="Google Shape;576;p97"/>
          <p:cNvSpPr txBox="1">
            <a:spLocks noGrp="1"/>
          </p:cNvSpPr>
          <p:nvPr>
            <p:ph type="subTitle" idx="1"/>
          </p:nvPr>
        </p:nvSpPr>
        <p:spPr>
          <a:xfrm>
            <a:off x="230997" y="4648561"/>
            <a:ext cx="89130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500" b="1" dirty="0">
                <a:solidFill>
                  <a:schemeClr val="dk1"/>
                </a:solidFill>
              </a:rPr>
              <a:t>Shayna Klassen, QPR National Training Director</a:t>
            </a:r>
            <a:endParaRPr sz="2500" b="1" dirty="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5"/>
                                        </p:tgtEl>
                                        <p:attrNameLst>
                                          <p:attrName>style.visibility</p:attrName>
                                        </p:attrNameLst>
                                      </p:cBhvr>
                                      <p:to>
                                        <p:strVal val="visible"/>
                                      </p:to>
                                    </p:set>
                                    <p:animEffect transition="in" filter="fade">
                                      <p:cBhvr>
                                        <p:cTn id="7" dur="500"/>
                                        <p:tgtEl>
                                          <p:spTgt spid="5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6">
                                            <p:txEl>
                                              <p:pRg st="0" end="0"/>
                                            </p:txEl>
                                          </p:spTgt>
                                        </p:tgtEl>
                                        <p:attrNameLst>
                                          <p:attrName>style.visibility</p:attrName>
                                        </p:attrNameLst>
                                      </p:cBhvr>
                                      <p:to>
                                        <p:strVal val="visible"/>
                                      </p:to>
                                    </p:set>
                                    <p:animEffect transition="in" filter="fade">
                                      <p:cBhvr>
                                        <p:cTn id="12" dur="500"/>
                                        <p:tgtEl>
                                          <p:spTgt spid="5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pic>
        <p:nvPicPr>
          <p:cNvPr id="704" name="Google Shape;704;p106" descr="A group of men wearing hard hats"/>
          <p:cNvPicPr preferRelativeResize="0"/>
          <p:nvPr/>
        </p:nvPicPr>
        <p:blipFill rotWithShape="1">
          <a:blip r:embed="rId3">
            <a:alphaModFix/>
          </a:blip>
          <a:srcRect/>
          <a:stretch/>
        </p:blipFill>
        <p:spPr>
          <a:xfrm>
            <a:off x="-16379" y="0"/>
            <a:ext cx="9160379" cy="6106922"/>
          </a:xfrm>
          <a:prstGeom prst="rect">
            <a:avLst/>
          </a:prstGeom>
          <a:noFill/>
          <a:ln>
            <a:noFill/>
          </a:ln>
        </p:spPr>
      </p:pic>
      <p:sp>
        <p:nvSpPr>
          <p:cNvPr id="705" name="Google Shape;705;p106"/>
          <p:cNvSpPr txBox="1">
            <a:spLocks noGrp="1"/>
          </p:cNvSpPr>
          <p:nvPr>
            <p:ph type="title"/>
          </p:nvPr>
        </p:nvSpPr>
        <p:spPr>
          <a:xfrm>
            <a:off x="1854900" y="214450"/>
            <a:ext cx="5434200" cy="9942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2700"/>
              <a:buFont typeface="Garamond"/>
              <a:buNone/>
            </a:pPr>
            <a:r>
              <a:rPr lang="en" sz="3900" b="1" dirty="0">
                <a:latin typeface="Avenir"/>
                <a:ea typeface="Avenir"/>
                <a:cs typeface="Avenir"/>
                <a:sym typeface="Avenir"/>
              </a:rPr>
              <a:t>Construction Industry Risk Factors</a:t>
            </a:r>
            <a:endParaRPr sz="4000" dirty="0">
              <a:latin typeface="Avenir"/>
              <a:ea typeface="Avenir"/>
              <a:cs typeface="Avenir"/>
              <a:sym typeface="Avenir"/>
            </a:endParaRPr>
          </a:p>
        </p:txBody>
      </p:sp>
      <p:graphicFrame>
        <p:nvGraphicFramePr>
          <p:cNvPr id="706" name="Google Shape;706;p106"/>
          <p:cNvGraphicFramePr/>
          <p:nvPr>
            <p:extLst>
              <p:ext uri="{D42A27DB-BD31-4B8C-83A1-F6EECF244321}">
                <p14:modId xmlns:p14="http://schemas.microsoft.com/office/powerpoint/2010/main" val="4223519463"/>
              </p:ext>
            </p:extLst>
          </p:nvPr>
        </p:nvGraphicFramePr>
        <p:xfrm>
          <a:off x="547077" y="1330318"/>
          <a:ext cx="7893538" cy="3643925"/>
        </p:xfrm>
        <a:graphic>
          <a:graphicData uri="http://schemas.openxmlformats.org/drawingml/2006/table">
            <a:tbl>
              <a:tblPr firstRow="1" bandRow="1">
                <a:noFill/>
                <a:tableStyleId>{243ADBBE-3CCE-4718-A17A-0C177C1ADE54}</a:tableStyleId>
              </a:tblPr>
              <a:tblGrid>
                <a:gridCol w="4113961">
                  <a:extLst>
                    <a:ext uri="{9D8B030D-6E8A-4147-A177-3AD203B41FA5}">
                      <a16:colId xmlns:a16="http://schemas.microsoft.com/office/drawing/2014/main" val="20000"/>
                    </a:ext>
                  </a:extLst>
                </a:gridCol>
                <a:gridCol w="3779577">
                  <a:extLst>
                    <a:ext uri="{9D8B030D-6E8A-4147-A177-3AD203B41FA5}">
                      <a16:colId xmlns:a16="http://schemas.microsoft.com/office/drawing/2014/main" val="20001"/>
                    </a:ext>
                  </a:extLst>
                </a:gridCol>
              </a:tblGrid>
              <a:tr h="701682">
                <a:tc>
                  <a:txBody>
                    <a:bodyPr/>
                    <a:lstStyle/>
                    <a:p>
                      <a:pPr marL="0" marR="0" lvl="0" indent="0" algn="l" rtl="0">
                        <a:lnSpc>
                          <a:spcPct val="100000"/>
                        </a:lnSpc>
                        <a:spcBef>
                          <a:spcPts val="0"/>
                        </a:spcBef>
                        <a:spcAft>
                          <a:spcPts val="0"/>
                        </a:spcAft>
                        <a:buClr>
                          <a:schemeClr val="dk1"/>
                        </a:buClr>
                        <a:buSzPts val="1900"/>
                        <a:buFont typeface="Calibri"/>
                        <a:buNone/>
                      </a:pPr>
                      <a:r>
                        <a:rPr lang="en" sz="1900" u="none" strike="noStrike" cap="none" dirty="0">
                          <a:solidFill>
                            <a:srgbClr val="621216"/>
                          </a:solidFill>
                          <a:latin typeface="Avenir"/>
                          <a:ea typeface="Avenir"/>
                          <a:cs typeface="Avenir"/>
                          <a:sym typeface="Avenir"/>
                        </a:rPr>
                        <a:t>Tough Person Culture- I can handle it! I don’t need help. </a:t>
                      </a:r>
                      <a:endParaRPr sz="1100" dirty="0">
                        <a:solidFill>
                          <a:srgbClr val="621216"/>
                        </a:solidFill>
                        <a:latin typeface="Avenir"/>
                        <a:ea typeface="Avenir"/>
                        <a:cs typeface="Avenir"/>
                        <a:sym typeface="Avenir"/>
                      </a:endParaRPr>
                    </a:p>
                  </a:txBody>
                  <a:tcPr marL="93800" marR="93800" marT="46900" marB="46900">
                    <a:lnL w="38100" cap="flat" cmpd="sng">
                      <a:solidFill>
                        <a:srgbClr val="CFDEEF"/>
                      </a:solidFill>
                      <a:prstDash val="solid"/>
                      <a:round/>
                      <a:headEnd type="none" w="sm" len="sm"/>
                      <a:tailEnd type="none" w="sm" len="sm"/>
                    </a:lnL>
                    <a:lnR w="38100" cap="flat" cmpd="sng">
                      <a:solidFill>
                        <a:srgbClr val="CFDEEF"/>
                      </a:solidFill>
                      <a:prstDash val="solid"/>
                      <a:round/>
                      <a:headEnd type="none" w="sm" len="sm"/>
                      <a:tailEnd type="none" w="sm" len="sm"/>
                    </a:lnR>
                    <a:lnT w="38100" cap="flat" cmpd="sng">
                      <a:solidFill>
                        <a:srgbClr val="CFDEEF"/>
                      </a:solidFill>
                      <a:prstDash val="solid"/>
                      <a:round/>
                      <a:headEnd type="none" w="sm" len="sm"/>
                      <a:tailEnd type="none" w="sm" len="sm"/>
                    </a:lnT>
                    <a:lnB w="38100" cap="flat" cmpd="sng">
                      <a:solidFill>
                        <a:srgbClr val="CFDEE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 sz="1900" u="none" strike="noStrike" cap="none" dirty="0">
                          <a:solidFill>
                            <a:srgbClr val="621216"/>
                          </a:solidFill>
                          <a:latin typeface="Avenir"/>
                          <a:ea typeface="Avenir"/>
                          <a:cs typeface="Avenir"/>
                          <a:sym typeface="Avenir"/>
                        </a:rPr>
                        <a:t>High Pressure</a:t>
                      </a:r>
                    </a:p>
                  </a:txBody>
                  <a:tcPr marL="93800" marR="93800" marT="46900" marB="46900">
                    <a:lnL w="38100" cap="flat" cmpd="sng">
                      <a:solidFill>
                        <a:srgbClr val="CFDEEF"/>
                      </a:solidFill>
                      <a:prstDash val="solid"/>
                      <a:round/>
                      <a:headEnd type="none" w="sm" len="sm"/>
                      <a:tailEnd type="none" w="sm" len="sm"/>
                    </a:lnL>
                    <a:lnR w="38100" cap="flat" cmpd="sng">
                      <a:solidFill>
                        <a:srgbClr val="CFDEEF"/>
                      </a:solidFill>
                      <a:prstDash val="solid"/>
                      <a:round/>
                      <a:headEnd type="none" w="sm" len="sm"/>
                      <a:tailEnd type="none" w="sm" len="sm"/>
                    </a:lnR>
                    <a:lnT w="38100" cap="flat" cmpd="sng">
                      <a:solidFill>
                        <a:srgbClr val="CFDEEF"/>
                      </a:solidFill>
                      <a:prstDash val="solid"/>
                      <a:round/>
                      <a:headEnd type="none" w="sm" len="sm"/>
                      <a:tailEnd type="none" w="sm" len="sm"/>
                    </a:lnT>
                    <a:lnB w="38100" cap="flat" cmpd="sng">
                      <a:solidFill>
                        <a:srgbClr val="CFDEEF"/>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369354">
                <a:tc>
                  <a:txBody>
                    <a:bodyPr/>
                    <a:lstStyle/>
                    <a:p>
                      <a:pPr marL="0" marR="0" lvl="0" indent="0" algn="l" rtl="0">
                        <a:lnSpc>
                          <a:spcPct val="100000"/>
                        </a:lnSpc>
                        <a:spcBef>
                          <a:spcPts val="0"/>
                        </a:spcBef>
                        <a:spcAft>
                          <a:spcPts val="0"/>
                        </a:spcAft>
                        <a:buClr>
                          <a:schemeClr val="dk2"/>
                        </a:buClr>
                        <a:buSzPts val="1900"/>
                        <a:buFont typeface="Calibri"/>
                        <a:buNone/>
                      </a:pPr>
                      <a:r>
                        <a:rPr lang="en" sz="1900" b="1">
                          <a:solidFill>
                            <a:srgbClr val="621216"/>
                          </a:solidFill>
                          <a:latin typeface="Avenir"/>
                          <a:ea typeface="Avenir"/>
                          <a:cs typeface="Avenir"/>
                          <a:sym typeface="Avenir"/>
                        </a:rPr>
                        <a:t>Chronic Pain</a:t>
                      </a:r>
                      <a:endParaRPr sz="1100" b="1">
                        <a:solidFill>
                          <a:srgbClr val="621216"/>
                        </a:solidFill>
                        <a:latin typeface="Avenir"/>
                        <a:ea typeface="Avenir"/>
                        <a:cs typeface="Avenir"/>
                        <a:sym typeface="Avenir"/>
                      </a:endParaRPr>
                    </a:p>
                  </a:txBody>
                  <a:tcPr marL="93800" marR="93800" marT="46900" marB="46900">
                    <a:lnL w="38100" cap="flat" cmpd="sng">
                      <a:solidFill>
                        <a:srgbClr val="CFDEEF"/>
                      </a:solidFill>
                      <a:prstDash val="solid"/>
                      <a:round/>
                      <a:headEnd type="none" w="sm" len="sm"/>
                      <a:tailEnd type="none" w="sm" len="sm"/>
                    </a:lnL>
                    <a:lnR w="38100" cap="flat" cmpd="sng">
                      <a:solidFill>
                        <a:srgbClr val="CFDEEF"/>
                      </a:solidFill>
                      <a:prstDash val="solid"/>
                      <a:round/>
                      <a:headEnd type="none" w="sm" len="sm"/>
                      <a:tailEnd type="none" w="sm" len="sm"/>
                    </a:lnR>
                    <a:lnT w="38100" cap="flat" cmpd="sng">
                      <a:solidFill>
                        <a:srgbClr val="CFDEEF"/>
                      </a:solidFill>
                      <a:prstDash val="solid"/>
                      <a:round/>
                      <a:headEnd type="none" w="sm" len="sm"/>
                      <a:tailEnd type="none" w="sm" len="sm"/>
                    </a:lnT>
                    <a:lnB w="38100" cap="flat" cmpd="sng">
                      <a:solidFill>
                        <a:srgbClr val="CFDEE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 sz="1900" b="1">
                          <a:solidFill>
                            <a:srgbClr val="621216"/>
                          </a:solidFill>
                          <a:latin typeface="Avenir"/>
                          <a:ea typeface="Avenir"/>
                          <a:cs typeface="Avenir"/>
                          <a:sym typeface="Avenir"/>
                        </a:rPr>
                        <a:t>Access to Lethal Means</a:t>
                      </a:r>
                      <a:endParaRPr sz="1100" b="1">
                        <a:solidFill>
                          <a:srgbClr val="621216"/>
                        </a:solidFill>
                        <a:latin typeface="Avenir"/>
                        <a:ea typeface="Avenir"/>
                        <a:cs typeface="Avenir"/>
                        <a:sym typeface="Avenir"/>
                      </a:endParaRPr>
                    </a:p>
                  </a:txBody>
                  <a:tcPr marL="93800" marR="93800" marT="46900" marB="46900">
                    <a:lnL w="38100" cap="flat" cmpd="sng">
                      <a:solidFill>
                        <a:srgbClr val="CFDEEF"/>
                      </a:solidFill>
                      <a:prstDash val="solid"/>
                      <a:round/>
                      <a:headEnd type="none" w="sm" len="sm"/>
                      <a:tailEnd type="none" w="sm" len="sm"/>
                    </a:lnL>
                    <a:lnR w="38100" cap="flat" cmpd="sng">
                      <a:solidFill>
                        <a:srgbClr val="CFDEEF"/>
                      </a:solidFill>
                      <a:prstDash val="solid"/>
                      <a:round/>
                      <a:headEnd type="none" w="sm" len="sm"/>
                      <a:tailEnd type="none" w="sm" len="sm"/>
                    </a:lnR>
                    <a:lnT w="38100" cap="flat" cmpd="sng">
                      <a:solidFill>
                        <a:srgbClr val="CFDEEF"/>
                      </a:solidFill>
                      <a:prstDash val="solid"/>
                      <a:round/>
                      <a:headEnd type="none" w="sm" len="sm"/>
                      <a:tailEnd type="none" w="sm" len="sm"/>
                    </a:lnT>
                    <a:lnB w="38100" cap="flat" cmpd="sng">
                      <a:solidFill>
                        <a:srgbClr val="CFDEEF"/>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580761">
                <a:tc>
                  <a:txBody>
                    <a:bodyPr/>
                    <a:lstStyle/>
                    <a:p>
                      <a:pPr marL="0" marR="0" lvl="0" indent="0" algn="l" rtl="0">
                        <a:lnSpc>
                          <a:spcPct val="100000"/>
                        </a:lnSpc>
                        <a:spcBef>
                          <a:spcPts val="0"/>
                        </a:spcBef>
                        <a:spcAft>
                          <a:spcPts val="0"/>
                        </a:spcAft>
                        <a:buClr>
                          <a:schemeClr val="dk2"/>
                        </a:buClr>
                        <a:buSzPts val="1900"/>
                        <a:buFont typeface="Calibri"/>
                        <a:buNone/>
                      </a:pPr>
                      <a:r>
                        <a:rPr lang="en" sz="1900" b="1">
                          <a:solidFill>
                            <a:srgbClr val="621216"/>
                          </a:solidFill>
                          <a:latin typeface="Avenir"/>
                          <a:ea typeface="Avenir"/>
                          <a:cs typeface="Avenir"/>
                          <a:sym typeface="Avenir"/>
                        </a:rPr>
                        <a:t>Sleep Problems</a:t>
                      </a:r>
                      <a:endParaRPr sz="1100" b="1">
                        <a:solidFill>
                          <a:srgbClr val="621216"/>
                        </a:solidFill>
                        <a:latin typeface="Avenir"/>
                        <a:ea typeface="Avenir"/>
                        <a:cs typeface="Avenir"/>
                        <a:sym typeface="Avenir"/>
                      </a:endParaRPr>
                    </a:p>
                  </a:txBody>
                  <a:tcPr marL="93800" marR="93800" marT="46900" marB="46900">
                    <a:lnL w="38100" cap="flat" cmpd="sng">
                      <a:solidFill>
                        <a:srgbClr val="CFDEEF"/>
                      </a:solidFill>
                      <a:prstDash val="solid"/>
                      <a:round/>
                      <a:headEnd type="none" w="sm" len="sm"/>
                      <a:tailEnd type="none" w="sm" len="sm"/>
                    </a:lnL>
                    <a:lnR w="38100" cap="flat" cmpd="sng">
                      <a:solidFill>
                        <a:srgbClr val="CFDEEF"/>
                      </a:solidFill>
                      <a:prstDash val="solid"/>
                      <a:round/>
                      <a:headEnd type="none" w="sm" len="sm"/>
                      <a:tailEnd type="none" w="sm" len="sm"/>
                    </a:lnR>
                    <a:lnT w="38100" cap="flat" cmpd="sng">
                      <a:solidFill>
                        <a:srgbClr val="CFDEEF"/>
                      </a:solidFill>
                      <a:prstDash val="solid"/>
                      <a:round/>
                      <a:headEnd type="none" w="sm" len="sm"/>
                      <a:tailEnd type="none" w="sm" len="sm"/>
                    </a:lnT>
                    <a:lnB w="38100" cap="flat" cmpd="sng">
                      <a:solidFill>
                        <a:srgbClr val="CFDEE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 sz="1900" b="1">
                          <a:solidFill>
                            <a:srgbClr val="621216"/>
                          </a:solidFill>
                          <a:latin typeface="Avenir"/>
                          <a:ea typeface="Avenir"/>
                          <a:cs typeface="Avenir"/>
                          <a:sym typeface="Avenir"/>
                        </a:rPr>
                        <a:t>Aversion to Behavioral Health Care</a:t>
                      </a:r>
                      <a:endParaRPr sz="1100" b="1">
                        <a:solidFill>
                          <a:srgbClr val="621216"/>
                        </a:solidFill>
                        <a:latin typeface="Avenir"/>
                        <a:ea typeface="Avenir"/>
                        <a:cs typeface="Avenir"/>
                        <a:sym typeface="Avenir"/>
                      </a:endParaRPr>
                    </a:p>
                  </a:txBody>
                  <a:tcPr marL="93800" marR="93800" marT="46900" marB="46900">
                    <a:lnL w="38100" cap="flat" cmpd="sng">
                      <a:solidFill>
                        <a:srgbClr val="CFDEEF"/>
                      </a:solidFill>
                      <a:prstDash val="solid"/>
                      <a:round/>
                      <a:headEnd type="none" w="sm" len="sm"/>
                      <a:tailEnd type="none" w="sm" len="sm"/>
                    </a:lnL>
                    <a:lnR w="38100" cap="flat" cmpd="sng">
                      <a:solidFill>
                        <a:srgbClr val="CFDEEF"/>
                      </a:solidFill>
                      <a:prstDash val="solid"/>
                      <a:round/>
                      <a:headEnd type="none" w="sm" len="sm"/>
                      <a:tailEnd type="none" w="sm" len="sm"/>
                    </a:lnR>
                    <a:lnT w="38100" cap="flat" cmpd="sng">
                      <a:solidFill>
                        <a:srgbClr val="CFDEEF"/>
                      </a:solidFill>
                      <a:prstDash val="solid"/>
                      <a:round/>
                      <a:headEnd type="none" w="sm" len="sm"/>
                      <a:tailEnd type="none" w="sm" len="sm"/>
                    </a:lnT>
                    <a:lnB w="38100" cap="flat" cmpd="sng">
                      <a:solidFill>
                        <a:srgbClr val="CFDEEF"/>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69354">
                <a:tc>
                  <a:txBody>
                    <a:bodyPr/>
                    <a:lstStyle/>
                    <a:p>
                      <a:pPr marL="0" marR="0" lvl="0" indent="0" algn="l" rtl="0">
                        <a:lnSpc>
                          <a:spcPct val="100000"/>
                        </a:lnSpc>
                        <a:spcBef>
                          <a:spcPts val="0"/>
                        </a:spcBef>
                        <a:spcAft>
                          <a:spcPts val="0"/>
                        </a:spcAft>
                        <a:buClr>
                          <a:schemeClr val="dk2"/>
                        </a:buClr>
                        <a:buSzPts val="1900"/>
                        <a:buFont typeface="Calibri"/>
                        <a:buNone/>
                      </a:pPr>
                      <a:r>
                        <a:rPr lang="en" sz="1900" b="1">
                          <a:solidFill>
                            <a:srgbClr val="621216"/>
                          </a:solidFill>
                          <a:latin typeface="Avenir"/>
                          <a:ea typeface="Avenir"/>
                          <a:cs typeface="Avenir"/>
                          <a:sym typeface="Avenir"/>
                        </a:rPr>
                        <a:t>Isolation/Separation</a:t>
                      </a:r>
                      <a:endParaRPr sz="1100" b="1">
                        <a:solidFill>
                          <a:srgbClr val="621216"/>
                        </a:solidFill>
                        <a:latin typeface="Avenir"/>
                        <a:ea typeface="Avenir"/>
                        <a:cs typeface="Avenir"/>
                        <a:sym typeface="Avenir"/>
                      </a:endParaRPr>
                    </a:p>
                  </a:txBody>
                  <a:tcPr marL="93800" marR="93800" marT="46900" marB="46900">
                    <a:lnL w="38100" cap="flat" cmpd="sng">
                      <a:solidFill>
                        <a:srgbClr val="CFDEEF"/>
                      </a:solidFill>
                      <a:prstDash val="solid"/>
                      <a:round/>
                      <a:headEnd type="none" w="sm" len="sm"/>
                      <a:tailEnd type="none" w="sm" len="sm"/>
                    </a:lnL>
                    <a:lnR w="38100" cap="flat" cmpd="sng">
                      <a:solidFill>
                        <a:srgbClr val="CFDEEF"/>
                      </a:solidFill>
                      <a:prstDash val="solid"/>
                      <a:round/>
                      <a:headEnd type="none" w="sm" len="sm"/>
                      <a:tailEnd type="none" w="sm" len="sm"/>
                    </a:lnR>
                    <a:lnT w="38100" cap="flat" cmpd="sng">
                      <a:solidFill>
                        <a:srgbClr val="CFDEEF"/>
                      </a:solidFill>
                      <a:prstDash val="solid"/>
                      <a:round/>
                      <a:headEnd type="none" w="sm" len="sm"/>
                      <a:tailEnd type="none" w="sm" len="sm"/>
                    </a:lnT>
                    <a:lnB w="38100" cap="flat" cmpd="sng">
                      <a:solidFill>
                        <a:srgbClr val="CFDEE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 sz="1900" b="1">
                          <a:solidFill>
                            <a:srgbClr val="621216"/>
                          </a:solidFill>
                          <a:latin typeface="Avenir"/>
                          <a:ea typeface="Avenir"/>
                          <a:cs typeface="Avenir"/>
                          <a:sym typeface="Avenir"/>
                        </a:rPr>
                        <a:t>Skills Gap </a:t>
                      </a:r>
                      <a:endParaRPr sz="1100" b="1">
                        <a:solidFill>
                          <a:srgbClr val="621216"/>
                        </a:solidFill>
                        <a:latin typeface="Avenir"/>
                        <a:ea typeface="Avenir"/>
                        <a:cs typeface="Avenir"/>
                        <a:sym typeface="Avenir"/>
                      </a:endParaRPr>
                    </a:p>
                  </a:txBody>
                  <a:tcPr marL="93800" marR="93800" marT="46900" marB="46900">
                    <a:lnL w="38100" cap="flat" cmpd="sng">
                      <a:solidFill>
                        <a:srgbClr val="CFDEEF"/>
                      </a:solidFill>
                      <a:prstDash val="solid"/>
                      <a:round/>
                      <a:headEnd type="none" w="sm" len="sm"/>
                      <a:tailEnd type="none" w="sm" len="sm"/>
                    </a:lnL>
                    <a:lnR w="38100" cap="flat" cmpd="sng">
                      <a:solidFill>
                        <a:srgbClr val="CFDEEF"/>
                      </a:solidFill>
                      <a:prstDash val="solid"/>
                      <a:round/>
                      <a:headEnd type="none" w="sm" len="sm"/>
                      <a:tailEnd type="none" w="sm" len="sm"/>
                    </a:lnR>
                    <a:lnT w="38100" cap="flat" cmpd="sng">
                      <a:solidFill>
                        <a:srgbClr val="CFDEEF"/>
                      </a:solidFill>
                      <a:prstDash val="solid"/>
                      <a:round/>
                      <a:headEnd type="none" w="sm" len="sm"/>
                      <a:tailEnd type="none" w="sm" len="sm"/>
                    </a:lnT>
                    <a:lnB w="38100" cap="flat" cmpd="sng">
                      <a:solidFill>
                        <a:srgbClr val="CFDEEF"/>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69354">
                <a:tc>
                  <a:txBody>
                    <a:bodyPr/>
                    <a:lstStyle/>
                    <a:p>
                      <a:pPr marL="0" marR="0" lvl="0" indent="0" algn="l" rtl="0">
                        <a:lnSpc>
                          <a:spcPct val="100000"/>
                        </a:lnSpc>
                        <a:spcBef>
                          <a:spcPts val="0"/>
                        </a:spcBef>
                        <a:spcAft>
                          <a:spcPts val="0"/>
                        </a:spcAft>
                        <a:buClr>
                          <a:schemeClr val="dk2"/>
                        </a:buClr>
                        <a:buSzPts val="1900"/>
                        <a:buFont typeface="Calibri"/>
                        <a:buNone/>
                      </a:pPr>
                      <a:r>
                        <a:rPr lang="en" sz="1900" b="1">
                          <a:solidFill>
                            <a:srgbClr val="621216"/>
                          </a:solidFill>
                          <a:latin typeface="Avenir"/>
                          <a:ea typeface="Avenir"/>
                          <a:cs typeface="Avenir"/>
                          <a:sym typeface="Avenir"/>
                        </a:rPr>
                        <a:t>Layoffs</a:t>
                      </a:r>
                      <a:endParaRPr sz="1100" b="1">
                        <a:solidFill>
                          <a:srgbClr val="621216"/>
                        </a:solidFill>
                        <a:latin typeface="Avenir"/>
                        <a:ea typeface="Avenir"/>
                        <a:cs typeface="Avenir"/>
                        <a:sym typeface="Avenir"/>
                      </a:endParaRPr>
                    </a:p>
                  </a:txBody>
                  <a:tcPr marL="93800" marR="93800" marT="46900" marB="46900">
                    <a:lnL w="38100" cap="flat" cmpd="sng">
                      <a:solidFill>
                        <a:srgbClr val="CFDEEF"/>
                      </a:solidFill>
                      <a:prstDash val="solid"/>
                      <a:round/>
                      <a:headEnd type="none" w="sm" len="sm"/>
                      <a:tailEnd type="none" w="sm" len="sm"/>
                    </a:lnL>
                    <a:lnR w="38100" cap="flat" cmpd="sng">
                      <a:solidFill>
                        <a:srgbClr val="CFDEEF"/>
                      </a:solidFill>
                      <a:prstDash val="solid"/>
                      <a:round/>
                      <a:headEnd type="none" w="sm" len="sm"/>
                      <a:tailEnd type="none" w="sm" len="sm"/>
                    </a:lnR>
                    <a:lnT w="38100" cap="flat" cmpd="sng">
                      <a:solidFill>
                        <a:srgbClr val="CFDEEF"/>
                      </a:solidFill>
                      <a:prstDash val="solid"/>
                      <a:round/>
                      <a:headEnd type="none" w="sm" len="sm"/>
                      <a:tailEnd type="none" w="sm" len="sm"/>
                    </a:lnT>
                    <a:lnB w="38100" cap="flat" cmpd="sng">
                      <a:solidFill>
                        <a:srgbClr val="CFDEEF"/>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900" b="1" i="0" u="none" strike="noStrike" kern="0" cap="none" spc="0" normalizeH="0" baseline="0" noProof="0" dirty="0">
                          <a:ln>
                            <a:noFill/>
                          </a:ln>
                          <a:solidFill>
                            <a:srgbClr val="621216"/>
                          </a:solidFill>
                          <a:effectLst/>
                          <a:uLnTx/>
                          <a:uFillTx/>
                          <a:latin typeface="Avenir"/>
                          <a:ea typeface="Avenir"/>
                          <a:cs typeface="Avenir"/>
                          <a:sym typeface="Avenir"/>
                        </a:rPr>
                        <a:t>High Expectations </a:t>
                      </a:r>
                    </a:p>
                  </a:txBody>
                  <a:tcPr marL="93800" marR="93800" marT="46900" marB="46900">
                    <a:lnL w="38100" cap="flat" cmpd="sng">
                      <a:solidFill>
                        <a:srgbClr val="CFDEEF"/>
                      </a:solidFill>
                      <a:prstDash val="solid"/>
                      <a:round/>
                      <a:headEnd type="none" w="sm" len="sm"/>
                      <a:tailEnd type="none" w="sm" len="sm"/>
                    </a:lnL>
                    <a:lnR w="38100" cap="flat" cmpd="sng">
                      <a:solidFill>
                        <a:srgbClr val="CFDEEF"/>
                      </a:solidFill>
                      <a:prstDash val="solid"/>
                      <a:round/>
                      <a:headEnd type="none" w="sm" len="sm"/>
                      <a:tailEnd type="none" w="sm" len="sm"/>
                    </a:lnR>
                    <a:lnT w="38100" cap="flat" cmpd="sng">
                      <a:solidFill>
                        <a:srgbClr val="CFDEEF"/>
                      </a:solidFill>
                      <a:prstDash val="solid"/>
                      <a:round/>
                      <a:headEnd type="none" w="sm" len="sm"/>
                      <a:tailEnd type="none" w="sm" len="sm"/>
                    </a:lnT>
                    <a:lnB w="38100" cap="flat" cmpd="sng">
                      <a:solidFill>
                        <a:srgbClr val="CFDEEF"/>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568962">
                <a:tc>
                  <a:txBody>
                    <a:bodyPr/>
                    <a:lstStyle/>
                    <a:p>
                      <a:pPr marL="0" marR="0" lvl="0" indent="0" algn="l" rtl="0">
                        <a:lnSpc>
                          <a:spcPct val="100000"/>
                        </a:lnSpc>
                        <a:spcBef>
                          <a:spcPts val="0"/>
                        </a:spcBef>
                        <a:spcAft>
                          <a:spcPts val="0"/>
                        </a:spcAft>
                        <a:buClr>
                          <a:schemeClr val="dk2"/>
                        </a:buClr>
                        <a:buSzPts val="1900"/>
                        <a:buFont typeface="Calibri"/>
                        <a:buNone/>
                      </a:pPr>
                      <a:r>
                        <a:rPr lang="en" sz="1900" b="1" dirty="0">
                          <a:solidFill>
                            <a:srgbClr val="621216"/>
                          </a:solidFill>
                          <a:latin typeface="Avenir"/>
                          <a:ea typeface="Avenir"/>
                          <a:cs typeface="Avenir"/>
                          <a:sym typeface="Avenir"/>
                        </a:rPr>
                        <a:t>Prevalent Drug &amp; Alcohol Use-Opioids</a:t>
                      </a:r>
                      <a:endParaRPr sz="1100" b="1" dirty="0">
                        <a:solidFill>
                          <a:srgbClr val="621216"/>
                        </a:solidFill>
                        <a:latin typeface="Avenir"/>
                        <a:ea typeface="Avenir"/>
                        <a:cs typeface="Avenir"/>
                        <a:sym typeface="Avenir"/>
                      </a:endParaRPr>
                    </a:p>
                  </a:txBody>
                  <a:tcPr marL="93800" marR="93800" marT="46900" marB="46900">
                    <a:lnL w="38100" cap="flat" cmpd="sng">
                      <a:solidFill>
                        <a:srgbClr val="CFDEEF"/>
                      </a:solidFill>
                      <a:prstDash val="solid"/>
                      <a:round/>
                      <a:headEnd type="none" w="sm" len="sm"/>
                      <a:tailEnd type="none" w="sm" len="sm"/>
                    </a:lnL>
                    <a:lnR w="38100" cap="flat" cmpd="sng">
                      <a:solidFill>
                        <a:srgbClr val="CFDEEF"/>
                      </a:solidFill>
                      <a:prstDash val="solid"/>
                      <a:round/>
                      <a:headEnd type="none" w="sm" len="sm"/>
                      <a:tailEnd type="none" w="sm" len="sm"/>
                    </a:lnR>
                    <a:lnT w="38100" cap="flat" cmpd="sng">
                      <a:solidFill>
                        <a:srgbClr val="CFDEEF"/>
                      </a:solidFill>
                      <a:prstDash val="solid"/>
                      <a:round/>
                      <a:headEnd type="none" w="sm" len="sm"/>
                      <a:tailEnd type="none" w="sm" len="sm"/>
                    </a:lnT>
                    <a:lnB w="38100" cap="flat" cmpd="sng" algn="ctr">
                      <a:solidFill>
                        <a:srgbClr val="CFDEEF"/>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1800" b="1" u="none" strike="noStrike" cap="none" dirty="0">
                          <a:solidFill>
                            <a:srgbClr val="621216"/>
                          </a:solidFill>
                          <a:latin typeface="Avenir"/>
                          <a:ea typeface="Avenir"/>
                          <a:cs typeface="Avenir"/>
                          <a:sym typeface="Avenir"/>
                        </a:rPr>
                        <a:t>Demanding Schedule</a:t>
                      </a:r>
                    </a:p>
                  </a:txBody>
                  <a:tcPr marL="93800" marR="93800" marT="46900" marB="46900">
                    <a:lnL w="38100" cap="flat" cmpd="sng">
                      <a:solidFill>
                        <a:srgbClr val="CFDEEF"/>
                      </a:solidFill>
                      <a:prstDash val="solid"/>
                      <a:round/>
                      <a:headEnd type="none" w="sm" len="sm"/>
                      <a:tailEnd type="none" w="sm" len="sm"/>
                    </a:lnL>
                    <a:lnR w="38100" cap="flat" cmpd="sng">
                      <a:solidFill>
                        <a:srgbClr val="CFDEEF"/>
                      </a:solidFill>
                      <a:prstDash val="solid"/>
                      <a:round/>
                      <a:headEnd type="none" w="sm" len="sm"/>
                      <a:tailEnd type="none" w="sm" len="sm"/>
                    </a:lnR>
                    <a:lnT w="38100" cap="flat" cmpd="sng">
                      <a:solidFill>
                        <a:srgbClr val="CFDEEF"/>
                      </a:solidFill>
                      <a:prstDash val="solid"/>
                      <a:round/>
                      <a:headEnd type="none" w="sm" len="sm"/>
                      <a:tailEnd type="none" w="sm" len="sm"/>
                    </a:lnT>
                    <a:lnB w="38100" cap="flat" cmpd="sng" algn="ctr">
                      <a:solidFill>
                        <a:srgbClr val="CFDEEF"/>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618969">
                <a:tc>
                  <a:txBody>
                    <a:bodyPr/>
                    <a:lstStyle/>
                    <a:p>
                      <a:pPr marL="0" marR="0" lvl="0" indent="0" algn="l" rtl="0">
                        <a:lnSpc>
                          <a:spcPct val="100000"/>
                        </a:lnSpc>
                        <a:spcBef>
                          <a:spcPts val="0"/>
                        </a:spcBef>
                        <a:spcAft>
                          <a:spcPts val="0"/>
                        </a:spcAft>
                        <a:buClr>
                          <a:schemeClr val="dk2"/>
                        </a:buClr>
                        <a:buSzPts val="1900"/>
                        <a:buFont typeface="Calibri"/>
                        <a:buNone/>
                      </a:pPr>
                      <a:r>
                        <a:rPr kumimoji="0" lang="en" sz="1900" b="1" i="0" u="none" strike="noStrike" kern="0" cap="none" spc="0" normalizeH="0" baseline="0" noProof="0" dirty="0">
                          <a:ln>
                            <a:noFill/>
                          </a:ln>
                          <a:solidFill>
                            <a:srgbClr val="621216"/>
                          </a:solidFill>
                          <a:effectLst/>
                          <a:uLnTx/>
                          <a:uFillTx/>
                          <a:latin typeface="Avenir"/>
                          <a:ea typeface="Avenir"/>
                          <a:cs typeface="Avenir"/>
                          <a:sym typeface="Avenir"/>
                        </a:rPr>
                        <a:t>Mental Health Stigma </a:t>
                      </a:r>
                      <a:endParaRPr sz="1100" b="1" dirty="0">
                        <a:solidFill>
                          <a:srgbClr val="621216"/>
                        </a:solidFill>
                        <a:latin typeface="Avenir"/>
                        <a:ea typeface="Avenir"/>
                        <a:cs typeface="Avenir"/>
                        <a:sym typeface="Avenir"/>
                      </a:endParaRPr>
                    </a:p>
                  </a:txBody>
                  <a:tcPr marL="93800" marR="93800" marT="46900" marB="46900">
                    <a:lnL w="38100" cap="flat" cmpd="sng">
                      <a:solidFill>
                        <a:srgbClr val="CFDEEF"/>
                      </a:solidFill>
                      <a:prstDash val="solid"/>
                      <a:round/>
                      <a:headEnd type="none" w="sm" len="sm"/>
                      <a:tailEnd type="none" w="sm" len="sm"/>
                    </a:lnL>
                    <a:lnR w="38100" cap="flat" cmpd="sng" algn="ctr">
                      <a:solidFill>
                        <a:srgbClr val="CFDEEF"/>
                      </a:solidFill>
                      <a:prstDash val="solid"/>
                      <a:round/>
                      <a:headEnd type="none" w="sm" len="sm"/>
                      <a:tailEnd type="none" w="sm" len="sm"/>
                    </a:lnR>
                    <a:lnT w="38100" cap="flat" cmpd="sng">
                      <a:solidFill>
                        <a:srgbClr val="CFDEEF"/>
                      </a:solidFill>
                      <a:prstDash val="solid"/>
                      <a:round/>
                      <a:headEnd type="none" w="sm" len="sm"/>
                      <a:tailEnd type="none" w="sm" len="sm"/>
                    </a:lnT>
                    <a:lnB w="38100" cap="flat" cmpd="sng">
                      <a:solidFill>
                        <a:srgbClr val="CFDEEF"/>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solidFill>
                            <a:srgbClr val="621216"/>
                          </a:solidFill>
                          <a:latin typeface="Avenir"/>
                          <a:ea typeface="Avenir"/>
                          <a:cs typeface="Avenir"/>
                          <a:sym typeface="Avenir"/>
                        </a:rPr>
                        <a:t>What Other? </a:t>
                      </a:r>
                      <a:endParaRPr lang="en-US" sz="1050" b="1" dirty="0">
                        <a:solidFill>
                          <a:srgbClr val="621216"/>
                        </a:solidFill>
                        <a:latin typeface="Avenir"/>
                        <a:ea typeface="Avenir"/>
                        <a:cs typeface="Avenir"/>
                        <a:sym typeface="Avenir"/>
                      </a:endParaRPr>
                    </a:p>
                    <a:p>
                      <a:pPr marL="0" marR="0" lvl="0" indent="0" algn="l" rtl="0">
                        <a:spcBef>
                          <a:spcPts val="0"/>
                        </a:spcBef>
                        <a:spcAft>
                          <a:spcPts val="0"/>
                        </a:spcAft>
                        <a:buNone/>
                      </a:pPr>
                      <a:endParaRPr sz="1800" b="1" dirty="0">
                        <a:solidFill>
                          <a:srgbClr val="621216"/>
                        </a:solidFill>
                        <a:latin typeface="Avenir"/>
                        <a:ea typeface="Avenir"/>
                        <a:cs typeface="Avenir"/>
                        <a:sym typeface="Avenir"/>
                      </a:endParaRPr>
                    </a:p>
                  </a:txBody>
                  <a:tcPr marL="93800" marR="93800" marT="46900" marB="46900">
                    <a:lnL w="38100" cap="flat" cmpd="sng" algn="ctr">
                      <a:solidFill>
                        <a:srgbClr val="CFDEEF"/>
                      </a:solidFill>
                      <a:prstDash val="solid"/>
                      <a:round/>
                      <a:headEnd type="none" w="sm" len="sm"/>
                      <a:tailEnd type="none" w="sm" len="sm"/>
                    </a:lnL>
                    <a:lnR w="38100" cap="flat" cmpd="sng">
                      <a:solidFill>
                        <a:srgbClr val="CFDEEF"/>
                      </a:solidFill>
                      <a:prstDash val="solid"/>
                      <a:round/>
                      <a:headEnd type="none" w="sm" len="sm"/>
                      <a:tailEnd type="none" w="sm" len="sm"/>
                    </a:lnR>
                    <a:lnT w="38100" cap="flat" cmpd="sng">
                      <a:solidFill>
                        <a:srgbClr val="CFDEEF"/>
                      </a:solidFill>
                      <a:prstDash val="solid"/>
                      <a:round/>
                      <a:headEnd type="none" w="sm" len="sm"/>
                      <a:tailEnd type="none" w="sm" len="sm"/>
                    </a:lnT>
                    <a:lnB w="38100" cap="flat" cmpd="sng">
                      <a:solidFill>
                        <a:srgbClr val="CFDEEF"/>
                      </a:solidFill>
                      <a:prstDash val="solid"/>
                      <a:round/>
                      <a:headEnd type="none" w="sm" len="sm"/>
                      <a:tailEnd type="none" w="sm" len="sm"/>
                    </a:lnB>
                    <a:solidFill>
                      <a:schemeClr val="lt1"/>
                    </a:solidFill>
                  </a:tcPr>
                </a:tc>
                <a:extLst>
                  <a:ext uri="{0D108BD9-81ED-4DB2-BD59-A6C34878D82A}">
                    <a16:rowId xmlns:a16="http://schemas.microsoft.com/office/drawing/2014/main" val="132436095"/>
                  </a:ext>
                </a:extLst>
              </a:tr>
            </a:tbl>
          </a:graphicData>
        </a:graphic>
      </p:graphicFrame>
      <p:pic>
        <p:nvPicPr>
          <p:cNvPr id="707" name="Google Shape;707;p106"/>
          <p:cNvPicPr preferRelativeResize="0"/>
          <p:nvPr/>
        </p:nvPicPr>
        <p:blipFill rotWithShape="1">
          <a:blip r:embed="rId4">
            <a:alphaModFix/>
          </a:blip>
          <a:srcRect/>
          <a:stretch/>
        </p:blipFill>
        <p:spPr>
          <a:xfrm>
            <a:off x="225435" y="102394"/>
            <a:ext cx="1095650" cy="10134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6"/>
                                        </p:tgtEl>
                                        <p:attrNameLst>
                                          <p:attrName>style.visibility</p:attrName>
                                        </p:attrNameLst>
                                      </p:cBhvr>
                                      <p:to>
                                        <p:strVal val="visible"/>
                                      </p:to>
                                    </p:set>
                                    <p:animEffect transition="in" filter="fade">
                                      <p:cBhvr>
                                        <p:cTn id="7" dur="500"/>
                                        <p:tgtEl>
                                          <p:spTgt spid="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1"/>
        <p:cNvGrpSpPr/>
        <p:nvPr/>
      </p:nvGrpSpPr>
      <p:grpSpPr>
        <a:xfrm>
          <a:off x="0" y="0"/>
          <a:ext cx="0" cy="0"/>
          <a:chOff x="0" y="0"/>
          <a:chExt cx="0" cy="0"/>
        </a:xfrm>
      </p:grpSpPr>
      <p:sp>
        <p:nvSpPr>
          <p:cNvPr id="712" name="Google Shape;712;p107"/>
          <p:cNvSpPr/>
          <p:nvPr/>
        </p:nvSpPr>
        <p:spPr>
          <a:xfrm>
            <a:off x="1143" y="0"/>
            <a:ext cx="9141900" cy="51435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713" name="Google Shape;713;p107" descr="A person sitting on the floor in a shipping container&#10;&#10;Description automatically generated"/>
          <p:cNvPicPr preferRelativeResize="0"/>
          <p:nvPr/>
        </p:nvPicPr>
        <p:blipFill rotWithShape="1">
          <a:blip r:embed="rId3">
            <a:alphaModFix/>
          </a:blip>
          <a:srcRect t="4280" b="11466"/>
          <a:stretch/>
        </p:blipFill>
        <p:spPr>
          <a:xfrm>
            <a:off x="-1128" y="962"/>
            <a:ext cx="9143983" cy="5142541"/>
          </a:xfrm>
          <a:prstGeom prst="rect">
            <a:avLst/>
          </a:prstGeom>
          <a:noFill/>
          <a:ln>
            <a:noFill/>
          </a:ln>
        </p:spPr>
      </p:pic>
      <p:sp>
        <p:nvSpPr>
          <p:cNvPr id="714" name="Google Shape;714;p107"/>
          <p:cNvSpPr/>
          <p:nvPr/>
        </p:nvSpPr>
        <p:spPr>
          <a:xfrm rot="10800000">
            <a:off x="4335145" y="476"/>
            <a:ext cx="4807703" cy="5143499"/>
          </a:xfrm>
          <a:custGeom>
            <a:avLst/>
            <a:gdLst/>
            <a:ahLst/>
            <a:cxnLst/>
            <a:rect l="l" t="t" r="r" b="b"/>
            <a:pathLst>
              <a:path w="6942531" h="6857999" extrusionOk="0">
                <a:moveTo>
                  <a:pt x="5519949" y="0"/>
                </a:moveTo>
                <a:lnTo>
                  <a:pt x="0" y="0"/>
                </a:lnTo>
                <a:lnTo>
                  <a:pt x="0" y="6857999"/>
                </a:lnTo>
                <a:lnTo>
                  <a:pt x="5522815" y="6857999"/>
                </a:lnTo>
                <a:lnTo>
                  <a:pt x="5683229" y="6689747"/>
                </a:lnTo>
                <a:cubicBezTo>
                  <a:pt x="6465655" y="5828886"/>
                  <a:pt x="6942531" y="4685319"/>
                  <a:pt x="6942531" y="3430370"/>
                </a:cubicBezTo>
                <a:cubicBezTo>
                  <a:pt x="6942531" y="2091759"/>
                  <a:pt x="6399952" y="879874"/>
                  <a:pt x="5522720" y="2642"/>
                </a:cubicBezTo>
                <a:close/>
              </a:path>
            </a:pathLst>
          </a:custGeom>
          <a:solidFill>
            <a:srgbClr val="15396E">
              <a:alpha val="498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715" name="Google Shape;715;p107"/>
          <p:cNvSpPr/>
          <p:nvPr/>
        </p:nvSpPr>
        <p:spPr>
          <a:xfrm rot="10800000">
            <a:off x="4334950" y="-961"/>
            <a:ext cx="4807703" cy="5143499"/>
          </a:xfrm>
          <a:custGeom>
            <a:avLst/>
            <a:gdLst/>
            <a:ahLst/>
            <a:cxnLst/>
            <a:rect l="l" t="t" r="r" b="b"/>
            <a:pathLst>
              <a:path w="6942531" h="6857999" extrusionOk="0">
                <a:moveTo>
                  <a:pt x="5519949" y="0"/>
                </a:moveTo>
                <a:lnTo>
                  <a:pt x="0" y="0"/>
                </a:lnTo>
                <a:lnTo>
                  <a:pt x="0" y="6857999"/>
                </a:lnTo>
                <a:lnTo>
                  <a:pt x="5522815" y="6857999"/>
                </a:lnTo>
                <a:lnTo>
                  <a:pt x="5683229" y="6689747"/>
                </a:lnTo>
                <a:cubicBezTo>
                  <a:pt x="6465655" y="5828886"/>
                  <a:pt x="6942531" y="4685319"/>
                  <a:pt x="6942531" y="3430370"/>
                </a:cubicBezTo>
                <a:cubicBezTo>
                  <a:pt x="6942531" y="2091759"/>
                  <a:pt x="6399952" y="879874"/>
                  <a:pt x="5522720" y="2642"/>
                </a:cubicBezTo>
                <a:close/>
              </a:path>
            </a:pathLst>
          </a:custGeom>
          <a:solidFill>
            <a:srgbClr val="15396E">
              <a:alpha val="498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716" name="Google Shape;716;p107"/>
          <p:cNvSpPr txBox="1"/>
          <p:nvPr/>
        </p:nvSpPr>
        <p:spPr>
          <a:xfrm>
            <a:off x="4700050" y="2367275"/>
            <a:ext cx="4331700" cy="16881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2800" dirty="0">
                <a:solidFill>
                  <a:schemeClr val="lt1"/>
                </a:solidFill>
                <a:latin typeface="Avenir"/>
                <a:ea typeface="Avenir"/>
                <a:cs typeface="Avenir"/>
                <a:sym typeface="Avenir"/>
              </a:rPr>
              <a:t>CDC Statistics</a:t>
            </a:r>
            <a:endParaRPr sz="2800" dirty="0">
              <a:solidFill>
                <a:schemeClr val="lt1"/>
              </a:solidFill>
              <a:latin typeface="Avenir"/>
              <a:ea typeface="Avenir"/>
              <a:cs typeface="Avenir"/>
              <a:sym typeface="Avenir"/>
            </a:endParaRPr>
          </a:p>
          <a:p>
            <a:pPr marL="0" lvl="0" indent="0" algn="ctr" rtl="0">
              <a:lnSpc>
                <a:spcPct val="90000"/>
              </a:lnSpc>
              <a:spcBef>
                <a:spcPts val="0"/>
              </a:spcBef>
              <a:spcAft>
                <a:spcPts val="0"/>
              </a:spcAft>
              <a:buNone/>
            </a:pPr>
            <a:endParaRPr sz="2400" dirty="0">
              <a:solidFill>
                <a:schemeClr val="lt1"/>
              </a:solidFill>
              <a:latin typeface="Avenir Next" panose="020B0503020202020204" pitchFamily="34" charset="0"/>
              <a:ea typeface="Avenir"/>
              <a:cs typeface="Avenir"/>
              <a:sym typeface="Avenir"/>
            </a:endParaRPr>
          </a:p>
          <a:p>
            <a:pPr marL="0" lvl="0" indent="0" algn="ctr" rtl="0">
              <a:lnSpc>
                <a:spcPct val="90000"/>
              </a:lnSpc>
              <a:spcBef>
                <a:spcPts val="0"/>
              </a:spcBef>
              <a:spcAft>
                <a:spcPts val="0"/>
              </a:spcAft>
              <a:buClr>
                <a:schemeClr val="dk1"/>
              </a:buClr>
              <a:buSzPts val="1100"/>
              <a:buFont typeface="Arial"/>
              <a:buNone/>
            </a:pPr>
            <a:r>
              <a:rPr lang="en" sz="2400" dirty="0">
                <a:solidFill>
                  <a:schemeClr val="lt1"/>
                </a:solidFill>
                <a:latin typeface="Avenir Next" panose="020B0503020202020204" pitchFamily="34" charset="0"/>
                <a:ea typeface="Avenir"/>
                <a:cs typeface="Avenir"/>
                <a:sym typeface="Avenir"/>
              </a:rPr>
              <a:t>2022 Suicides record high </a:t>
            </a:r>
          </a:p>
          <a:p>
            <a:pPr marL="0" lvl="0" indent="0" algn="ctr" rtl="0">
              <a:lnSpc>
                <a:spcPct val="90000"/>
              </a:lnSpc>
              <a:spcBef>
                <a:spcPts val="0"/>
              </a:spcBef>
              <a:spcAft>
                <a:spcPts val="0"/>
              </a:spcAft>
              <a:buClr>
                <a:schemeClr val="dk1"/>
              </a:buClr>
              <a:buSzPts val="1100"/>
              <a:buFont typeface="Arial"/>
              <a:buNone/>
            </a:pPr>
            <a:r>
              <a:rPr lang="en" sz="2400" dirty="0">
                <a:solidFill>
                  <a:schemeClr val="lt1"/>
                </a:solidFill>
                <a:latin typeface="Avenir Next" panose="020B0503020202020204" pitchFamily="34" charset="0"/>
                <a:ea typeface="Avenir"/>
                <a:cs typeface="Avenir"/>
                <a:sym typeface="Avenir"/>
              </a:rPr>
              <a:t>– 49,476</a:t>
            </a:r>
            <a:endParaRPr sz="2400" dirty="0">
              <a:solidFill>
                <a:schemeClr val="lt1"/>
              </a:solidFill>
              <a:latin typeface="Avenir Next" panose="020B0503020202020204" pitchFamily="34" charset="0"/>
              <a:ea typeface="Avenir"/>
              <a:cs typeface="Avenir"/>
              <a:sym typeface="Avenir"/>
            </a:endParaRPr>
          </a:p>
          <a:p>
            <a:pPr marL="0" lvl="0" indent="0" algn="ctr" rtl="0">
              <a:spcBef>
                <a:spcPts val="0"/>
              </a:spcBef>
              <a:spcAft>
                <a:spcPts val="0"/>
              </a:spcAft>
              <a:buClr>
                <a:schemeClr val="dk1"/>
              </a:buClr>
              <a:buSzPts val="1100"/>
              <a:buFont typeface="Arial"/>
              <a:buNone/>
            </a:pPr>
            <a:r>
              <a:rPr lang="en" sz="2400" dirty="0">
                <a:solidFill>
                  <a:schemeClr val="lt1"/>
                </a:solidFill>
                <a:latin typeface="Avenir Next" panose="020B0503020202020204" pitchFamily="34" charset="0"/>
                <a:ea typeface="Avenir"/>
                <a:cs typeface="Avenir"/>
                <a:sym typeface="Avenir"/>
              </a:rPr>
              <a:t>2022 Homicides record high – 26,031</a:t>
            </a:r>
            <a:endParaRPr sz="2400" dirty="0">
              <a:solidFill>
                <a:schemeClr val="lt1"/>
              </a:solidFill>
              <a:latin typeface="Avenir Next" panose="020B0503020202020204" pitchFamily="34" charset="0"/>
            </a:endParaRPr>
          </a:p>
          <a:p>
            <a:pPr marL="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717" name="Google Shape;717;p107"/>
          <p:cNvSpPr txBox="1"/>
          <p:nvPr/>
        </p:nvSpPr>
        <p:spPr>
          <a:xfrm>
            <a:off x="4700050" y="360200"/>
            <a:ext cx="4331700" cy="1895873"/>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 sz="2700" dirty="0">
                <a:solidFill>
                  <a:schemeClr val="lt1"/>
                </a:solidFill>
                <a:latin typeface="Avenir"/>
                <a:ea typeface="Avenir"/>
                <a:cs typeface="Avenir"/>
                <a:sym typeface="Avenir"/>
              </a:rPr>
              <a:t>Construction Industry is approximately 5x more likely than general population to lose life by suicide</a:t>
            </a:r>
            <a:endParaRPr sz="2700" dirty="0">
              <a:solidFill>
                <a:schemeClr val="lt1"/>
              </a:solidFill>
              <a:latin typeface="Avenir"/>
              <a:ea typeface="Avenir"/>
              <a:cs typeface="Avenir"/>
              <a:sym typeface="Avenir"/>
            </a:endParaRPr>
          </a:p>
          <a:p>
            <a:pPr marL="0" lvl="0" indent="0" algn="l" rtl="0">
              <a:spcBef>
                <a:spcPts val="0"/>
              </a:spcBef>
              <a:spcAft>
                <a:spcPts val="0"/>
              </a:spcAft>
              <a:buNone/>
            </a:pPr>
            <a:endParaRPr dirty="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
                                            <p:txEl>
                                              <p:pRg st="0" end="0"/>
                                            </p:txEl>
                                          </p:spTgt>
                                        </p:tgtEl>
                                        <p:attrNameLst>
                                          <p:attrName>style.visibility</p:attrName>
                                        </p:attrNameLst>
                                      </p:cBhvr>
                                      <p:to>
                                        <p:strVal val="visible"/>
                                      </p:to>
                                    </p:set>
                                    <p:animEffect transition="in" filter="fade">
                                      <p:cBhvr>
                                        <p:cTn id="7" dur="500"/>
                                        <p:tgtEl>
                                          <p:spTgt spid="7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6">
                                            <p:txEl>
                                              <p:pRg st="0" end="0"/>
                                            </p:txEl>
                                          </p:spTgt>
                                        </p:tgtEl>
                                        <p:attrNameLst>
                                          <p:attrName>style.visibility</p:attrName>
                                        </p:attrNameLst>
                                      </p:cBhvr>
                                      <p:to>
                                        <p:strVal val="visible"/>
                                      </p:to>
                                    </p:set>
                                    <p:animEffect transition="in" filter="fade">
                                      <p:cBhvr>
                                        <p:cTn id="12" dur="500"/>
                                        <p:tgtEl>
                                          <p:spTgt spid="71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16">
                                            <p:txEl>
                                              <p:pRg st="2" end="2"/>
                                            </p:txEl>
                                          </p:spTgt>
                                        </p:tgtEl>
                                        <p:attrNameLst>
                                          <p:attrName>style.visibility</p:attrName>
                                        </p:attrNameLst>
                                      </p:cBhvr>
                                      <p:to>
                                        <p:strVal val="visible"/>
                                      </p:to>
                                    </p:set>
                                    <p:animEffect transition="in" filter="fade">
                                      <p:cBhvr>
                                        <p:cTn id="15" dur="500"/>
                                        <p:tgtEl>
                                          <p:spTgt spid="716">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16">
                                            <p:txEl>
                                              <p:pRg st="3" end="3"/>
                                            </p:txEl>
                                          </p:spTgt>
                                        </p:tgtEl>
                                        <p:attrNameLst>
                                          <p:attrName>style.visibility</p:attrName>
                                        </p:attrNameLst>
                                      </p:cBhvr>
                                      <p:to>
                                        <p:strVal val="visible"/>
                                      </p:to>
                                    </p:set>
                                    <p:animEffect transition="in" filter="fade">
                                      <p:cBhvr>
                                        <p:cTn id="18" dur="500"/>
                                        <p:tgtEl>
                                          <p:spTgt spid="716">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16">
                                            <p:txEl>
                                              <p:pRg st="4" end="4"/>
                                            </p:txEl>
                                          </p:spTgt>
                                        </p:tgtEl>
                                        <p:attrNameLst>
                                          <p:attrName>style.visibility</p:attrName>
                                        </p:attrNameLst>
                                      </p:cBhvr>
                                      <p:to>
                                        <p:strVal val="visible"/>
                                      </p:to>
                                    </p:set>
                                    <p:animEffect transition="in" filter="fade">
                                      <p:cBhvr>
                                        <p:cTn id="21" dur="500"/>
                                        <p:tgtEl>
                                          <p:spTgt spid="7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2"/>
        <p:cNvGrpSpPr/>
        <p:nvPr/>
      </p:nvGrpSpPr>
      <p:grpSpPr>
        <a:xfrm>
          <a:off x="0" y="0"/>
          <a:ext cx="0" cy="0"/>
          <a:chOff x="0" y="0"/>
          <a:chExt cx="0" cy="0"/>
        </a:xfrm>
      </p:grpSpPr>
      <p:sp>
        <p:nvSpPr>
          <p:cNvPr id="723" name="Google Shape;723;p108"/>
          <p:cNvSpPr/>
          <p:nvPr/>
        </p:nvSpPr>
        <p:spPr>
          <a:xfrm>
            <a:off x="1143" y="0"/>
            <a:ext cx="9141900" cy="51435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724" name="Google Shape;724;p108" descr="A person sitting on the ground holding a helmet&#10;&#10;Description automatically generated"/>
          <p:cNvPicPr preferRelativeResize="0"/>
          <p:nvPr/>
        </p:nvPicPr>
        <p:blipFill rotWithShape="1">
          <a:blip r:embed="rId3">
            <a:alphaModFix amt="50000"/>
          </a:blip>
          <a:srcRect t="15746"/>
          <a:stretch/>
        </p:blipFill>
        <p:spPr>
          <a:xfrm>
            <a:off x="13" y="-729"/>
            <a:ext cx="9143987" cy="5142541"/>
          </a:xfrm>
          <a:prstGeom prst="rect">
            <a:avLst/>
          </a:prstGeom>
          <a:noFill/>
          <a:ln>
            <a:noFill/>
          </a:ln>
        </p:spPr>
      </p:pic>
      <p:sp>
        <p:nvSpPr>
          <p:cNvPr id="725" name="Google Shape;725;p108"/>
          <p:cNvSpPr txBox="1"/>
          <p:nvPr/>
        </p:nvSpPr>
        <p:spPr>
          <a:xfrm>
            <a:off x="179620" y="1106000"/>
            <a:ext cx="5054019" cy="3649500"/>
          </a:xfrm>
          <a:prstGeom prst="rect">
            <a:avLst/>
          </a:prstGeom>
          <a:noFill/>
          <a:ln>
            <a:noFill/>
          </a:ln>
        </p:spPr>
        <p:txBody>
          <a:bodyPr spcFirstLastPara="1" wrap="square" lIns="68575" tIns="34275" rIns="68575" bIns="34275" anchor="t" anchorCtr="0">
            <a:noAutofit/>
          </a:bodyPr>
          <a:lstStyle/>
          <a:p>
            <a:pPr marL="177800" marR="0" lvl="0" indent="-190500" algn="l" rtl="0">
              <a:lnSpc>
                <a:spcPct val="90000"/>
              </a:lnSpc>
              <a:spcBef>
                <a:spcPts val="0"/>
              </a:spcBef>
              <a:spcAft>
                <a:spcPts val="0"/>
              </a:spcAft>
              <a:buClr>
                <a:srgbClr val="000000"/>
              </a:buClr>
              <a:buSzPts val="1800"/>
              <a:buFont typeface="Avenir"/>
              <a:buChar char="•"/>
            </a:pPr>
            <a:r>
              <a:rPr lang="en" sz="1800" i="0" u="none" strike="noStrike" cap="none" dirty="0">
                <a:solidFill>
                  <a:srgbClr val="000000"/>
                </a:solidFill>
                <a:latin typeface="Avenir"/>
                <a:ea typeface="Avenir"/>
                <a:cs typeface="Avenir"/>
                <a:sym typeface="Avenir"/>
              </a:rPr>
              <a:t>The suicide rate within the Construction industry is approximately 5x the national average.</a:t>
            </a:r>
            <a:endParaRPr sz="1800" dirty="0">
              <a:latin typeface="Avenir"/>
              <a:ea typeface="Avenir"/>
              <a:cs typeface="Avenir"/>
              <a:sym typeface="Avenir"/>
            </a:endParaRPr>
          </a:p>
          <a:p>
            <a:pPr marL="177800" marR="0" lvl="0" indent="-190500" algn="l" rtl="0">
              <a:lnSpc>
                <a:spcPct val="90000"/>
              </a:lnSpc>
              <a:spcBef>
                <a:spcPts val="800"/>
              </a:spcBef>
              <a:spcAft>
                <a:spcPts val="0"/>
              </a:spcAft>
              <a:buClr>
                <a:srgbClr val="000000"/>
              </a:buClr>
              <a:buSzPts val="1800"/>
              <a:buFont typeface="Avenir"/>
              <a:buChar char="•"/>
            </a:pPr>
            <a:r>
              <a:rPr lang="en" sz="1800" dirty="0">
                <a:latin typeface="Avenir"/>
                <a:ea typeface="Avenir"/>
                <a:cs typeface="Avenir"/>
                <a:sym typeface="Avenir"/>
              </a:rPr>
              <a:t>People employed in Construction 2021:  10,192,000</a:t>
            </a:r>
            <a:endParaRPr sz="1800" dirty="0">
              <a:latin typeface="Avenir"/>
              <a:ea typeface="Avenir"/>
              <a:cs typeface="Avenir"/>
              <a:sym typeface="Avenir"/>
            </a:endParaRPr>
          </a:p>
          <a:p>
            <a:pPr marL="177800" marR="0" lvl="0" indent="-190500" algn="l" rtl="0">
              <a:lnSpc>
                <a:spcPct val="90000"/>
              </a:lnSpc>
              <a:spcBef>
                <a:spcPts val="800"/>
              </a:spcBef>
              <a:spcAft>
                <a:spcPts val="0"/>
              </a:spcAft>
              <a:buClr>
                <a:srgbClr val="000000"/>
              </a:buClr>
              <a:buSzPts val="1800"/>
              <a:buFont typeface="Avenir"/>
              <a:buChar char="•"/>
            </a:pPr>
            <a:r>
              <a:rPr lang="en" sz="1800" i="0" u="none" strike="noStrike" cap="none" dirty="0">
                <a:solidFill>
                  <a:srgbClr val="000000"/>
                </a:solidFill>
                <a:latin typeface="Avenir"/>
                <a:ea typeface="Avenir"/>
                <a:cs typeface="Avenir"/>
                <a:sym typeface="Avenir"/>
              </a:rPr>
              <a:t>In 2021, 5,211 deaths by suicide in Construction. </a:t>
            </a:r>
          </a:p>
          <a:p>
            <a:pPr marL="177800" marR="0" lvl="0" indent="-190500" algn="l" rtl="0">
              <a:lnSpc>
                <a:spcPct val="90000"/>
              </a:lnSpc>
              <a:spcBef>
                <a:spcPts val="800"/>
              </a:spcBef>
              <a:spcAft>
                <a:spcPts val="0"/>
              </a:spcAft>
              <a:buClr>
                <a:srgbClr val="000000"/>
              </a:buClr>
              <a:buSzPts val="1800"/>
              <a:buFont typeface="Avenir"/>
              <a:buChar char="•"/>
            </a:pPr>
            <a:r>
              <a:rPr lang="en" sz="1800" dirty="0">
                <a:latin typeface="Avenir"/>
                <a:ea typeface="Avenir"/>
                <a:cs typeface="Avenir"/>
                <a:sym typeface="Avenir"/>
              </a:rPr>
              <a:t>In 2021, the rate of suicide (per 100,000) for the construction industry was 66.4.</a:t>
            </a:r>
          </a:p>
          <a:p>
            <a:pPr marL="177800" marR="0" lvl="0" indent="-190500" algn="l" rtl="0">
              <a:lnSpc>
                <a:spcPct val="90000"/>
              </a:lnSpc>
              <a:spcBef>
                <a:spcPts val="800"/>
              </a:spcBef>
              <a:spcAft>
                <a:spcPts val="0"/>
              </a:spcAft>
              <a:buClr>
                <a:srgbClr val="000000"/>
              </a:buClr>
              <a:buSzPts val="1800"/>
              <a:buFont typeface="Avenir"/>
              <a:buChar char="•"/>
            </a:pPr>
            <a:r>
              <a:rPr lang="en" sz="1800" dirty="0">
                <a:solidFill>
                  <a:schemeClr val="dk1"/>
                </a:solidFill>
                <a:latin typeface="Avenir"/>
                <a:ea typeface="Avenir"/>
                <a:cs typeface="Avenir"/>
                <a:sym typeface="Avenir"/>
              </a:rPr>
              <a:t>Construction workers are the second highest at-risk occupation group for suicide (behind the mining industry.)</a:t>
            </a:r>
            <a:endParaRPr sz="1800" dirty="0">
              <a:solidFill>
                <a:schemeClr val="dk1"/>
              </a:solidFill>
              <a:latin typeface="Avenir"/>
              <a:ea typeface="Avenir"/>
              <a:cs typeface="Avenir"/>
              <a:sym typeface="Avenir"/>
            </a:endParaRPr>
          </a:p>
          <a:p>
            <a:pPr marL="177800" marR="0" lvl="0" indent="-177800" algn="l" rtl="0">
              <a:lnSpc>
                <a:spcPct val="90000"/>
              </a:lnSpc>
              <a:spcBef>
                <a:spcPts val="800"/>
              </a:spcBef>
              <a:spcAft>
                <a:spcPts val="0"/>
              </a:spcAft>
              <a:buClr>
                <a:srgbClr val="000000"/>
              </a:buClr>
              <a:buSzPts val="1600"/>
              <a:buFont typeface="Avenir"/>
              <a:buChar char="•"/>
            </a:pPr>
            <a:r>
              <a:rPr lang="en" sz="1800" dirty="0">
                <a:solidFill>
                  <a:schemeClr val="dk1"/>
                </a:solidFill>
                <a:latin typeface="Avenir"/>
                <a:ea typeface="Avenir"/>
                <a:cs typeface="Avenir"/>
                <a:sym typeface="Avenir"/>
              </a:rPr>
              <a:t>For every 100,000 construction workers, 56 will take their life each year.</a:t>
            </a:r>
            <a:br>
              <a:rPr lang="en" sz="1800" dirty="0">
                <a:solidFill>
                  <a:schemeClr val="dk1"/>
                </a:solidFill>
                <a:latin typeface="Garamond"/>
                <a:ea typeface="Garamond"/>
                <a:cs typeface="Garamond"/>
                <a:sym typeface="Garamond"/>
              </a:rPr>
            </a:br>
            <a:endParaRPr sz="1800" dirty="0">
              <a:solidFill>
                <a:schemeClr val="dk1"/>
              </a:solidFill>
              <a:latin typeface="Garamond"/>
              <a:ea typeface="Garamond"/>
              <a:cs typeface="Garamond"/>
              <a:sym typeface="Garamond"/>
            </a:endParaRPr>
          </a:p>
        </p:txBody>
      </p:sp>
      <p:pic>
        <p:nvPicPr>
          <p:cNvPr id="726" name="Google Shape;726;p108"/>
          <p:cNvPicPr preferRelativeResize="0"/>
          <p:nvPr/>
        </p:nvPicPr>
        <p:blipFill rotWithShape="1">
          <a:blip r:embed="rId4">
            <a:alphaModFix/>
          </a:blip>
          <a:srcRect/>
          <a:stretch/>
        </p:blipFill>
        <p:spPr>
          <a:xfrm>
            <a:off x="179620" y="49286"/>
            <a:ext cx="1089112" cy="1007428"/>
          </a:xfrm>
          <a:prstGeom prst="rect">
            <a:avLst/>
          </a:prstGeom>
          <a:noFill/>
          <a:ln>
            <a:noFill/>
          </a:ln>
        </p:spPr>
      </p:pic>
      <p:sp>
        <p:nvSpPr>
          <p:cNvPr id="727" name="Google Shape;727;p108"/>
          <p:cNvSpPr txBox="1"/>
          <p:nvPr/>
        </p:nvSpPr>
        <p:spPr>
          <a:xfrm>
            <a:off x="2215600" y="166975"/>
            <a:ext cx="4713000" cy="684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3300"/>
              <a:buFont typeface="Garamond"/>
              <a:buNone/>
            </a:pPr>
            <a:r>
              <a:rPr lang="en" sz="4000" b="1" i="0" u="none" strike="noStrike" cap="none" dirty="0">
                <a:solidFill>
                  <a:srgbClr val="000000"/>
                </a:solidFill>
                <a:latin typeface="Avenir"/>
                <a:ea typeface="Avenir"/>
                <a:cs typeface="Avenir"/>
                <a:sym typeface="Avenir"/>
              </a:rPr>
              <a:t>JUST THE FACTS</a:t>
            </a:r>
            <a:endParaRPr sz="1800" b="1" dirty="0">
              <a:latin typeface="Avenir"/>
              <a:ea typeface="Avenir"/>
              <a:cs typeface="Avenir"/>
              <a:sym typeface="Avenir"/>
            </a:endParaRPr>
          </a:p>
        </p:txBody>
      </p:sp>
      <p:sp>
        <p:nvSpPr>
          <p:cNvPr id="2" name="TextBox 1">
            <a:extLst>
              <a:ext uri="{FF2B5EF4-FFF2-40B4-BE49-F238E27FC236}">
                <a16:creationId xmlns:a16="http://schemas.microsoft.com/office/drawing/2014/main" id="{FC659613-E721-7FD2-0AFB-E318951F69B9}"/>
              </a:ext>
            </a:extLst>
          </p:cNvPr>
          <p:cNvSpPr txBox="1"/>
          <p:nvPr/>
        </p:nvSpPr>
        <p:spPr>
          <a:xfrm>
            <a:off x="7465209" y="4842300"/>
            <a:ext cx="1575096" cy="276999"/>
          </a:xfrm>
          <a:prstGeom prst="rect">
            <a:avLst/>
          </a:prstGeom>
          <a:noFill/>
        </p:spPr>
        <p:txBody>
          <a:bodyPr wrap="square" rtlCol="0">
            <a:spAutoFit/>
          </a:bodyPr>
          <a:lstStyle/>
          <a:p>
            <a:r>
              <a:rPr lang="en-US" sz="1200" dirty="0">
                <a:effectLst/>
                <a:latin typeface="Avenir"/>
              </a:rPr>
              <a:t>www.cdc.gov/suicide</a:t>
            </a:r>
            <a:endParaRPr lang="en-US" sz="1200" dirty="0">
              <a:latin typeface="Aveni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5">
                                            <p:txEl>
                                              <p:pRg st="0" end="0"/>
                                            </p:txEl>
                                          </p:spTgt>
                                        </p:tgtEl>
                                        <p:attrNameLst>
                                          <p:attrName>style.visibility</p:attrName>
                                        </p:attrNameLst>
                                      </p:cBhvr>
                                      <p:to>
                                        <p:strVal val="visible"/>
                                      </p:to>
                                    </p:set>
                                    <p:animEffect transition="in" filter="fade">
                                      <p:cBhvr>
                                        <p:cTn id="7" dur="500"/>
                                        <p:tgtEl>
                                          <p:spTgt spid="72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25">
                                            <p:txEl>
                                              <p:pRg st="1" end="1"/>
                                            </p:txEl>
                                          </p:spTgt>
                                        </p:tgtEl>
                                        <p:attrNameLst>
                                          <p:attrName>style.visibility</p:attrName>
                                        </p:attrNameLst>
                                      </p:cBhvr>
                                      <p:to>
                                        <p:strVal val="visible"/>
                                      </p:to>
                                    </p:set>
                                    <p:animEffect transition="in" filter="fade">
                                      <p:cBhvr>
                                        <p:cTn id="10" dur="500"/>
                                        <p:tgtEl>
                                          <p:spTgt spid="72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25">
                                            <p:txEl>
                                              <p:pRg st="2" end="2"/>
                                            </p:txEl>
                                          </p:spTgt>
                                        </p:tgtEl>
                                        <p:attrNameLst>
                                          <p:attrName>style.visibility</p:attrName>
                                        </p:attrNameLst>
                                      </p:cBhvr>
                                      <p:to>
                                        <p:strVal val="visible"/>
                                      </p:to>
                                    </p:set>
                                    <p:animEffect transition="in" filter="fade">
                                      <p:cBhvr>
                                        <p:cTn id="13" dur="500"/>
                                        <p:tgtEl>
                                          <p:spTgt spid="72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25">
                                            <p:txEl>
                                              <p:pRg st="3" end="3"/>
                                            </p:txEl>
                                          </p:spTgt>
                                        </p:tgtEl>
                                        <p:attrNameLst>
                                          <p:attrName>style.visibility</p:attrName>
                                        </p:attrNameLst>
                                      </p:cBhvr>
                                      <p:to>
                                        <p:strVal val="visible"/>
                                      </p:to>
                                    </p:set>
                                    <p:animEffect transition="in" filter="fade">
                                      <p:cBhvr>
                                        <p:cTn id="16" dur="500"/>
                                        <p:tgtEl>
                                          <p:spTgt spid="725">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25">
                                            <p:txEl>
                                              <p:pRg st="4" end="4"/>
                                            </p:txEl>
                                          </p:spTgt>
                                        </p:tgtEl>
                                        <p:attrNameLst>
                                          <p:attrName>style.visibility</p:attrName>
                                        </p:attrNameLst>
                                      </p:cBhvr>
                                      <p:to>
                                        <p:strVal val="visible"/>
                                      </p:to>
                                    </p:set>
                                    <p:animEffect transition="in" filter="fade">
                                      <p:cBhvr>
                                        <p:cTn id="19" dur="500"/>
                                        <p:tgtEl>
                                          <p:spTgt spid="725">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725">
                                            <p:txEl>
                                              <p:pRg st="5" end="5"/>
                                            </p:txEl>
                                          </p:spTgt>
                                        </p:tgtEl>
                                        <p:attrNameLst>
                                          <p:attrName>style.visibility</p:attrName>
                                        </p:attrNameLst>
                                      </p:cBhvr>
                                      <p:to>
                                        <p:strVal val="visible"/>
                                      </p:to>
                                    </p:set>
                                    <p:animEffect transition="in" filter="fade">
                                      <p:cBhvr>
                                        <p:cTn id="22" dur="500"/>
                                        <p:tgtEl>
                                          <p:spTgt spid="72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1"/>
        <p:cNvGrpSpPr/>
        <p:nvPr/>
      </p:nvGrpSpPr>
      <p:grpSpPr>
        <a:xfrm>
          <a:off x="0" y="0"/>
          <a:ext cx="0" cy="0"/>
          <a:chOff x="0" y="0"/>
          <a:chExt cx="0" cy="0"/>
        </a:xfrm>
      </p:grpSpPr>
      <p:sp>
        <p:nvSpPr>
          <p:cNvPr id="732" name="Google Shape;732;p109"/>
          <p:cNvSpPr/>
          <p:nvPr/>
        </p:nvSpPr>
        <p:spPr>
          <a:xfrm>
            <a:off x="1143" y="0"/>
            <a:ext cx="9141900" cy="51435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733" name="Google Shape;733;p109" descr="A person wearing a hard hat&#10;&#10;Description automatically generated"/>
          <p:cNvPicPr preferRelativeResize="0"/>
          <p:nvPr/>
        </p:nvPicPr>
        <p:blipFill rotWithShape="1">
          <a:blip r:embed="rId3">
            <a:alphaModFix/>
          </a:blip>
          <a:srcRect l="-9" t="-10" r="1195" b="10"/>
          <a:stretch/>
        </p:blipFill>
        <p:spPr>
          <a:xfrm>
            <a:off x="0" y="0"/>
            <a:ext cx="9144000" cy="5142550"/>
          </a:xfrm>
          <a:prstGeom prst="rect">
            <a:avLst/>
          </a:prstGeom>
          <a:noFill/>
          <a:ln>
            <a:noFill/>
          </a:ln>
        </p:spPr>
      </p:pic>
      <p:sp>
        <p:nvSpPr>
          <p:cNvPr id="734" name="Google Shape;734;p109"/>
          <p:cNvSpPr txBox="1"/>
          <p:nvPr/>
        </p:nvSpPr>
        <p:spPr>
          <a:xfrm>
            <a:off x="-101275" y="368563"/>
            <a:ext cx="5032800" cy="1577325"/>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F9D7A2"/>
              </a:buClr>
              <a:buSzPts val="1800"/>
              <a:buFont typeface="Garamond"/>
              <a:buNone/>
            </a:pPr>
            <a:r>
              <a:rPr lang="en" sz="2000" b="1" dirty="0">
                <a:solidFill>
                  <a:schemeClr val="lt1"/>
                </a:solidFill>
                <a:latin typeface="Avenir"/>
                <a:ea typeface="Avenir"/>
                <a:cs typeface="Avenir"/>
                <a:sym typeface="Avenir"/>
              </a:rPr>
              <a:t>Researchers asked Construction Workers, i</a:t>
            </a:r>
            <a:r>
              <a:rPr lang="en" sz="2000" b="1" i="0" u="none" strike="noStrike" cap="none" dirty="0">
                <a:solidFill>
                  <a:schemeClr val="lt1"/>
                </a:solidFill>
                <a:latin typeface="Avenir"/>
                <a:ea typeface="Avenir"/>
                <a:cs typeface="Avenir"/>
                <a:sym typeface="Avenir"/>
              </a:rPr>
              <a:t>n the last 2 weeks, how often have you been bothered by feeling down, depressed, or hopeless? </a:t>
            </a:r>
            <a:endParaRPr sz="1800" b="0" i="0" u="none" strike="noStrike" cap="none" dirty="0">
              <a:solidFill>
                <a:srgbClr val="F9D7A2"/>
              </a:solidFill>
              <a:latin typeface="Garamond"/>
              <a:ea typeface="Garamond"/>
              <a:cs typeface="Garamond"/>
              <a:sym typeface="Garamond"/>
            </a:endParaRPr>
          </a:p>
          <a:p>
            <a:pPr marL="0" marR="0" lvl="0" indent="0" algn="l" rtl="0">
              <a:lnSpc>
                <a:spcPct val="100000"/>
              </a:lnSpc>
              <a:spcBef>
                <a:spcPts val="0"/>
              </a:spcBef>
              <a:spcAft>
                <a:spcPts val="0"/>
              </a:spcAft>
              <a:buClr>
                <a:srgbClr val="000000"/>
              </a:buClr>
              <a:buSzPts val="1800"/>
              <a:buFont typeface="Calibri"/>
              <a:buNone/>
            </a:pPr>
            <a:r>
              <a:rPr lang="en" sz="1800" b="0" i="0" u="none" strike="noStrike" cap="none" dirty="0">
                <a:solidFill>
                  <a:srgbClr val="000000"/>
                </a:solidFill>
                <a:latin typeface="Calibri"/>
                <a:ea typeface="Calibri"/>
                <a:cs typeface="Calibri"/>
                <a:sym typeface="Calibri"/>
              </a:rPr>
              <a:t>	</a:t>
            </a:r>
            <a:endParaRPr sz="1100" dirty="0"/>
          </a:p>
        </p:txBody>
      </p:sp>
      <p:sp>
        <p:nvSpPr>
          <p:cNvPr id="735" name="Google Shape;735;p109"/>
          <p:cNvSpPr txBox="1"/>
          <p:nvPr/>
        </p:nvSpPr>
        <p:spPr>
          <a:xfrm>
            <a:off x="3075841" y="4538086"/>
            <a:ext cx="5787300" cy="5772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FFFFFF"/>
              </a:buClr>
              <a:buSzPts val="1100"/>
              <a:buFont typeface="Calibri"/>
              <a:buNone/>
            </a:pPr>
            <a:r>
              <a:rPr lang="en" sz="1100" b="0" i="0" u="none" strike="noStrike" cap="none">
                <a:solidFill>
                  <a:srgbClr val="FFFFFF"/>
                </a:solidFill>
                <a:latin typeface="Calibri"/>
                <a:ea typeface="Calibri"/>
                <a:cs typeface="Calibri"/>
                <a:sym typeface="Calibri"/>
              </a:rPr>
              <a:t>Assessment of Construction Workers’ Mental Health to Improve Wellbeing</a:t>
            </a:r>
            <a:endParaRPr sz="1100"/>
          </a:p>
          <a:p>
            <a:pPr marL="0" marR="0" lvl="0" indent="0" algn="r" rtl="0">
              <a:lnSpc>
                <a:spcPct val="100000"/>
              </a:lnSpc>
              <a:spcBef>
                <a:spcPts val="0"/>
              </a:spcBef>
              <a:spcAft>
                <a:spcPts val="0"/>
              </a:spcAft>
              <a:buClr>
                <a:srgbClr val="FFFFFF"/>
              </a:buClr>
              <a:buSzPts val="1100"/>
              <a:buFont typeface="Calibri"/>
              <a:buNone/>
            </a:pPr>
            <a:r>
              <a:rPr lang="en" sz="1100" b="0" i="0" u="none" strike="noStrike" cap="none">
                <a:solidFill>
                  <a:srgbClr val="FFFFFF"/>
                </a:solidFill>
                <a:latin typeface="Calibri"/>
                <a:ea typeface="Calibri"/>
                <a:cs typeface="Calibri"/>
                <a:sym typeface="Calibri"/>
              </a:rPr>
              <a:t>Colorado State University</a:t>
            </a:r>
            <a:endParaRPr sz="1100"/>
          </a:p>
          <a:p>
            <a:pPr marL="0" marR="0" lvl="0" indent="0" algn="r" rtl="0">
              <a:lnSpc>
                <a:spcPct val="100000"/>
              </a:lnSpc>
              <a:spcBef>
                <a:spcPts val="0"/>
              </a:spcBef>
              <a:spcAft>
                <a:spcPts val="0"/>
              </a:spcAft>
              <a:buClr>
                <a:srgbClr val="000000"/>
              </a:buClr>
              <a:buSzPts val="1100"/>
              <a:buFont typeface="Calibri"/>
              <a:buNone/>
            </a:pPr>
            <a:r>
              <a:rPr lang="en" sz="1100" b="0" i="0" u="none" strike="noStrike" cap="none">
                <a:solidFill>
                  <a:srgbClr val="000000"/>
                </a:solidFill>
                <a:latin typeface="Calibri"/>
                <a:ea typeface="Calibri"/>
                <a:cs typeface="Calibri"/>
                <a:sym typeface="Calibri"/>
              </a:rPr>
              <a:t>January 2024</a:t>
            </a:r>
            <a:endParaRPr sz="1100"/>
          </a:p>
        </p:txBody>
      </p:sp>
      <p:sp>
        <p:nvSpPr>
          <p:cNvPr id="736" name="Google Shape;736;p109"/>
          <p:cNvSpPr/>
          <p:nvPr/>
        </p:nvSpPr>
        <p:spPr>
          <a:xfrm>
            <a:off x="751875" y="1803913"/>
            <a:ext cx="2930700" cy="2785500"/>
          </a:xfrm>
          <a:prstGeom prst="ellipse">
            <a:avLst/>
          </a:prstGeom>
          <a:solidFill>
            <a:srgbClr val="15396E">
              <a:alpha val="498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37" name="Google Shape;737;p109"/>
          <p:cNvSpPr/>
          <p:nvPr/>
        </p:nvSpPr>
        <p:spPr>
          <a:xfrm>
            <a:off x="751875" y="1804863"/>
            <a:ext cx="2930700" cy="2785500"/>
          </a:xfrm>
          <a:prstGeom prst="ellipse">
            <a:avLst/>
          </a:prstGeom>
          <a:solidFill>
            <a:srgbClr val="15396E">
              <a:alpha val="498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38" name="Google Shape;738;p109"/>
          <p:cNvSpPr txBox="1"/>
          <p:nvPr/>
        </p:nvSpPr>
        <p:spPr>
          <a:xfrm>
            <a:off x="-101275" y="2539784"/>
            <a:ext cx="3836400" cy="1177500"/>
          </a:xfrm>
          <a:prstGeom prst="rect">
            <a:avLst/>
          </a:prstGeom>
          <a:noFill/>
          <a:ln>
            <a:noFill/>
          </a:ln>
        </p:spPr>
        <p:txBody>
          <a:bodyPr spcFirstLastPara="1" wrap="square" lIns="68575" tIns="34275" rIns="68575" bIns="34275" anchor="t" anchorCtr="0">
            <a:spAutoFit/>
          </a:bodyPr>
          <a:lstStyle/>
          <a:p>
            <a:pPr marL="0" marR="0" lvl="2" indent="0" algn="ctr" rtl="0">
              <a:lnSpc>
                <a:spcPct val="100000"/>
              </a:lnSpc>
              <a:spcBef>
                <a:spcPts val="0"/>
              </a:spcBef>
              <a:spcAft>
                <a:spcPts val="0"/>
              </a:spcAft>
              <a:buClr>
                <a:srgbClr val="FFFFFF"/>
              </a:buClr>
              <a:buSzPts val="1800"/>
              <a:buFont typeface="Garamond"/>
              <a:buNone/>
            </a:pPr>
            <a:r>
              <a:rPr lang="en" sz="1800" dirty="0">
                <a:solidFill>
                  <a:srgbClr val="FFFFFF"/>
                </a:solidFill>
                <a:latin typeface="Garamond"/>
                <a:ea typeface="Garamond"/>
                <a:cs typeface="Garamond"/>
                <a:sym typeface="Garamond"/>
              </a:rPr>
              <a:t>        </a:t>
            </a:r>
            <a:r>
              <a:rPr lang="en" sz="1800" b="0" i="0" u="none" strike="noStrike" cap="none" dirty="0">
                <a:solidFill>
                  <a:srgbClr val="FFFFFF"/>
                </a:solidFill>
                <a:latin typeface="Garamond"/>
                <a:ea typeface="Garamond"/>
                <a:cs typeface="Garamond"/>
                <a:sym typeface="Garamond"/>
              </a:rPr>
              <a:t>Not at all 47.1% </a:t>
            </a:r>
            <a:endParaRPr sz="1100" dirty="0"/>
          </a:p>
          <a:p>
            <a:pPr marL="0" marR="0" lvl="0" indent="0" algn="ctr" rtl="0">
              <a:lnSpc>
                <a:spcPct val="100000"/>
              </a:lnSpc>
              <a:spcBef>
                <a:spcPts val="0"/>
              </a:spcBef>
              <a:spcAft>
                <a:spcPts val="0"/>
              </a:spcAft>
              <a:buClr>
                <a:srgbClr val="FFFFFF"/>
              </a:buClr>
              <a:buSzPts val="1800"/>
              <a:buFont typeface="Garamond"/>
              <a:buNone/>
            </a:pPr>
            <a:r>
              <a:rPr lang="en" sz="1800" b="0" i="0" u="none" strike="noStrike" cap="none" dirty="0">
                <a:solidFill>
                  <a:srgbClr val="FFFFFF"/>
                </a:solidFill>
                <a:latin typeface="Garamond"/>
                <a:ea typeface="Garamond"/>
                <a:cs typeface="Garamond"/>
                <a:sym typeface="Garamond"/>
              </a:rPr>
              <a:t>	Several days 42.0% </a:t>
            </a:r>
            <a:endParaRPr sz="1100" dirty="0"/>
          </a:p>
          <a:p>
            <a:pPr marL="0" marR="0" lvl="0" indent="0" algn="ctr" rtl="0">
              <a:lnSpc>
                <a:spcPct val="100000"/>
              </a:lnSpc>
              <a:spcBef>
                <a:spcPts val="0"/>
              </a:spcBef>
              <a:spcAft>
                <a:spcPts val="0"/>
              </a:spcAft>
              <a:buClr>
                <a:srgbClr val="FFFFFF"/>
              </a:buClr>
              <a:buSzPts val="1800"/>
              <a:buFont typeface="Garamond"/>
              <a:buNone/>
            </a:pPr>
            <a:r>
              <a:rPr lang="en" sz="1800" b="0" i="0" u="none" strike="noStrike" cap="none" dirty="0">
                <a:solidFill>
                  <a:srgbClr val="FFFFFF"/>
                </a:solidFill>
                <a:latin typeface="Garamond"/>
                <a:ea typeface="Garamond"/>
                <a:cs typeface="Garamond"/>
                <a:sym typeface="Garamond"/>
              </a:rPr>
              <a:t>	More than </a:t>
            </a:r>
            <a:r>
              <a:rPr lang="en" sz="1800" b="0" i="0" u="sng" strike="noStrike" cap="none" dirty="0">
                <a:solidFill>
                  <a:srgbClr val="FFFFFF"/>
                </a:solidFill>
                <a:latin typeface="Garamond"/>
                <a:ea typeface="Garamond"/>
                <a:cs typeface="Garamond"/>
                <a:sym typeface="Garamond"/>
              </a:rPr>
              <a:t>half</a:t>
            </a:r>
            <a:r>
              <a:rPr lang="en" sz="1800" b="0" i="0" u="none" strike="noStrike" cap="none" dirty="0">
                <a:solidFill>
                  <a:srgbClr val="FFFFFF"/>
                </a:solidFill>
                <a:latin typeface="Garamond"/>
                <a:ea typeface="Garamond"/>
                <a:cs typeface="Garamond"/>
                <a:sym typeface="Garamond"/>
              </a:rPr>
              <a:t> the days 8.4% </a:t>
            </a:r>
            <a:endParaRPr sz="1100" dirty="0"/>
          </a:p>
          <a:p>
            <a:pPr marL="0" marR="0" lvl="0" indent="0" algn="ctr" rtl="0">
              <a:lnSpc>
                <a:spcPct val="100000"/>
              </a:lnSpc>
              <a:spcBef>
                <a:spcPts val="0"/>
              </a:spcBef>
              <a:spcAft>
                <a:spcPts val="0"/>
              </a:spcAft>
              <a:buClr>
                <a:srgbClr val="FFFFFF"/>
              </a:buClr>
              <a:buSzPts val="1800"/>
              <a:buFont typeface="Garamond"/>
              <a:buNone/>
            </a:pPr>
            <a:r>
              <a:rPr lang="en" sz="1800" b="0" i="0" u="none" strike="noStrike" cap="none" dirty="0">
                <a:solidFill>
                  <a:srgbClr val="FFFFFF"/>
                </a:solidFill>
                <a:latin typeface="Garamond"/>
                <a:ea typeface="Garamond"/>
                <a:cs typeface="Garamond"/>
                <a:sym typeface="Garamond"/>
              </a:rPr>
              <a:t>	Nearly </a:t>
            </a:r>
            <a:r>
              <a:rPr lang="en" sz="1800" b="0" i="0" u="sng" strike="noStrike" cap="none" dirty="0">
                <a:solidFill>
                  <a:srgbClr val="FFFFFF"/>
                </a:solidFill>
                <a:latin typeface="Garamond"/>
                <a:ea typeface="Garamond"/>
                <a:cs typeface="Garamond"/>
                <a:sym typeface="Garamond"/>
              </a:rPr>
              <a:t>every</a:t>
            </a:r>
            <a:r>
              <a:rPr lang="en" sz="1800" b="0" i="0" u="none" strike="noStrike" cap="none" dirty="0">
                <a:solidFill>
                  <a:srgbClr val="FFFFFF"/>
                </a:solidFill>
                <a:latin typeface="Garamond"/>
                <a:ea typeface="Garamond"/>
                <a:cs typeface="Garamond"/>
                <a:sym typeface="Garamond"/>
              </a:rPr>
              <a:t> day 2.5% </a:t>
            </a:r>
            <a:endParaRPr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4">
                                            <p:txEl>
                                              <p:pRg st="0" end="0"/>
                                            </p:txEl>
                                          </p:spTgt>
                                        </p:tgtEl>
                                        <p:attrNameLst>
                                          <p:attrName>style.visibility</p:attrName>
                                        </p:attrNameLst>
                                      </p:cBhvr>
                                      <p:to>
                                        <p:strVal val="visible"/>
                                      </p:to>
                                    </p:set>
                                    <p:animEffect transition="in" filter="fade">
                                      <p:cBhvr>
                                        <p:cTn id="7" dur="500"/>
                                        <p:tgtEl>
                                          <p:spTgt spid="7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38"/>
                                        </p:tgtEl>
                                        <p:attrNameLst>
                                          <p:attrName>style.visibility</p:attrName>
                                        </p:attrNameLst>
                                      </p:cBhvr>
                                      <p:to>
                                        <p:strVal val="visible"/>
                                      </p:to>
                                    </p:set>
                                  </p:childTnLst>
                                </p:cTn>
                              </p:par>
                              <p:par>
                                <p:cTn id="12" presetID="10" presetClass="entr" presetSubtype="0" fill="hold" grpId="0" nodeType="withEffect">
                                  <p:stCondLst>
                                    <p:cond delay="0"/>
                                  </p:stCondLst>
                                  <p:childTnLst>
                                    <p:set>
                                      <p:cBhvr>
                                        <p:cTn id="13" dur="1" fill="hold">
                                          <p:stCondLst>
                                            <p:cond delay="0"/>
                                          </p:stCondLst>
                                        </p:cTn>
                                        <p:tgtEl>
                                          <p:spTgt spid="736"/>
                                        </p:tgtEl>
                                        <p:attrNameLst>
                                          <p:attrName>style.visibility</p:attrName>
                                        </p:attrNameLst>
                                      </p:cBhvr>
                                      <p:to>
                                        <p:strVal val="visible"/>
                                      </p:to>
                                    </p:set>
                                    <p:animEffect transition="in" filter="fade">
                                      <p:cBhvr>
                                        <p:cTn id="14" dur="500"/>
                                        <p:tgtEl>
                                          <p:spTgt spid="73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37"/>
                                        </p:tgtEl>
                                        <p:attrNameLst>
                                          <p:attrName>style.visibility</p:attrName>
                                        </p:attrNameLst>
                                      </p:cBhvr>
                                      <p:to>
                                        <p:strVal val="visible"/>
                                      </p:to>
                                    </p:set>
                                    <p:animEffect transition="in" filter="fade">
                                      <p:cBhvr>
                                        <p:cTn id="17" dur="500"/>
                                        <p:tgtEl>
                                          <p:spTgt spid="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6" grpId="0" animBg="1"/>
      <p:bldP spid="7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3"/>
        <p:cNvGrpSpPr/>
        <p:nvPr/>
      </p:nvGrpSpPr>
      <p:grpSpPr>
        <a:xfrm>
          <a:off x="0" y="0"/>
          <a:ext cx="0" cy="0"/>
          <a:chOff x="0" y="0"/>
          <a:chExt cx="0" cy="0"/>
        </a:xfrm>
      </p:grpSpPr>
      <p:grpSp>
        <p:nvGrpSpPr>
          <p:cNvPr id="744" name="Google Shape;744;p110"/>
          <p:cNvGrpSpPr/>
          <p:nvPr/>
        </p:nvGrpSpPr>
        <p:grpSpPr>
          <a:xfrm>
            <a:off x="0" y="-5743"/>
            <a:ext cx="9144000" cy="5171293"/>
            <a:chOff x="0" y="-7657"/>
            <a:chExt cx="12192000" cy="6895057"/>
          </a:xfrm>
        </p:grpSpPr>
        <p:sp>
          <p:nvSpPr>
            <p:cNvPr id="745" name="Google Shape;745;p110"/>
            <p:cNvSpPr/>
            <p:nvPr/>
          </p:nvSpPr>
          <p:spPr>
            <a:xfrm rot="10800000">
              <a:off x="0" y="-7657"/>
              <a:ext cx="12192000" cy="6887400"/>
            </a:xfrm>
            <a:prstGeom prst="rect">
              <a:avLst/>
            </a:prstGeom>
            <a:gradFill>
              <a:gsLst>
                <a:gs pos="0">
                  <a:schemeClr val="accent5"/>
                </a:gs>
                <a:gs pos="8000">
                  <a:schemeClr val="accent5"/>
                </a:gs>
                <a:gs pos="100000">
                  <a:schemeClr val="accent2"/>
                </a:gs>
              </a:gsLst>
              <a:lin ang="4199895"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746" name="Google Shape;746;p110"/>
            <p:cNvSpPr/>
            <p:nvPr/>
          </p:nvSpPr>
          <p:spPr>
            <a:xfrm>
              <a:off x="399" y="0"/>
              <a:ext cx="8217000" cy="6887400"/>
            </a:xfrm>
            <a:prstGeom prst="rect">
              <a:avLst/>
            </a:prstGeom>
            <a:gradFill>
              <a:gsLst>
                <a:gs pos="0">
                  <a:srgbClr val="893612">
                    <a:alpha val="78823"/>
                  </a:srgbClr>
                </a:gs>
                <a:gs pos="40000">
                  <a:srgbClr val="EA875C">
                    <a:alpha val="0"/>
                  </a:srgbClr>
                </a:gs>
                <a:gs pos="100000">
                  <a:srgbClr val="EA875C">
                    <a:alpha val="0"/>
                  </a:srgbClr>
                </a:gs>
              </a:gsLst>
              <a:lin ang="1920016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747" name="Google Shape;747;p110"/>
            <p:cNvSpPr/>
            <p:nvPr/>
          </p:nvSpPr>
          <p:spPr>
            <a:xfrm>
              <a:off x="3739978" y="-7622"/>
              <a:ext cx="8451600" cy="6887400"/>
            </a:xfrm>
            <a:prstGeom prst="rect">
              <a:avLst/>
            </a:prstGeom>
            <a:gradFill>
              <a:gsLst>
                <a:gs pos="0">
                  <a:srgbClr val="893612">
                    <a:alpha val="66666"/>
                  </a:srgbClr>
                </a:gs>
                <a:gs pos="60000">
                  <a:srgbClr val="B74919">
                    <a:alpha val="0"/>
                  </a:srgbClr>
                </a:gs>
                <a:gs pos="100000">
                  <a:srgbClr val="B74919">
                    <a:alpha val="0"/>
                  </a:srgbClr>
                </a:gs>
              </a:gsLst>
              <a:lin ang="113999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748" name="Google Shape;748;p110"/>
            <p:cNvSpPr/>
            <p:nvPr/>
          </p:nvSpPr>
          <p:spPr>
            <a:xfrm rot="10800000">
              <a:off x="9127401" y="7043"/>
              <a:ext cx="3064200" cy="6872700"/>
            </a:xfrm>
            <a:prstGeom prst="rect">
              <a:avLst/>
            </a:prstGeom>
            <a:gradFill>
              <a:gsLst>
                <a:gs pos="0">
                  <a:srgbClr val="8BC145">
                    <a:alpha val="57647"/>
                  </a:srgbClr>
                </a:gs>
                <a:gs pos="41000">
                  <a:srgbClr val="8BC145">
                    <a:alpha val="0"/>
                  </a:srgbClr>
                </a:gs>
                <a:gs pos="100000">
                  <a:srgbClr val="8BC145">
                    <a:alpha val="0"/>
                  </a:srgbClr>
                </a:gs>
              </a:gsLst>
              <a:lin ang="1200117" scaled="0"/>
            </a:grad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grpSp>
      <p:pic>
        <p:nvPicPr>
          <p:cNvPr id="749" name="Google Shape;749;p110"/>
          <p:cNvPicPr preferRelativeResize="0"/>
          <p:nvPr/>
        </p:nvPicPr>
        <p:blipFill rotWithShape="1">
          <a:blip r:embed="rId3">
            <a:alphaModFix amt="76000"/>
          </a:blip>
          <a:srcRect t="4473" b="10794"/>
          <a:stretch/>
        </p:blipFill>
        <p:spPr>
          <a:xfrm>
            <a:off x="0" y="-5750"/>
            <a:ext cx="9144003" cy="5171299"/>
          </a:xfrm>
          <a:prstGeom prst="rect">
            <a:avLst/>
          </a:prstGeom>
          <a:noFill/>
          <a:ln>
            <a:noFill/>
          </a:ln>
        </p:spPr>
      </p:pic>
      <p:sp>
        <p:nvSpPr>
          <p:cNvPr id="750" name="Google Shape;750;p110"/>
          <p:cNvSpPr txBox="1"/>
          <p:nvPr/>
        </p:nvSpPr>
        <p:spPr>
          <a:xfrm>
            <a:off x="203599" y="55275"/>
            <a:ext cx="8555400" cy="1300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FFFFFF"/>
              </a:buClr>
              <a:buSzPts val="2700"/>
              <a:buFont typeface="Garamond"/>
              <a:buNone/>
            </a:pPr>
            <a:r>
              <a:rPr lang="en" sz="4000" i="0" u="none" strike="noStrike" cap="none">
                <a:solidFill>
                  <a:srgbClr val="FFFFFF"/>
                </a:solidFill>
                <a:latin typeface="Avenir"/>
                <a:ea typeface="Avenir"/>
                <a:cs typeface="Avenir"/>
                <a:sym typeface="Avenir"/>
              </a:rPr>
              <a:t>ADDICTION AND SUICIDE: THE OPIOD CRISIS</a:t>
            </a:r>
            <a:endParaRPr sz="2400">
              <a:latin typeface="Avenir"/>
              <a:ea typeface="Avenir"/>
              <a:cs typeface="Avenir"/>
              <a:sym typeface="Avenir"/>
            </a:endParaRPr>
          </a:p>
        </p:txBody>
      </p:sp>
      <p:sp>
        <p:nvSpPr>
          <p:cNvPr id="751" name="Google Shape;751;p110"/>
          <p:cNvSpPr txBox="1"/>
          <p:nvPr/>
        </p:nvSpPr>
        <p:spPr>
          <a:xfrm>
            <a:off x="203600" y="1398475"/>
            <a:ext cx="4956900" cy="4116481"/>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FFFFFF"/>
              </a:buClr>
              <a:buSzPts val="2100"/>
              <a:buFont typeface="Garamond"/>
              <a:buNone/>
            </a:pPr>
            <a:r>
              <a:rPr lang="en" sz="2100" i="0" u="none" strike="noStrike" cap="none" dirty="0">
                <a:solidFill>
                  <a:schemeClr val="lt1"/>
                </a:solidFill>
                <a:latin typeface="Avenir"/>
                <a:ea typeface="Avenir"/>
                <a:cs typeface="Avenir"/>
                <a:sym typeface="Avenir"/>
              </a:rPr>
              <a:t>Almost 12 million people over age 12 misused prescribed opioids in 2016</a:t>
            </a:r>
            <a:endParaRPr lang="en" sz="1100" dirty="0">
              <a:solidFill>
                <a:schemeClr val="lt1"/>
              </a:solidFill>
              <a:latin typeface="Avenir"/>
              <a:ea typeface="Avenir"/>
              <a:cs typeface="Avenir"/>
              <a:sym typeface="Avenir"/>
            </a:endParaRPr>
          </a:p>
          <a:p>
            <a:pPr marL="0" marR="0" lvl="0" indent="0" algn="l" rtl="0">
              <a:lnSpc>
                <a:spcPct val="100000"/>
              </a:lnSpc>
              <a:spcBef>
                <a:spcPts val="0"/>
              </a:spcBef>
              <a:spcAft>
                <a:spcPts val="0"/>
              </a:spcAft>
              <a:buClr>
                <a:srgbClr val="FFFFFF"/>
              </a:buClr>
              <a:buSzPts val="2100"/>
              <a:buFont typeface="Garamond"/>
              <a:buNone/>
            </a:pPr>
            <a:endParaRPr lang="en" sz="1100" i="0" u="none" strike="noStrike" cap="none" dirty="0">
              <a:solidFill>
                <a:schemeClr val="lt1"/>
              </a:solidFill>
              <a:latin typeface="Avenir"/>
              <a:ea typeface="Avenir"/>
              <a:cs typeface="Avenir"/>
              <a:sym typeface="Avenir"/>
            </a:endParaRPr>
          </a:p>
          <a:p>
            <a:pPr marL="0" marR="0" lvl="0" indent="0" algn="l" rtl="0">
              <a:lnSpc>
                <a:spcPct val="100000"/>
              </a:lnSpc>
              <a:spcBef>
                <a:spcPts val="0"/>
              </a:spcBef>
              <a:spcAft>
                <a:spcPts val="0"/>
              </a:spcAft>
              <a:buClr>
                <a:srgbClr val="FFFFFF"/>
              </a:buClr>
              <a:buSzPts val="2100"/>
              <a:buFont typeface="Garamond"/>
              <a:buNone/>
            </a:pPr>
            <a:r>
              <a:rPr lang="en" sz="2100" i="0" u="none" strike="noStrike" cap="none" dirty="0">
                <a:solidFill>
                  <a:schemeClr val="lt1"/>
                </a:solidFill>
                <a:latin typeface="Avenir"/>
                <a:ea typeface="Avenir"/>
                <a:cs typeface="Avenir"/>
                <a:sym typeface="Avenir"/>
              </a:rPr>
              <a:t>Prescription drug misuse increases suicidal thoughts</a:t>
            </a:r>
            <a:endParaRPr sz="1100" dirty="0">
              <a:solidFill>
                <a:schemeClr val="lt1"/>
              </a:solidFill>
              <a:latin typeface="Avenir"/>
              <a:ea typeface="Avenir"/>
              <a:cs typeface="Avenir"/>
              <a:sym typeface="Avenir"/>
            </a:endParaRPr>
          </a:p>
          <a:p>
            <a:pPr marL="0" marR="0" lvl="0" indent="0" algn="l" rtl="0">
              <a:lnSpc>
                <a:spcPct val="100000"/>
              </a:lnSpc>
              <a:spcBef>
                <a:spcPts val="0"/>
              </a:spcBef>
              <a:spcAft>
                <a:spcPts val="0"/>
              </a:spcAft>
              <a:buClr>
                <a:schemeClr val="dk1"/>
              </a:buClr>
              <a:buSzPts val="2100"/>
              <a:buFont typeface="Calibri"/>
              <a:buNone/>
            </a:pPr>
            <a:endParaRPr sz="2100" i="0" u="none" strike="noStrike" cap="none" dirty="0">
              <a:solidFill>
                <a:schemeClr val="lt1"/>
              </a:solidFill>
              <a:latin typeface="Avenir"/>
              <a:ea typeface="Avenir"/>
              <a:cs typeface="Avenir"/>
              <a:sym typeface="Avenir"/>
            </a:endParaRPr>
          </a:p>
          <a:p>
            <a:pPr marL="0" marR="0" lvl="0" indent="0" algn="l" rtl="0">
              <a:lnSpc>
                <a:spcPct val="100000"/>
              </a:lnSpc>
              <a:spcBef>
                <a:spcPts val="0"/>
              </a:spcBef>
              <a:spcAft>
                <a:spcPts val="0"/>
              </a:spcAft>
              <a:buClr>
                <a:srgbClr val="FFFFFF"/>
              </a:buClr>
              <a:buSzPts val="2100"/>
              <a:buFont typeface="Garamond"/>
              <a:buNone/>
            </a:pPr>
            <a:r>
              <a:rPr lang="en" sz="2100" i="0" u="none" strike="noStrike" cap="none" dirty="0">
                <a:solidFill>
                  <a:schemeClr val="lt1"/>
                </a:solidFill>
                <a:latin typeface="Avenir"/>
                <a:ea typeface="Avenir"/>
                <a:cs typeface="Avenir"/>
                <a:sym typeface="Avenir"/>
              </a:rPr>
              <a:t>Between 20% and 30% of opiate overdose deaths are intentional (suicide)</a:t>
            </a:r>
            <a:endParaRPr sz="1100" dirty="0">
              <a:solidFill>
                <a:schemeClr val="lt1"/>
              </a:solidFill>
              <a:latin typeface="Avenir"/>
              <a:ea typeface="Avenir"/>
              <a:cs typeface="Avenir"/>
              <a:sym typeface="Avenir"/>
            </a:endParaRPr>
          </a:p>
          <a:p>
            <a:pPr marL="0" marR="0" lvl="0" indent="0" algn="l" rtl="0">
              <a:lnSpc>
                <a:spcPct val="100000"/>
              </a:lnSpc>
              <a:spcBef>
                <a:spcPts val="0"/>
              </a:spcBef>
              <a:spcAft>
                <a:spcPts val="0"/>
              </a:spcAft>
              <a:buClr>
                <a:schemeClr val="dk1"/>
              </a:buClr>
              <a:buSzPts val="2100"/>
              <a:buFont typeface="Calibri"/>
              <a:buNone/>
            </a:pPr>
            <a:endParaRPr sz="2100" i="0" u="none" strike="noStrike" cap="none" dirty="0">
              <a:solidFill>
                <a:schemeClr val="lt1"/>
              </a:solidFill>
              <a:latin typeface="Avenir"/>
              <a:ea typeface="Avenir"/>
              <a:cs typeface="Avenir"/>
              <a:sym typeface="Avenir"/>
            </a:endParaRPr>
          </a:p>
          <a:p>
            <a:pPr marL="0" marR="0" lvl="0" indent="0" algn="l" rtl="0">
              <a:lnSpc>
                <a:spcPct val="100000"/>
              </a:lnSpc>
              <a:spcBef>
                <a:spcPts val="0"/>
              </a:spcBef>
              <a:spcAft>
                <a:spcPts val="0"/>
              </a:spcAft>
              <a:buClr>
                <a:srgbClr val="FFFFFF"/>
              </a:buClr>
              <a:buSzPts val="2100"/>
              <a:buFont typeface="Garamond"/>
              <a:buNone/>
            </a:pPr>
            <a:r>
              <a:rPr lang="en" sz="2100" i="0" u="none" strike="noStrike" cap="none" dirty="0">
                <a:solidFill>
                  <a:schemeClr val="lt1"/>
                </a:solidFill>
                <a:latin typeface="Avenir"/>
                <a:ea typeface="Avenir"/>
                <a:cs typeface="Avenir"/>
                <a:sym typeface="Avenir"/>
              </a:rPr>
              <a:t>Adults who have an opioid use disorder are 13X more likely to die by suicide</a:t>
            </a:r>
            <a:endParaRPr sz="1100" dirty="0">
              <a:solidFill>
                <a:schemeClr val="lt1"/>
              </a:solidFill>
              <a:latin typeface="Avenir"/>
              <a:ea typeface="Avenir"/>
              <a:cs typeface="Avenir"/>
              <a:sym typeface="Avenir"/>
            </a:endParaRPr>
          </a:p>
          <a:p>
            <a:pPr marL="0" marR="0" lvl="0" indent="0" algn="l" rtl="0">
              <a:lnSpc>
                <a:spcPct val="100000"/>
              </a:lnSpc>
              <a:spcBef>
                <a:spcPts val="0"/>
              </a:spcBef>
              <a:spcAft>
                <a:spcPts val="0"/>
              </a:spcAft>
              <a:buClr>
                <a:schemeClr val="dk1"/>
              </a:buClr>
              <a:buSzPts val="2100"/>
              <a:buFont typeface="Calibri"/>
              <a:buNone/>
            </a:pPr>
            <a:endParaRPr sz="2100" b="0" i="0" u="none" strike="noStrike" cap="none" dirty="0">
              <a:solidFill>
                <a:srgbClr val="FFFFFF"/>
              </a:solidFill>
              <a:latin typeface="Garamond"/>
              <a:ea typeface="Garamond"/>
              <a:cs typeface="Garamond"/>
              <a:sym typeface="Garamond"/>
            </a:endParaRPr>
          </a:p>
          <a:p>
            <a:pPr marL="0" marR="0" lvl="0" indent="0" algn="l" rtl="0">
              <a:lnSpc>
                <a:spcPct val="100000"/>
              </a:lnSpc>
              <a:spcBef>
                <a:spcPts val="0"/>
              </a:spcBef>
              <a:spcAft>
                <a:spcPts val="0"/>
              </a:spcAft>
              <a:buClr>
                <a:schemeClr val="dk1"/>
              </a:buClr>
              <a:buSzPts val="2100"/>
              <a:buFont typeface="Calibri"/>
              <a:buNone/>
            </a:pPr>
            <a:endParaRPr sz="2100" b="0" i="0" u="none" strike="noStrike" cap="none" dirty="0">
              <a:solidFill>
                <a:srgbClr val="FFFFFF"/>
              </a:solidFill>
              <a:latin typeface="Garamond"/>
              <a:ea typeface="Garamond"/>
              <a:cs typeface="Garamond"/>
              <a:sym typeface="Garamo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1">
                                            <p:txEl>
                                              <p:pRg st="0" end="0"/>
                                            </p:txEl>
                                          </p:spTgt>
                                        </p:tgtEl>
                                        <p:attrNameLst>
                                          <p:attrName>style.visibility</p:attrName>
                                        </p:attrNameLst>
                                      </p:cBhvr>
                                      <p:to>
                                        <p:strVal val="visible"/>
                                      </p:to>
                                    </p:set>
                                    <p:animEffect transition="in" filter="fade">
                                      <p:cBhvr>
                                        <p:cTn id="7" dur="500"/>
                                        <p:tgtEl>
                                          <p:spTgt spid="7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51">
                                            <p:txEl>
                                              <p:pRg st="2" end="2"/>
                                            </p:txEl>
                                          </p:spTgt>
                                        </p:tgtEl>
                                        <p:attrNameLst>
                                          <p:attrName>style.visibility</p:attrName>
                                        </p:attrNameLst>
                                      </p:cBhvr>
                                      <p:to>
                                        <p:strVal val="visible"/>
                                      </p:to>
                                    </p:set>
                                    <p:animEffect transition="in" filter="fade">
                                      <p:cBhvr>
                                        <p:cTn id="12" dur="500"/>
                                        <p:tgtEl>
                                          <p:spTgt spid="75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1">
                                            <p:txEl>
                                              <p:pRg st="4" end="4"/>
                                            </p:txEl>
                                          </p:spTgt>
                                        </p:tgtEl>
                                        <p:attrNameLst>
                                          <p:attrName>style.visibility</p:attrName>
                                        </p:attrNameLst>
                                      </p:cBhvr>
                                      <p:to>
                                        <p:strVal val="visible"/>
                                      </p:to>
                                    </p:set>
                                    <p:animEffect transition="in" filter="fade">
                                      <p:cBhvr>
                                        <p:cTn id="17" dur="500"/>
                                        <p:tgtEl>
                                          <p:spTgt spid="75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51">
                                            <p:txEl>
                                              <p:pRg st="6" end="6"/>
                                            </p:txEl>
                                          </p:spTgt>
                                        </p:tgtEl>
                                        <p:attrNameLst>
                                          <p:attrName>style.visibility</p:attrName>
                                        </p:attrNameLst>
                                      </p:cBhvr>
                                      <p:to>
                                        <p:strVal val="visible"/>
                                      </p:to>
                                    </p:set>
                                    <p:animEffect transition="in" filter="fade">
                                      <p:cBhvr>
                                        <p:cTn id="22" dur="500"/>
                                        <p:tgtEl>
                                          <p:spTgt spid="75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pic>
        <p:nvPicPr>
          <p:cNvPr id="757" name="Google Shape;757;p111"/>
          <p:cNvPicPr preferRelativeResize="0">
            <a:picLocks noGrp="1"/>
          </p:cNvPicPr>
          <p:nvPr>
            <p:ph type="pic" idx="2"/>
          </p:nvPr>
        </p:nvPicPr>
        <p:blipFill rotWithShape="1">
          <a:blip r:embed="rId3">
            <a:alphaModFix/>
          </a:blip>
          <a:srcRect l="4094" r="31724"/>
          <a:stretch/>
        </p:blipFill>
        <p:spPr>
          <a:xfrm>
            <a:off x="-691765" y="0"/>
            <a:ext cx="4953001" cy="5143501"/>
          </a:xfrm>
          <a:prstGeom prst="rect">
            <a:avLst/>
          </a:prstGeom>
        </p:spPr>
      </p:pic>
      <p:sp>
        <p:nvSpPr>
          <p:cNvPr id="758" name="Google Shape;758;p111"/>
          <p:cNvSpPr txBox="1">
            <a:spLocks noGrp="1"/>
          </p:cNvSpPr>
          <p:nvPr>
            <p:ph type="title"/>
          </p:nvPr>
        </p:nvSpPr>
        <p:spPr>
          <a:xfrm>
            <a:off x="4224528" y="2481617"/>
            <a:ext cx="4258800" cy="4389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dirty="0"/>
              <a:t>You Have to Want to Use the Tools in Your Tool Box: </a:t>
            </a:r>
            <a:endParaRPr dirty="0"/>
          </a:p>
        </p:txBody>
      </p:sp>
      <p:sp>
        <p:nvSpPr>
          <p:cNvPr id="759" name="Google Shape;759;p111"/>
          <p:cNvSpPr txBox="1">
            <a:spLocks noGrp="1"/>
          </p:cNvSpPr>
          <p:nvPr>
            <p:ph type="body" idx="1"/>
          </p:nvPr>
        </p:nvSpPr>
        <p:spPr>
          <a:xfrm>
            <a:off x="4224528" y="2973331"/>
            <a:ext cx="4258800" cy="445200"/>
          </a:xfrm>
          <a:prstGeom prst="rect">
            <a:avLst/>
          </a:prstGeom>
        </p:spPr>
        <p:txBody>
          <a:bodyPr spcFirstLastPara="1" wrap="square" lIns="68575" tIns="34275" rIns="68575" bIns="34275" anchor="t" anchorCtr="0">
            <a:noAutofit/>
          </a:bodyPr>
          <a:lstStyle/>
          <a:p>
            <a:pPr marL="0" lvl="0" indent="0" algn="l" rtl="0">
              <a:spcBef>
                <a:spcPts val="800"/>
              </a:spcBef>
              <a:spcAft>
                <a:spcPts val="1200"/>
              </a:spcAft>
              <a:buNone/>
            </a:pPr>
            <a:r>
              <a:rPr lang="en" dirty="0"/>
              <a:t>Stigma Around Mental Health Care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8"/>
                                        </p:tgtEl>
                                        <p:attrNameLst>
                                          <p:attrName>style.visibility</p:attrName>
                                        </p:attrNameLst>
                                      </p:cBhvr>
                                      <p:to>
                                        <p:strVal val="visible"/>
                                      </p:to>
                                    </p:set>
                                    <p:animEffect transition="in" filter="fade">
                                      <p:cBhvr>
                                        <p:cTn id="7" dur="500"/>
                                        <p:tgtEl>
                                          <p:spTgt spid="7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59">
                                            <p:txEl>
                                              <p:pRg st="0" end="0"/>
                                            </p:txEl>
                                          </p:spTgt>
                                        </p:tgtEl>
                                        <p:attrNameLst>
                                          <p:attrName>style.visibility</p:attrName>
                                        </p:attrNameLst>
                                      </p:cBhvr>
                                      <p:to>
                                        <p:strVal val="visible"/>
                                      </p:to>
                                    </p:set>
                                    <p:animEffect transition="in" filter="fade">
                                      <p:cBhvr>
                                        <p:cTn id="12" dur="500"/>
                                        <p:tgtEl>
                                          <p:spTgt spid="7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DDE6C3"/>
            </a:gs>
          </a:gsLst>
          <a:path path="circle">
            <a:fillToRect r="100000" b="100000"/>
          </a:path>
          <a:tileRect l="-100000" t="-100000"/>
        </a:gradFill>
        <a:effectLst/>
      </p:bgPr>
    </p:bg>
    <p:spTree>
      <p:nvGrpSpPr>
        <p:cNvPr id="1" name="Shape 764"/>
        <p:cNvGrpSpPr/>
        <p:nvPr/>
      </p:nvGrpSpPr>
      <p:grpSpPr>
        <a:xfrm>
          <a:off x="0" y="0"/>
          <a:ext cx="0" cy="0"/>
          <a:chOff x="0" y="0"/>
          <a:chExt cx="0" cy="0"/>
        </a:xfrm>
      </p:grpSpPr>
      <p:pic>
        <p:nvPicPr>
          <p:cNvPr id="765" name="Google Shape;765;p112" descr="A silhouette of a person holding a hand&#10;&#10;Description automatically generated"/>
          <p:cNvPicPr preferRelativeResize="0"/>
          <p:nvPr/>
        </p:nvPicPr>
        <p:blipFill rotWithShape="1">
          <a:blip r:embed="rId3">
            <a:alphaModFix/>
          </a:blip>
          <a:srcRect l="24992"/>
          <a:stretch/>
        </p:blipFill>
        <p:spPr>
          <a:xfrm>
            <a:off x="3364168" y="8"/>
            <a:ext cx="5779830" cy="5143492"/>
          </a:xfrm>
          <a:prstGeom prst="rect">
            <a:avLst/>
          </a:prstGeom>
          <a:noFill/>
          <a:ln>
            <a:noFill/>
          </a:ln>
        </p:spPr>
      </p:pic>
      <p:sp>
        <p:nvSpPr>
          <p:cNvPr id="766" name="Google Shape;766;p112"/>
          <p:cNvSpPr/>
          <p:nvPr/>
        </p:nvSpPr>
        <p:spPr>
          <a:xfrm>
            <a:off x="0" y="0"/>
            <a:ext cx="6127685" cy="5143500"/>
          </a:xfrm>
          <a:custGeom>
            <a:avLst/>
            <a:gdLst/>
            <a:ahLst/>
            <a:cxnLst/>
            <a:rect l="l" t="t" r="r" b="b"/>
            <a:pathLst>
              <a:path w="8170246" h="6858000" extrusionOk="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solidFill>
            <a:srgbClr val="62081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767" name="Google Shape;767;p112"/>
          <p:cNvSpPr txBox="1">
            <a:spLocks noGrp="1"/>
          </p:cNvSpPr>
          <p:nvPr>
            <p:ph type="title"/>
          </p:nvPr>
        </p:nvSpPr>
        <p:spPr>
          <a:xfrm>
            <a:off x="235125" y="81150"/>
            <a:ext cx="3886800" cy="1056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rgbClr val="262626"/>
              </a:buClr>
              <a:buSzPts val="2700"/>
              <a:buFont typeface="Avenir"/>
              <a:buNone/>
            </a:pPr>
            <a:r>
              <a:rPr lang="en" sz="4000" b="1">
                <a:solidFill>
                  <a:schemeClr val="lt1"/>
                </a:solidFill>
                <a:latin typeface="Avenir"/>
                <a:ea typeface="Avenir"/>
                <a:cs typeface="Avenir"/>
                <a:sym typeface="Avenir"/>
              </a:rPr>
              <a:t>Breaking the</a:t>
            </a:r>
            <a:endParaRPr sz="4000" b="1">
              <a:solidFill>
                <a:schemeClr val="lt1"/>
              </a:solidFill>
              <a:latin typeface="Avenir"/>
              <a:ea typeface="Avenir"/>
              <a:cs typeface="Avenir"/>
              <a:sym typeface="Avenir"/>
            </a:endParaRPr>
          </a:p>
          <a:p>
            <a:pPr marL="0" lvl="0" indent="0" algn="l" rtl="0">
              <a:spcBef>
                <a:spcPts val="0"/>
              </a:spcBef>
              <a:spcAft>
                <a:spcPts val="0"/>
              </a:spcAft>
              <a:buClr>
                <a:srgbClr val="262626"/>
              </a:buClr>
              <a:buSzPts val="2700"/>
              <a:buFont typeface="Avenir"/>
              <a:buNone/>
            </a:pPr>
            <a:r>
              <a:rPr lang="en" sz="4000" b="1">
                <a:solidFill>
                  <a:schemeClr val="lt1"/>
                </a:solidFill>
                <a:latin typeface="Avenir"/>
                <a:ea typeface="Avenir"/>
                <a:cs typeface="Avenir"/>
                <a:sym typeface="Avenir"/>
              </a:rPr>
              <a:t>Barrier</a:t>
            </a:r>
            <a:endParaRPr sz="4000">
              <a:solidFill>
                <a:schemeClr val="lt1"/>
              </a:solidFill>
            </a:endParaRPr>
          </a:p>
        </p:txBody>
      </p:sp>
      <p:sp>
        <p:nvSpPr>
          <p:cNvPr id="768" name="Google Shape;768;p112"/>
          <p:cNvSpPr txBox="1">
            <a:spLocks noGrp="1"/>
          </p:cNvSpPr>
          <p:nvPr>
            <p:ph type="body" idx="1"/>
          </p:nvPr>
        </p:nvSpPr>
        <p:spPr>
          <a:xfrm>
            <a:off x="483875" y="1481750"/>
            <a:ext cx="4153200" cy="4143600"/>
          </a:xfrm>
          <a:prstGeom prst="rect">
            <a:avLst/>
          </a:prstGeom>
          <a:noFill/>
          <a:ln>
            <a:noFill/>
          </a:ln>
        </p:spPr>
        <p:txBody>
          <a:bodyPr spcFirstLastPara="1" wrap="square" lIns="68575" tIns="34275" rIns="68575" bIns="34275" anchor="t" anchorCtr="0">
            <a:noAutofit/>
          </a:bodyPr>
          <a:lstStyle/>
          <a:p>
            <a:pPr marL="344366" lvl="0" indent="-342900" algn="l" rtl="0">
              <a:lnSpc>
                <a:spcPct val="180000"/>
              </a:lnSpc>
              <a:spcBef>
                <a:spcPts val="0"/>
              </a:spcBef>
              <a:spcAft>
                <a:spcPts val="0"/>
              </a:spcAft>
              <a:buClr>
                <a:schemeClr val="lt1"/>
              </a:buClr>
              <a:buSzPts val="2177"/>
              <a:buFont typeface="Wingdings" panose="05000000000000000000" pitchFamily="2" charset="2"/>
              <a:buChar char="q"/>
            </a:pPr>
            <a:r>
              <a:rPr lang="en" sz="2176" dirty="0">
                <a:solidFill>
                  <a:schemeClr val="lt1"/>
                </a:solidFill>
                <a:latin typeface="Avenir"/>
                <a:ea typeface="Avenir"/>
                <a:cs typeface="Avenir"/>
                <a:sym typeface="Avenir"/>
              </a:rPr>
              <a:t>You can want help, but be afraid to receive it</a:t>
            </a:r>
            <a:endParaRPr sz="2176" dirty="0">
              <a:solidFill>
                <a:schemeClr val="lt1"/>
              </a:solidFill>
              <a:latin typeface="Avenir"/>
              <a:ea typeface="Avenir"/>
              <a:cs typeface="Avenir"/>
              <a:sym typeface="Avenir"/>
            </a:endParaRPr>
          </a:p>
          <a:p>
            <a:pPr marL="344366" lvl="0" indent="-342900" algn="l" rtl="0">
              <a:lnSpc>
                <a:spcPct val="180000"/>
              </a:lnSpc>
              <a:spcBef>
                <a:spcPts val="800"/>
              </a:spcBef>
              <a:spcAft>
                <a:spcPts val="0"/>
              </a:spcAft>
              <a:buClr>
                <a:schemeClr val="lt1"/>
              </a:buClr>
              <a:buSzPts val="2177"/>
              <a:buFont typeface="Wingdings" panose="05000000000000000000" pitchFamily="2" charset="2"/>
              <a:buChar char="q"/>
            </a:pPr>
            <a:r>
              <a:rPr lang="en" sz="2176" dirty="0">
                <a:solidFill>
                  <a:schemeClr val="lt1"/>
                </a:solidFill>
                <a:latin typeface="Avenir"/>
                <a:ea typeface="Avenir"/>
                <a:cs typeface="Avenir"/>
                <a:sym typeface="Avenir"/>
              </a:rPr>
              <a:t>Recovery can be terrifying</a:t>
            </a:r>
            <a:endParaRPr sz="2176" dirty="0">
              <a:solidFill>
                <a:schemeClr val="lt1"/>
              </a:solidFill>
              <a:latin typeface="Avenir"/>
              <a:ea typeface="Avenir"/>
              <a:cs typeface="Avenir"/>
              <a:sym typeface="Avenir"/>
            </a:endParaRPr>
          </a:p>
          <a:p>
            <a:pPr marL="344366" lvl="0" indent="-342900" algn="l" rtl="0">
              <a:lnSpc>
                <a:spcPct val="180000"/>
              </a:lnSpc>
              <a:spcBef>
                <a:spcPts val="800"/>
              </a:spcBef>
              <a:spcAft>
                <a:spcPts val="0"/>
              </a:spcAft>
              <a:buClr>
                <a:schemeClr val="lt1"/>
              </a:buClr>
              <a:buSzPts val="2177"/>
              <a:buFont typeface="Wingdings" panose="05000000000000000000" pitchFamily="2" charset="2"/>
              <a:buChar char="q"/>
            </a:pPr>
            <a:r>
              <a:rPr lang="en" sz="2176" dirty="0">
                <a:solidFill>
                  <a:schemeClr val="lt1"/>
                </a:solidFill>
                <a:latin typeface="Avenir"/>
                <a:ea typeface="Avenir"/>
                <a:cs typeface="Avenir"/>
                <a:sym typeface="Avenir"/>
              </a:rPr>
              <a:t>Stigma prevents people from accessing care</a:t>
            </a:r>
            <a:endParaRPr sz="2176" dirty="0">
              <a:solidFill>
                <a:schemeClr val="lt1"/>
              </a:solidFill>
              <a:latin typeface="Avenir"/>
              <a:ea typeface="Avenir"/>
              <a:cs typeface="Avenir"/>
              <a:sym typeface="Avenir"/>
            </a:endParaRPr>
          </a:p>
          <a:p>
            <a:pPr marL="0" lvl="0" indent="0" algn="l" rtl="0">
              <a:lnSpc>
                <a:spcPct val="70000"/>
              </a:lnSpc>
              <a:spcBef>
                <a:spcPts val="800"/>
              </a:spcBef>
              <a:spcAft>
                <a:spcPts val="0"/>
              </a:spcAft>
              <a:buSzPts val="525"/>
              <a:buNone/>
            </a:pPr>
            <a:endParaRPr sz="725" dirty="0">
              <a:latin typeface="Avenir"/>
              <a:ea typeface="Avenir"/>
              <a:cs typeface="Avenir"/>
              <a:sym typeface="Avenir"/>
            </a:endParaRPr>
          </a:p>
          <a:p>
            <a:pPr marL="0" lvl="0" indent="0" algn="l" rtl="0">
              <a:lnSpc>
                <a:spcPct val="70000"/>
              </a:lnSpc>
              <a:spcBef>
                <a:spcPts val="800"/>
              </a:spcBef>
              <a:spcAft>
                <a:spcPts val="0"/>
              </a:spcAft>
              <a:buSzPts val="525"/>
              <a:buNone/>
            </a:pPr>
            <a:endParaRPr sz="725" dirty="0">
              <a:latin typeface="Avenir"/>
              <a:ea typeface="Avenir"/>
              <a:cs typeface="Avenir"/>
              <a:sym typeface="Avenir"/>
            </a:endParaRPr>
          </a:p>
          <a:p>
            <a:pPr marL="0" lvl="0" indent="0" algn="l" rtl="0">
              <a:lnSpc>
                <a:spcPct val="70000"/>
              </a:lnSpc>
              <a:spcBef>
                <a:spcPts val="800"/>
              </a:spcBef>
              <a:spcAft>
                <a:spcPts val="0"/>
              </a:spcAft>
              <a:buSzPts val="275"/>
              <a:buNone/>
            </a:pPr>
            <a:endParaRPr sz="650" dirty="0"/>
          </a:p>
          <a:p>
            <a:pPr marL="0" lvl="0" indent="0" algn="l" rtl="0">
              <a:lnSpc>
                <a:spcPct val="70000"/>
              </a:lnSpc>
              <a:spcBef>
                <a:spcPts val="800"/>
              </a:spcBef>
              <a:spcAft>
                <a:spcPts val="0"/>
              </a:spcAft>
              <a:buSzPts val="525"/>
              <a:buNone/>
            </a:pPr>
            <a:endParaRPr sz="725" dirty="0">
              <a:latin typeface="Avenir"/>
              <a:ea typeface="Avenir"/>
              <a:cs typeface="Avenir"/>
              <a:sym typeface="Avenir"/>
            </a:endParaRPr>
          </a:p>
          <a:p>
            <a:pPr marL="254000" lvl="0" indent="0" algn="l" rtl="0">
              <a:lnSpc>
                <a:spcPct val="70000"/>
              </a:lnSpc>
              <a:spcBef>
                <a:spcPts val="800"/>
              </a:spcBef>
              <a:spcAft>
                <a:spcPts val="0"/>
              </a:spcAft>
              <a:buSzPts val="275"/>
              <a:buNone/>
            </a:pPr>
            <a:endParaRPr sz="650" dirty="0"/>
          </a:p>
          <a:p>
            <a:pPr marL="0" lvl="0" indent="0" algn="l" rtl="0">
              <a:lnSpc>
                <a:spcPct val="70000"/>
              </a:lnSpc>
              <a:spcBef>
                <a:spcPts val="800"/>
              </a:spcBef>
              <a:spcAft>
                <a:spcPts val="0"/>
              </a:spcAft>
              <a:buSzPts val="450"/>
              <a:buNone/>
            </a:pPr>
            <a:endParaRPr sz="650" dirty="0"/>
          </a:p>
          <a:p>
            <a:pPr marL="254000" lvl="0" indent="-177800" algn="l" rtl="0">
              <a:lnSpc>
                <a:spcPct val="70000"/>
              </a:lnSpc>
              <a:spcBef>
                <a:spcPts val="800"/>
              </a:spcBef>
              <a:spcAft>
                <a:spcPts val="0"/>
              </a:spcAft>
              <a:buSzPts val="275"/>
              <a:buNone/>
            </a:pPr>
            <a:endParaRPr sz="475"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8">
                                            <p:txEl>
                                              <p:pRg st="0" end="0"/>
                                            </p:txEl>
                                          </p:spTgt>
                                        </p:tgtEl>
                                        <p:attrNameLst>
                                          <p:attrName>style.visibility</p:attrName>
                                        </p:attrNameLst>
                                      </p:cBhvr>
                                      <p:to>
                                        <p:strVal val="visible"/>
                                      </p:to>
                                    </p:set>
                                    <p:animEffect transition="in" filter="fade">
                                      <p:cBhvr>
                                        <p:cTn id="7" dur="500"/>
                                        <p:tgtEl>
                                          <p:spTgt spid="76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68">
                                            <p:txEl>
                                              <p:pRg st="1" end="1"/>
                                            </p:txEl>
                                          </p:spTgt>
                                        </p:tgtEl>
                                        <p:attrNameLst>
                                          <p:attrName>style.visibility</p:attrName>
                                        </p:attrNameLst>
                                      </p:cBhvr>
                                      <p:to>
                                        <p:strVal val="visible"/>
                                      </p:to>
                                    </p:set>
                                    <p:animEffect transition="in" filter="fade">
                                      <p:cBhvr>
                                        <p:cTn id="10" dur="500"/>
                                        <p:tgtEl>
                                          <p:spTgt spid="76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68">
                                            <p:txEl>
                                              <p:pRg st="2" end="2"/>
                                            </p:txEl>
                                          </p:spTgt>
                                        </p:tgtEl>
                                        <p:attrNameLst>
                                          <p:attrName>style.visibility</p:attrName>
                                        </p:attrNameLst>
                                      </p:cBhvr>
                                      <p:to>
                                        <p:strVal val="visible"/>
                                      </p:to>
                                    </p:set>
                                    <p:animEffect transition="in" filter="fade">
                                      <p:cBhvr>
                                        <p:cTn id="13" dur="500"/>
                                        <p:tgtEl>
                                          <p:spTgt spid="7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20810"/>
        </a:solidFill>
        <a:effectLst/>
      </p:bgPr>
    </p:bg>
    <p:spTree>
      <p:nvGrpSpPr>
        <p:cNvPr id="1" name="Shape 773"/>
        <p:cNvGrpSpPr/>
        <p:nvPr/>
      </p:nvGrpSpPr>
      <p:grpSpPr>
        <a:xfrm>
          <a:off x="0" y="0"/>
          <a:ext cx="0" cy="0"/>
          <a:chOff x="0" y="0"/>
          <a:chExt cx="0" cy="0"/>
        </a:xfrm>
      </p:grpSpPr>
      <p:sp>
        <p:nvSpPr>
          <p:cNvPr id="774" name="Google Shape;774;p113"/>
          <p:cNvSpPr txBox="1">
            <a:spLocks noGrp="1"/>
          </p:cNvSpPr>
          <p:nvPr>
            <p:ph type="title"/>
          </p:nvPr>
        </p:nvSpPr>
        <p:spPr>
          <a:xfrm>
            <a:off x="240200" y="279275"/>
            <a:ext cx="6976200" cy="5154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rgbClr val="262626"/>
              </a:buClr>
              <a:buSzPts val="3300"/>
              <a:buFont typeface="Avenir"/>
              <a:buNone/>
            </a:pPr>
            <a:r>
              <a:rPr lang="en" sz="4000" b="1">
                <a:solidFill>
                  <a:schemeClr val="lt1"/>
                </a:solidFill>
                <a:latin typeface="Avenir"/>
                <a:ea typeface="Avenir"/>
                <a:cs typeface="Avenir"/>
                <a:sym typeface="Avenir"/>
              </a:rPr>
              <a:t>Stigma - It’s ok to not be ok</a:t>
            </a:r>
            <a:endParaRPr sz="4000" b="1">
              <a:solidFill>
                <a:schemeClr val="lt1"/>
              </a:solidFill>
              <a:latin typeface="Avenir"/>
              <a:ea typeface="Avenir"/>
              <a:cs typeface="Avenir"/>
              <a:sym typeface="Avenir"/>
            </a:endParaRPr>
          </a:p>
        </p:txBody>
      </p:sp>
      <p:sp>
        <p:nvSpPr>
          <p:cNvPr id="775" name="Google Shape;775;p113"/>
          <p:cNvSpPr txBox="1">
            <a:spLocks noGrp="1"/>
          </p:cNvSpPr>
          <p:nvPr>
            <p:ph type="body" idx="1"/>
          </p:nvPr>
        </p:nvSpPr>
        <p:spPr>
          <a:xfrm>
            <a:off x="383875" y="1145175"/>
            <a:ext cx="6466800" cy="4113000"/>
          </a:xfrm>
          <a:prstGeom prst="rect">
            <a:avLst/>
          </a:prstGeom>
          <a:noFill/>
          <a:ln>
            <a:noFill/>
          </a:ln>
        </p:spPr>
        <p:txBody>
          <a:bodyPr spcFirstLastPara="1" wrap="square" lIns="68575" tIns="34275" rIns="68575" bIns="34275" anchor="t" anchorCtr="0">
            <a:normAutofit/>
          </a:bodyPr>
          <a:lstStyle/>
          <a:p>
            <a:pPr marL="457200" lvl="0" indent="-330200" algn="l" rtl="0">
              <a:lnSpc>
                <a:spcPct val="100000"/>
              </a:lnSpc>
              <a:spcBef>
                <a:spcPts val="1500"/>
              </a:spcBef>
              <a:spcAft>
                <a:spcPts val="0"/>
              </a:spcAft>
              <a:buClr>
                <a:schemeClr val="lt1"/>
              </a:buClr>
              <a:buSzPts val="1600"/>
              <a:buFont typeface="Avenir"/>
              <a:buChar char="❏"/>
            </a:pPr>
            <a:r>
              <a:rPr lang="en" sz="2000" dirty="0">
                <a:solidFill>
                  <a:schemeClr val="lt1"/>
                </a:solidFill>
                <a:latin typeface="Avenir"/>
                <a:ea typeface="Avenir"/>
                <a:cs typeface="Avenir"/>
                <a:sym typeface="Avenir"/>
              </a:rPr>
              <a:t>Webster’s Dictionary Definition:“a mark of disgrace associated with a particular circumstance, quality, or person.”</a:t>
            </a:r>
            <a:endParaRPr sz="2000" dirty="0">
              <a:solidFill>
                <a:schemeClr val="lt1"/>
              </a:solidFill>
              <a:latin typeface="Avenir"/>
              <a:ea typeface="Avenir"/>
              <a:cs typeface="Avenir"/>
              <a:sym typeface="Avenir"/>
            </a:endParaRPr>
          </a:p>
          <a:p>
            <a:pPr marL="457200" lvl="0" indent="0" algn="l" rtl="0">
              <a:lnSpc>
                <a:spcPct val="100000"/>
              </a:lnSpc>
              <a:spcBef>
                <a:spcPts val="1500"/>
              </a:spcBef>
              <a:spcAft>
                <a:spcPts val="0"/>
              </a:spcAft>
              <a:buNone/>
            </a:pPr>
            <a:endParaRPr sz="2000" dirty="0">
              <a:solidFill>
                <a:schemeClr val="lt1"/>
              </a:solidFill>
              <a:latin typeface="Avenir"/>
              <a:ea typeface="Avenir"/>
              <a:cs typeface="Avenir"/>
              <a:sym typeface="Avenir"/>
            </a:endParaRPr>
          </a:p>
          <a:p>
            <a:pPr marL="457200" lvl="0" indent="-330200" algn="l" rtl="0">
              <a:lnSpc>
                <a:spcPct val="100000"/>
              </a:lnSpc>
              <a:spcBef>
                <a:spcPts val="1500"/>
              </a:spcBef>
              <a:spcAft>
                <a:spcPts val="0"/>
              </a:spcAft>
              <a:buClr>
                <a:schemeClr val="lt1"/>
              </a:buClr>
              <a:buSzPts val="1600"/>
              <a:buFont typeface="Avenir"/>
              <a:buChar char="❏"/>
            </a:pPr>
            <a:r>
              <a:rPr lang="en" sz="2000" dirty="0">
                <a:solidFill>
                  <a:schemeClr val="lt1"/>
                </a:solidFill>
                <a:latin typeface="Avenir"/>
                <a:ea typeface="Avenir"/>
                <a:cs typeface="Avenir"/>
                <a:sym typeface="Avenir"/>
              </a:rPr>
              <a:t>Webster’s synonyms : shame, disgrace, dishonor, humiliation, (bad) reputation. </a:t>
            </a:r>
            <a:endParaRPr sz="2000" dirty="0">
              <a:solidFill>
                <a:schemeClr val="lt1"/>
              </a:solidFill>
              <a:latin typeface="Avenir"/>
              <a:ea typeface="Avenir"/>
              <a:cs typeface="Avenir"/>
              <a:sym typeface="Avenir"/>
            </a:endParaRPr>
          </a:p>
          <a:p>
            <a:pPr marL="457200" lvl="0" indent="0" algn="l" rtl="0">
              <a:lnSpc>
                <a:spcPct val="100000"/>
              </a:lnSpc>
              <a:spcBef>
                <a:spcPts val="1500"/>
              </a:spcBef>
              <a:spcAft>
                <a:spcPts val="0"/>
              </a:spcAft>
              <a:buNone/>
            </a:pPr>
            <a:endParaRPr sz="2000" dirty="0">
              <a:solidFill>
                <a:schemeClr val="lt1"/>
              </a:solidFill>
              <a:latin typeface="Avenir"/>
              <a:ea typeface="Avenir"/>
              <a:cs typeface="Avenir"/>
              <a:sym typeface="Avenir"/>
            </a:endParaRPr>
          </a:p>
          <a:p>
            <a:pPr marL="457200" lvl="0" indent="-330200" algn="l" rtl="0">
              <a:lnSpc>
                <a:spcPct val="100000"/>
              </a:lnSpc>
              <a:spcBef>
                <a:spcPts val="1500"/>
              </a:spcBef>
              <a:spcAft>
                <a:spcPts val="0"/>
              </a:spcAft>
              <a:buClr>
                <a:schemeClr val="lt1"/>
              </a:buClr>
              <a:buSzPts val="1600"/>
              <a:buFont typeface="Avenir"/>
              <a:buChar char="❏"/>
            </a:pPr>
            <a:r>
              <a:rPr lang="en" sz="2000" dirty="0">
                <a:solidFill>
                  <a:schemeClr val="lt1"/>
                </a:solidFill>
                <a:latin typeface="Avenir"/>
                <a:ea typeface="Avenir"/>
                <a:cs typeface="Avenir"/>
                <a:sym typeface="Avenir"/>
              </a:rPr>
              <a:t>There is not a positive word in the list.</a:t>
            </a:r>
            <a:endParaRPr sz="2000" dirty="0">
              <a:solidFill>
                <a:schemeClr val="lt1"/>
              </a:solidFill>
              <a:latin typeface="Avenir"/>
              <a:ea typeface="Avenir"/>
              <a:cs typeface="Avenir"/>
              <a:sym typeface="Avenir"/>
            </a:endParaRPr>
          </a:p>
          <a:p>
            <a:pPr marL="558800" lvl="1" indent="-139700" algn="l" rtl="0">
              <a:spcBef>
                <a:spcPts val="1200"/>
              </a:spcBef>
              <a:spcAft>
                <a:spcPts val="0"/>
              </a:spcAft>
              <a:buSzPts val="1200"/>
              <a:buFont typeface="Courier New"/>
              <a:buNone/>
            </a:pPr>
            <a:endParaRPr sz="1800" dirty="0">
              <a:latin typeface="Avenir"/>
              <a:ea typeface="Avenir"/>
              <a:cs typeface="Avenir"/>
              <a:sym typeface="Avenir"/>
            </a:endParaRPr>
          </a:p>
        </p:txBody>
      </p:sp>
      <p:sp>
        <p:nvSpPr>
          <p:cNvPr id="776" name="Google Shape;776;p113"/>
          <p:cNvSpPr/>
          <p:nvPr/>
        </p:nvSpPr>
        <p:spPr>
          <a:xfrm>
            <a:off x="7060517" y="1847850"/>
            <a:ext cx="1576200" cy="1447800"/>
          </a:xfrm>
          <a:prstGeom prst="rect">
            <a:avLst/>
          </a:prstGeom>
          <a:solidFill>
            <a:srgbClr val="A2C7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highlight>
                <a:srgbClr val="FFFFFF"/>
              </a:highlight>
              <a:latin typeface="Century Gothic"/>
              <a:ea typeface="Century Gothic"/>
              <a:cs typeface="Century Gothic"/>
              <a:sym typeface="Century Gothic"/>
            </a:endParaRPr>
          </a:p>
        </p:txBody>
      </p:sp>
      <p:sp>
        <p:nvSpPr>
          <p:cNvPr id="777" name="Google Shape;777;p113"/>
          <p:cNvSpPr/>
          <p:nvPr/>
        </p:nvSpPr>
        <p:spPr>
          <a:xfrm>
            <a:off x="7075875" y="219763"/>
            <a:ext cx="1578600" cy="1447800"/>
          </a:xfrm>
          <a:prstGeom prst="rect">
            <a:avLst/>
          </a:prstGeom>
          <a:solidFill>
            <a:srgbClr val="A2C7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778" name="Google Shape;778;p113"/>
          <p:cNvSpPr txBox="1"/>
          <p:nvPr/>
        </p:nvSpPr>
        <p:spPr>
          <a:xfrm>
            <a:off x="7283475" y="451275"/>
            <a:ext cx="1161000" cy="69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a:solidFill>
                  <a:srgbClr val="620810"/>
                </a:solidFill>
                <a:latin typeface="Avenir"/>
                <a:ea typeface="Avenir"/>
                <a:cs typeface="Avenir"/>
                <a:sym typeface="Avenir"/>
              </a:rPr>
              <a:t>Public</a:t>
            </a:r>
            <a:endParaRPr sz="2800" b="1" dirty="0">
              <a:solidFill>
                <a:srgbClr val="620810"/>
              </a:solidFill>
              <a:latin typeface="Avenir"/>
              <a:ea typeface="Avenir"/>
              <a:cs typeface="Avenir"/>
              <a:sym typeface="Avenir"/>
            </a:endParaRPr>
          </a:p>
          <a:p>
            <a:pPr marL="0" lvl="0" indent="0" algn="l" rtl="0">
              <a:spcBef>
                <a:spcPts val="0"/>
              </a:spcBef>
              <a:spcAft>
                <a:spcPts val="0"/>
              </a:spcAft>
              <a:buNone/>
            </a:pPr>
            <a:endParaRPr dirty="0">
              <a:solidFill>
                <a:srgbClr val="3F3F3F"/>
              </a:solidFill>
              <a:latin typeface="Avenir"/>
              <a:ea typeface="Avenir"/>
              <a:cs typeface="Avenir"/>
              <a:sym typeface="Avenir"/>
            </a:endParaRPr>
          </a:p>
          <a:p>
            <a:pPr marL="0" lvl="0" indent="0" algn="l" rtl="0">
              <a:spcBef>
                <a:spcPts val="0"/>
              </a:spcBef>
              <a:spcAft>
                <a:spcPts val="0"/>
              </a:spcAft>
              <a:buNone/>
            </a:pPr>
            <a:endParaRPr dirty="0">
              <a:solidFill>
                <a:srgbClr val="3F3F3F"/>
              </a:solidFill>
              <a:latin typeface="Century Gothic"/>
              <a:ea typeface="Century Gothic"/>
              <a:cs typeface="Century Gothic"/>
              <a:sym typeface="Century Gothic"/>
            </a:endParaRPr>
          </a:p>
        </p:txBody>
      </p:sp>
      <p:sp>
        <p:nvSpPr>
          <p:cNvPr id="779" name="Google Shape;779;p113"/>
          <p:cNvSpPr/>
          <p:nvPr/>
        </p:nvSpPr>
        <p:spPr>
          <a:xfrm>
            <a:off x="7075875" y="3482262"/>
            <a:ext cx="1576200" cy="1447800"/>
          </a:xfrm>
          <a:prstGeom prst="rect">
            <a:avLst/>
          </a:prstGeom>
          <a:solidFill>
            <a:srgbClr val="A2C7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780" name="Google Shape;780;p113"/>
          <p:cNvSpPr txBox="1"/>
          <p:nvPr/>
        </p:nvSpPr>
        <p:spPr>
          <a:xfrm>
            <a:off x="7001775" y="2002775"/>
            <a:ext cx="1724400" cy="59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a:solidFill>
                  <a:srgbClr val="620810"/>
                </a:solidFill>
                <a:latin typeface="Avenir"/>
                <a:ea typeface="Avenir"/>
                <a:cs typeface="Avenir"/>
                <a:sym typeface="Avenir"/>
              </a:rPr>
              <a:t>Systemic</a:t>
            </a:r>
            <a:endParaRPr sz="2800" b="1">
              <a:solidFill>
                <a:srgbClr val="620810"/>
              </a:solidFill>
              <a:latin typeface="Avenir"/>
              <a:ea typeface="Avenir"/>
              <a:cs typeface="Avenir"/>
              <a:sym typeface="Avenir"/>
            </a:endParaRPr>
          </a:p>
          <a:p>
            <a:pPr marL="0" lvl="0" indent="0" algn="l" rtl="0">
              <a:spcBef>
                <a:spcPts val="0"/>
              </a:spcBef>
              <a:spcAft>
                <a:spcPts val="0"/>
              </a:spcAft>
              <a:buNone/>
            </a:pPr>
            <a:endParaRPr>
              <a:solidFill>
                <a:srgbClr val="3F3F3F"/>
              </a:solidFill>
              <a:latin typeface="Century Gothic"/>
              <a:ea typeface="Century Gothic"/>
              <a:cs typeface="Century Gothic"/>
              <a:sym typeface="Century Gothic"/>
            </a:endParaRPr>
          </a:p>
          <a:p>
            <a:pPr marL="0" lvl="0" indent="0" algn="l" rtl="0">
              <a:spcBef>
                <a:spcPts val="0"/>
              </a:spcBef>
              <a:spcAft>
                <a:spcPts val="0"/>
              </a:spcAft>
              <a:buNone/>
            </a:pPr>
            <a:endParaRPr>
              <a:solidFill>
                <a:srgbClr val="3F3F3F"/>
              </a:solidFill>
              <a:latin typeface="Century Gothic"/>
              <a:ea typeface="Century Gothic"/>
              <a:cs typeface="Century Gothic"/>
              <a:sym typeface="Century Gothic"/>
            </a:endParaRPr>
          </a:p>
        </p:txBody>
      </p:sp>
      <p:sp>
        <p:nvSpPr>
          <p:cNvPr id="781" name="Google Shape;781;p113"/>
          <p:cNvSpPr txBox="1"/>
          <p:nvPr/>
        </p:nvSpPr>
        <p:spPr>
          <a:xfrm>
            <a:off x="7032525" y="4203450"/>
            <a:ext cx="1662900" cy="59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3F3F3F"/>
                </a:solidFill>
                <a:latin typeface="Avenir"/>
                <a:ea typeface="Avenir"/>
                <a:cs typeface="Avenir"/>
                <a:sym typeface="Avenir"/>
              </a:rPr>
              <a:t>(ex. Internalized stigma)</a:t>
            </a:r>
            <a:endParaRPr dirty="0">
              <a:solidFill>
                <a:srgbClr val="3F3F3F"/>
              </a:solidFill>
              <a:latin typeface="Avenir"/>
              <a:ea typeface="Avenir"/>
              <a:cs typeface="Avenir"/>
              <a:sym typeface="Avenir"/>
            </a:endParaRPr>
          </a:p>
          <a:p>
            <a:pPr marL="0" lvl="0" indent="0" algn="l" rtl="0">
              <a:spcBef>
                <a:spcPts val="0"/>
              </a:spcBef>
              <a:spcAft>
                <a:spcPts val="0"/>
              </a:spcAft>
              <a:buNone/>
            </a:pPr>
            <a:endParaRPr dirty="0">
              <a:solidFill>
                <a:srgbClr val="3F3F3F"/>
              </a:solidFill>
              <a:latin typeface="Century Gothic"/>
              <a:ea typeface="Century Gothic"/>
              <a:cs typeface="Century Gothic"/>
              <a:sym typeface="Century Gothic"/>
            </a:endParaRPr>
          </a:p>
        </p:txBody>
      </p:sp>
      <p:sp>
        <p:nvSpPr>
          <p:cNvPr id="782" name="Google Shape;782;p113"/>
          <p:cNvSpPr txBox="1"/>
          <p:nvPr/>
        </p:nvSpPr>
        <p:spPr>
          <a:xfrm>
            <a:off x="7075875" y="1112025"/>
            <a:ext cx="1576200" cy="33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rgbClr val="3F3F3F"/>
                </a:solidFill>
                <a:latin typeface="Avenir"/>
                <a:ea typeface="Avenir"/>
                <a:cs typeface="Avenir"/>
                <a:sym typeface="Avenir"/>
              </a:rPr>
              <a:t>(ex. Stereotypes)</a:t>
            </a:r>
            <a:endParaRPr sz="1800">
              <a:solidFill>
                <a:schemeClr val="dk2"/>
              </a:solidFill>
            </a:endParaRPr>
          </a:p>
        </p:txBody>
      </p:sp>
      <p:sp>
        <p:nvSpPr>
          <p:cNvPr id="783" name="Google Shape;783;p113"/>
          <p:cNvSpPr txBox="1"/>
          <p:nvPr/>
        </p:nvSpPr>
        <p:spPr>
          <a:xfrm>
            <a:off x="7032525" y="2631100"/>
            <a:ext cx="1662900" cy="59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rgbClr val="3F3F3F"/>
                </a:solidFill>
                <a:latin typeface="Avenir"/>
                <a:ea typeface="Avenir"/>
                <a:cs typeface="Avenir"/>
                <a:sym typeface="Avenir"/>
              </a:rPr>
              <a:t>(ex. Public stigma embodied in laws)</a:t>
            </a:r>
            <a:endParaRPr sz="1800">
              <a:solidFill>
                <a:schemeClr val="dk2"/>
              </a:solidFill>
              <a:latin typeface="Avenir"/>
              <a:ea typeface="Avenir"/>
              <a:cs typeface="Avenir"/>
              <a:sym typeface="Avenir"/>
            </a:endParaRPr>
          </a:p>
        </p:txBody>
      </p:sp>
      <p:sp>
        <p:nvSpPr>
          <p:cNvPr id="784" name="Google Shape;784;p113"/>
          <p:cNvSpPr txBox="1"/>
          <p:nvPr/>
        </p:nvSpPr>
        <p:spPr>
          <a:xfrm>
            <a:off x="7428675" y="3649300"/>
            <a:ext cx="870600" cy="59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b="1" dirty="0">
                <a:solidFill>
                  <a:srgbClr val="620810"/>
                </a:solidFill>
                <a:latin typeface="Avenir"/>
              </a:rPr>
              <a:t>Self</a:t>
            </a:r>
            <a:endParaRPr sz="2800" b="1" dirty="0">
              <a:solidFill>
                <a:srgbClr val="620810"/>
              </a:solidFill>
              <a:latin typeface="Aveni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5">
                                            <p:txEl>
                                              <p:pRg st="0" end="0"/>
                                            </p:txEl>
                                          </p:spTgt>
                                        </p:tgtEl>
                                        <p:attrNameLst>
                                          <p:attrName>style.visibility</p:attrName>
                                        </p:attrNameLst>
                                      </p:cBhvr>
                                      <p:to>
                                        <p:strVal val="visible"/>
                                      </p:to>
                                    </p:set>
                                    <p:animEffect transition="in" filter="fade">
                                      <p:cBhvr>
                                        <p:cTn id="7" dur="500"/>
                                        <p:tgtEl>
                                          <p:spTgt spid="77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75">
                                            <p:txEl>
                                              <p:pRg st="2" end="2"/>
                                            </p:txEl>
                                          </p:spTgt>
                                        </p:tgtEl>
                                        <p:attrNameLst>
                                          <p:attrName>style.visibility</p:attrName>
                                        </p:attrNameLst>
                                      </p:cBhvr>
                                      <p:to>
                                        <p:strVal val="visible"/>
                                      </p:to>
                                    </p:set>
                                    <p:animEffect transition="in" filter="fade">
                                      <p:cBhvr>
                                        <p:cTn id="10" dur="500"/>
                                        <p:tgtEl>
                                          <p:spTgt spid="77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75">
                                            <p:txEl>
                                              <p:pRg st="4" end="4"/>
                                            </p:txEl>
                                          </p:spTgt>
                                        </p:tgtEl>
                                        <p:attrNameLst>
                                          <p:attrName>style.visibility</p:attrName>
                                        </p:attrNameLst>
                                      </p:cBhvr>
                                      <p:to>
                                        <p:strVal val="visible"/>
                                      </p:to>
                                    </p:set>
                                    <p:animEffect transition="in" filter="fade">
                                      <p:cBhvr>
                                        <p:cTn id="13" dur="500"/>
                                        <p:tgtEl>
                                          <p:spTgt spid="775">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82"/>
                                        </p:tgtEl>
                                        <p:attrNameLst>
                                          <p:attrName>style.visibility</p:attrName>
                                        </p:attrNameLst>
                                      </p:cBhvr>
                                      <p:to>
                                        <p:strVal val="visible"/>
                                      </p:to>
                                    </p:set>
                                    <p:animEffect transition="in" filter="fade">
                                      <p:cBhvr>
                                        <p:cTn id="18" dur="500"/>
                                        <p:tgtEl>
                                          <p:spTgt spid="78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77"/>
                                        </p:tgtEl>
                                        <p:attrNameLst>
                                          <p:attrName>style.visibility</p:attrName>
                                        </p:attrNameLst>
                                      </p:cBhvr>
                                      <p:to>
                                        <p:strVal val="visible"/>
                                      </p:to>
                                    </p:set>
                                    <p:animEffect transition="in" filter="fade">
                                      <p:cBhvr>
                                        <p:cTn id="21" dur="500"/>
                                        <p:tgtEl>
                                          <p:spTgt spid="77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80"/>
                                        </p:tgtEl>
                                        <p:attrNameLst>
                                          <p:attrName>style.visibility</p:attrName>
                                        </p:attrNameLst>
                                      </p:cBhvr>
                                      <p:to>
                                        <p:strVal val="visible"/>
                                      </p:to>
                                    </p:set>
                                    <p:animEffect transition="in" filter="fade">
                                      <p:cBhvr>
                                        <p:cTn id="26" dur="500"/>
                                        <p:tgtEl>
                                          <p:spTgt spid="78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83"/>
                                        </p:tgtEl>
                                        <p:attrNameLst>
                                          <p:attrName>style.visibility</p:attrName>
                                        </p:attrNameLst>
                                      </p:cBhvr>
                                      <p:to>
                                        <p:strVal val="visible"/>
                                      </p:to>
                                    </p:set>
                                    <p:animEffect transition="in" filter="fade">
                                      <p:cBhvr>
                                        <p:cTn id="29" dur="500"/>
                                        <p:tgtEl>
                                          <p:spTgt spid="78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76"/>
                                        </p:tgtEl>
                                        <p:attrNameLst>
                                          <p:attrName>style.visibility</p:attrName>
                                        </p:attrNameLst>
                                      </p:cBhvr>
                                      <p:to>
                                        <p:strVal val="visible"/>
                                      </p:to>
                                    </p:set>
                                    <p:animEffect transition="in" filter="fade">
                                      <p:cBhvr>
                                        <p:cTn id="32" dur="500"/>
                                        <p:tgtEl>
                                          <p:spTgt spid="77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84"/>
                                        </p:tgtEl>
                                        <p:attrNameLst>
                                          <p:attrName>style.visibility</p:attrName>
                                        </p:attrNameLst>
                                      </p:cBhvr>
                                      <p:to>
                                        <p:strVal val="visible"/>
                                      </p:to>
                                    </p:set>
                                    <p:animEffect transition="in" filter="fade">
                                      <p:cBhvr>
                                        <p:cTn id="37" dur="500"/>
                                        <p:tgtEl>
                                          <p:spTgt spid="78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79"/>
                                        </p:tgtEl>
                                        <p:attrNameLst>
                                          <p:attrName>style.visibility</p:attrName>
                                        </p:attrNameLst>
                                      </p:cBhvr>
                                      <p:to>
                                        <p:strVal val="visible"/>
                                      </p:to>
                                    </p:set>
                                    <p:animEffect transition="in" filter="fade">
                                      <p:cBhvr>
                                        <p:cTn id="40" dur="500"/>
                                        <p:tgtEl>
                                          <p:spTgt spid="77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81"/>
                                        </p:tgtEl>
                                        <p:attrNameLst>
                                          <p:attrName>style.visibility</p:attrName>
                                        </p:attrNameLst>
                                      </p:cBhvr>
                                      <p:to>
                                        <p:strVal val="visible"/>
                                      </p:to>
                                    </p:set>
                                    <p:animEffect transition="in" filter="fade">
                                      <p:cBhvr>
                                        <p:cTn id="43" dur="500"/>
                                        <p:tgtEl>
                                          <p:spTgt spid="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6" grpId="0" animBg="1"/>
      <p:bldP spid="777" grpId="0" animBg="1"/>
      <p:bldP spid="779" grpId="0" animBg="1"/>
      <p:bldP spid="780" grpId="0"/>
      <p:bldP spid="781" grpId="0"/>
      <p:bldP spid="782" grpId="0"/>
      <p:bldP spid="783" grpId="0"/>
      <p:bldP spid="78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114"/>
          <p:cNvSpPr txBox="1">
            <a:spLocks noGrp="1"/>
          </p:cNvSpPr>
          <p:nvPr>
            <p:ph type="title"/>
          </p:nvPr>
        </p:nvSpPr>
        <p:spPr>
          <a:xfrm>
            <a:off x="110259" y="156650"/>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sz="4000" b="1" dirty="0">
                <a:solidFill>
                  <a:srgbClr val="620810"/>
                </a:solidFill>
                <a:latin typeface="Avenir"/>
                <a:ea typeface="Avenir"/>
                <a:cs typeface="Avenir"/>
                <a:sym typeface="Avenir"/>
              </a:rPr>
              <a:t>The Stigma Needs to Go!</a:t>
            </a:r>
            <a:endParaRPr sz="4000" dirty="0">
              <a:solidFill>
                <a:srgbClr val="620810"/>
              </a:solidFill>
              <a:latin typeface="Avenir"/>
              <a:ea typeface="Avenir"/>
              <a:cs typeface="Avenir"/>
              <a:sym typeface="Avenir"/>
            </a:endParaRPr>
          </a:p>
        </p:txBody>
      </p:sp>
      <p:sp>
        <p:nvSpPr>
          <p:cNvPr id="790" name="Google Shape;790;p114"/>
          <p:cNvSpPr txBox="1">
            <a:spLocks noGrp="1"/>
          </p:cNvSpPr>
          <p:nvPr>
            <p:ph type="body" idx="1"/>
          </p:nvPr>
        </p:nvSpPr>
        <p:spPr>
          <a:xfrm>
            <a:off x="173150" y="1208150"/>
            <a:ext cx="4930200" cy="4299600"/>
          </a:xfrm>
          <a:prstGeom prst="rect">
            <a:avLst/>
          </a:prstGeom>
          <a:noFill/>
          <a:ln>
            <a:noFill/>
          </a:ln>
        </p:spPr>
        <p:txBody>
          <a:bodyPr spcFirstLastPara="1" wrap="square" lIns="68575" tIns="34275" rIns="68575" bIns="34275" anchor="t" anchorCtr="0">
            <a:normAutofit/>
          </a:bodyPr>
          <a:lstStyle/>
          <a:p>
            <a:pPr marL="177800" lvl="0" indent="-210579" algn="l" rtl="0">
              <a:lnSpc>
                <a:spcPct val="90000"/>
              </a:lnSpc>
              <a:spcBef>
                <a:spcPts val="0"/>
              </a:spcBef>
              <a:spcAft>
                <a:spcPts val="0"/>
              </a:spcAft>
              <a:buClr>
                <a:schemeClr val="dk1"/>
              </a:buClr>
              <a:buSzPts val="2116"/>
              <a:buFont typeface="Avenir"/>
              <a:buChar char="●"/>
            </a:pPr>
            <a:r>
              <a:rPr lang="en" sz="2116" dirty="0">
                <a:latin typeface="Avenir"/>
                <a:ea typeface="Avenir"/>
                <a:cs typeface="Avenir"/>
                <a:sym typeface="Avenir"/>
              </a:rPr>
              <a:t>Suicide is preventable if we can create an environment where it is acceptable to reach out for help. </a:t>
            </a:r>
            <a:endParaRPr sz="2216" dirty="0">
              <a:latin typeface="Avenir"/>
              <a:ea typeface="Avenir"/>
              <a:cs typeface="Avenir"/>
              <a:sym typeface="Avenir"/>
            </a:endParaRPr>
          </a:p>
          <a:p>
            <a:pPr marL="177800" lvl="0" indent="-210579" algn="l" rtl="0">
              <a:lnSpc>
                <a:spcPct val="90000"/>
              </a:lnSpc>
              <a:spcBef>
                <a:spcPts val="800"/>
              </a:spcBef>
              <a:spcAft>
                <a:spcPts val="0"/>
              </a:spcAft>
              <a:buClr>
                <a:schemeClr val="dk1"/>
              </a:buClr>
              <a:buSzPts val="2116"/>
              <a:buFont typeface="Avenir"/>
              <a:buChar char="●"/>
            </a:pPr>
            <a:r>
              <a:rPr lang="en" sz="2116" i="1" dirty="0">
                <a:highlight>
                  <a:srgbClr val="A2C7DC"/>
                </a:highlight>
                <a:latin typeface="Avenir"/>
                <a:ea typeface="Avenir"/>
                <a:cs typeface="Avenir"/>
                <a:sym typeface="Avenir"/>
              </a:rPr>
              <a:t>If our construction industry can address a smashed finger as well as someone in crisis, then we can all start to grow as an industry.</a:t>
            </a:r>
            <a:endParaRPr sz="2216" dirty="0">
              <a:highlight>
                <a:srgbClr val="A2C7DC"/>
              </a:highlight>
              <a:latin typeface="Avenir"/>
              <a:ea typeface="Avenir"/>
              <a:cs typeface="Avenir"/>
              <a:sym typeface="Avenir"/>
            </a:endParaRPr>
          </a:p>
          <a:p>
            <a:pPr marL="177800" lvl="0" indent="-210579" algn="l" rtl="0">
              <a:lnSpc>
                <a:spcPct val="90000"/>
              </a:lnSpc>
              <a:spcBef>
                <a:spcPts val="800"/>
              </a:spcBef>
              <a:spcAft>
                <a:spcPts val="0"/>
              </a:spcAft>
              <a:buClr>
                <a:schemeClr val="dk1"/>
              </a:buClr>
              <a:buSzPts val="2116"/>
              <a:buFont typeface="Avenir"/>
              <a:buChar char="●"/>
            </a:pPr>
            <a:r>
              <a:rPr lang="en" sz="2116" dirty="0">
                <a:latin typeface="Avenir"/>
                <a:ea typeface="Avenir"/>
                <a:cs typeface="Avenir"/>
                <a:sym typeface="Avenir"/>
              </a:rPr>
              <a:t>Being tough and strong can only be accomplished if we are self-aware and get to the resources that can help us turn the corner. </a:t>
            </a:r>
            <a:endParaRPr sz="2216" dirty="0">
              <a:latin typeface="Avenir"/>
              <a:ea typeface="Avenir"/>
              <a:cs typeface="Avenir"/>
              <a:sym typeface="Avenir"/>
            </a:endParaRPr>
          </a:p>
          <a:p>
            <a:pPr marL="177800" lvl="0" indent="-76200" algn="l" rtl="0">
              <a:lnSpc>
                <a:spcPct val="90000"/>
              </a:lnSpc>
              <a:spcBef>
                <a:spcPts val="800"/>
              </a:spcBef>
              <a:spcAft>
                <a:spcPts val="0"/>
              </a:spcAft>
              <a:buClr>
                <a:schemeClr val="dk1"/>
              </a:buClr>
              <a:buSzPts val="1700"/>
              <a:buNone/>
            </a:pPr>
            <a:endParaRPr dirty="0"/>
          </a:p>
          <a:p>
            <a:pPr marL="177800" lvl="0" indent="-76200" algn="l" rtl="0">
              <a:lnSpc>
                <a:spcPct val="90000"/>
              </a:lnSpc>
              <a:spcBef>
                <a:spcPts val="800"/>
              </a:spcBef>
              <a:spcAft>
                <a:spcPts val="1200"/>
              </a:spcAft>
              <a:buClr>
                <a:schemeClr val="dk1"/>
              </a:buClr>
              <a:buSzPts val="1700"/>
              <a:buNone/>
            </a:pPr>
            <a:endParaRPr dirty="0"/>
          </a:p>
        </p:txBody>
      </p:sp>
      <p:sp>
        <p:nvSpPr>
          <p:cNvPr id="791" name="Google Shape;791;p114"/>
          <p:cNvSpPr/>
          <p:nvPr/>
        </p:nvSpPr>
        <p:spPr>
          <a:xfrm>
            <a:off x="5203725" y="1208150"/>
            <a:ext cx="3011700" cy="879600"/>
          </a:xfrm>
          <a:prstGeom prst="rect">
            <a:avLst/>
          </a:prstGeom>
          <a:solidFill>
            <a:srgbClr val="6208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92" name="Google Shape;792;p114"/>
          <p:cNvSpPr/>
          <p:nvPr/>
        </p:nvSpPr>
        <p:spPr>
          <a:xfrm>
            <a:off x="5864325" y="2302200"/>
            <a:ext cx="3011700" cy="879600"/>
          </a:xfrm>
          <a:prstGeom prst="rect">
            <a:avLst/>
          </a:prstGeom>
          <a:solidFill>
            <a:srgbClr val="6208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93" name="Google Shape;793;p114"/>
          <p:cNvSpPr/>
          <p:nvPr/>
        </p:nvSpPr>
        <p:spPr>
          <a:xfrm>
            <a:off x="5383250" y="3396250"/>
            <a:ext cx="3011700" cy="879600"/>
          </a:xfrm>
          <a:prstGeom prst="rect">
            <a:avLst/>
          </a:prstGeom>
          <a:solidFill>
            <a:srgbClr val="6208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94" name="Google Shape;794;p114"/>
          <p:cNvSpPr txBox="1"/>
          <p:nvPr/>
        </p:nvSpPr>
        <p:spPr>
          <a:xfrm>
            <a:off x="5763525" y="1285538"/>
            <a:ext cx="1892100" cy="72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b="1" dirty="0">
                <a:solidFill>
                  <a:srgbClr val="9DD1E3"/>
                </a:solidFill>
                <a:latin typeface="Avenir"/>
                <a:ea typeface="Avenir"/>
                <a:cs typeface="Avenir"/>
                <a:sym typeface="Avenir"/>
              </a:rPr>
              <a:t>BREAK</a:t>
            </a:r>
            <a:endParaRPr sz="4000" b="1" dirty="0">
              <a:solidFill>
                <a:srgbClr val="9DD1E3"/>
              </a:solidFill>
              <a:latin typeface="Avenir"/>
              <a:ea typeface="Avenir"/>
              <a:cs typeface="Avenir"/>
              <a:sym typeface="Avenir"/>
            </a:endParaRPr>
          </a:p>
        </p:txBody>
      </p:sp>
      <p:sp>
        <p:nvSpPr>
          <p:cNvPr id="795" name="Google Shape;795;p114"/>
          <p:cNvSpPr txBox="1"/>
          <p:nvPr/>
        </p:nvSpPr>
        <p:spPr>
          <a:xfrm>
            <a:off x="6424125" y="2340888"/>
            <a:ext cx="1892100" cy="72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b="1" dirty="0">
                <a:solidFill>
                  <a:srgbClr val="9DD1E3"/>
                </a:solidFill>
                <a:latin typeface="Avenir"/>
                <a:ea typeface="Avenir"/>
                <a:cs typeface="Avenir"/>
                <a:sym typeface="Avenir"/>
              </a:rPr>
              <a:t>THE</a:t>
            </a:r>
            <a:endParaRPr sz="4000" b="1" dirty="0">
              <a:solidFill>
                <a:srgbClr val="9DD1E3"/>
              </a:solidFill>
              <a:latin typeface="Avenir"/>
              <a:ea typeface="Avenir"/>
              <a:cs typeface="Avenir"/>
              <a:sym typeface="Avenir"/>
            </a:endParaRPr>
          </a:p>
        </p:txBody>
      </p:sp>
      <p:sp>
        <p:nvSpPr>
          <p:cNvPr id="796" name="Google Shape;796;p114"/>
          <p:cNvSpPr txBox="1"/>
          <p:nvPr/>
        </p:nvSpPr>
        <p:spPr>
          <a:xfrm>
            <a:off x="5823050" y="3473650"/>
            <a:ext cx="2132100" cy="72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b="1" dirty="0">
                <a:solidFill>
                  <a:srgbClr val="9DD1E3"/>
                </a:solidFill>
                <a:latin typeface="Avenir"/>
                <a:ea typeface="Avenir"/>
                <a:cs typeface="Avenir"/>
                <a:sym typeface="Avenir"/>
              </a:rPr>
              <a:t>STIGMA</a:t>
            </a:r>
            <a:endParaRPr sz="4000" b="1" dirty="0">
              <a:solidFill>
                <a:srgbClr val="9DD1E3"/>
              </a:solidFill>
              <a:latin typeface="Avenir"/>
              <a:ea typeface="Avenir"/>
              <a:cs typeface="Avenir"/>
              <a:sym typeface="Aveni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0">
                                            <p:txEl>
                                              <p:pRg st="0" end="0"/>
                                            </p:txEl>
                                          </p:spTgt>
                                        </p:tgtEl>
                                        <p:attrNameLst>
                                          <p:attrName>style.visibility</p:attrName>
                                        </p:attrNameLst>
                                      </p:cBhvr>
                                      <p:to>
                                        <p:strVal val="visible"/>
                                      </p:to>
                                    </p:set>
                                    <p:animEffect transition="in" filter="fade">
                                      <p:cBhvr>
                                        <p:cTn id="7" dur="500"/>
                                        <p:tgtEl>
                                          <p:spTgt spid="7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0">
                                            <p:txEl>
                                              <p:pRg st="1" end="1"/>
                                            </p:txEl>
                                          </p:spTgt>
                                        </p:tgtEl>
                                        <p:attrNameLst>
                                          <p:attrName>style.visibility</p:attrName>
                                        </p:attrNameLst>
                                      </p:cBhvr>
                                      <p:to>
                                        <p:strVal val="visible"/>
                                      </p:to>
                                    </p:set>
                                    <p:animEffect transition="in" filter="fade">
                                      <p:cBhvr>
                                        <p:cTn id="12" dur="500"/>
                                        <p:tgtEl>
                                          <p:spTgt spid="79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90">
                                            <p:txEl>
                                              <p:pRg st="2" end="2"/>
                                            </p:txEl>
                                          </p:spTgt>
                                        </p:tgtEl>
                                        <p:attrNameLst>
                                          <p:attrName>style.visibility</p:attrName>
                                        </p:attrNameLst>
                                      </p:cBhvr>
                                      <p:to>
                                        <p:strVal val="visible"/>
                                      </p:to>
                                    </p:set>
                                    <p:animEffect transition="in" filter="fade">
                                      <p:cBhvr>
                                        <p:cTn id="17" dur="500"/>
                                        <p:tgtEl>
                                          <p:spTgt spid="79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91"/>
                                        </p:tgtEl>
                                        <p:attrNameLst>
                                          <p:attrName>style.visibility</p:attrName>
                                        </p:attrNameLst>
                                      </p:cBhvr>
                                      <p:to>
                                        <p:strVal val="visible"/>
                                      </p:to>
                                    </p:set>
                                    <p:animEffect transition="in" filter="fade">
                                      <p:cBhvr>
                                        <p:cTn id="22" dur="500"/>
                                        <p:tgtEl>
                                          <p:spTgt spid="791"/>
                                        </p:tgtEl>
                                      </p:cBhvr>
                                    </p:animEffect>
                                  </p:childTnLst>
                                </p:cTn>
                              </p:par>
                              <p:par>
                                <p:cTn id="23" presetID="10" presetClass="entr" presetSubtype="0" fill="hold" nodeType="withEffect">
                                  <p:stCondLst>
                                    <p:cond delay="0"/>
                                  </p:stCondLst>
                                  <p:childTnLst>
                                    <p:set>
                                      <p:cBhvr>
                                        <p:cTn id="24" dur="1" fill="hold">
                                          <p:stCondLst>
                                            <p:cond delay="0"/>
                                          </p:stCondLst>
                                        </p:cTn>
                                        <p:tgtEl>
                                          <p:spTgt spid="794">
                                            <p:txEl>
                                              <p:pRg st="0" end="0"/>
                                            </p:txEl>
                                          </p:spTgt>
                                        </p:tgtEl>
                                        <p:attrNameLst>
                                          <p:attrName>style.visibility</p:attrName>
                                        </p:attrNameLst>
                                      </p:cBhvr>
                                      <p:to>
                                        <p:strVal val="visible"/>
                                      </p:to>
                                    </p:set>
                                    <p:animEffect transition="in" filter="fade">
                                      <p:cBhvr>
                                        <p:cTn id="25" dur="500"/>
                                        <p:tgtEl>
                                          <p:spTgt spid="79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92"/>
                                        </p:tgtEl>
                                        <p:attrNameLst>
                                          <p:attrName>style.visibility</p:attrName>
                                        </p:attrNameLst>
                                      </p:cBhvr>
                                      <p:to>
                                        <p:strVal val="visible"/>
                                      </p:to>
                                    </p:set>
                                    <p:animEffect transition="in" filter="fade">
                                      <p:cBhvr>
                                        <p:cTn id="30" dur="500"/>
                                        <p:tgtEl>
                                          <p:spTgt spid="79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95"/>
                                        </p:tgtEl>
                                        <p:attrNameLst>
                                          <p:attrName>style.visibility</p:attrName>
                                        </p:attrNameLst>
                                      </p:cBhvr>
                                      <p:to>
                                        <p:strVal val="visible"/>
                                      </p:to>
                                    </p:set>
                                    <p:animEffect transition="in" filter="fade">
                                      <p:cBhvr>
                                        <p:cTn id="33" dur="500"/>
                                        <p:tgtEl>
                                          <p:spTgt spid="79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93"/>
                                        </p:tgtEl>
                                        <p:attrNameLst>
                                          <p:attrName>style.visibility</p:attrName>
                                        </p:attrNameLst>
                                      </p:cBhvr>
                                      <p:to>
                                        <p:strVal val="visible"/>
                                      </p:to>
                                    </p:set>
                                    <p:animEffect transition="in" filter="fade">
                                      <p:cBhvr>
                                        <p:cTn id="38" dur="500"/>
                                        <p:tgtEl>
                                          <p:spTgt spid="79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96"/>
                                        </p:tgtEl>
                                        <p:attrNameLst>
                                          <p:attrName>style.visibility</p:attrName>
                                        </p:attrNameLst>
                                      </p:cBhvr>
                                      <p:to>
                                        <p:strVal val="visible"/>
                                      </p:to>
                                    </p:set>
                                    <p:animEffect transition="in" filter="fade">
                                      <p:cBhvr>
                                        <p:cTn id="41" dur="500"/>
                                        <p:tgtEl>
                                          <p:spTgt spid="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1" grpId="0" animBg="1"/>
      <p:bldP spid="792" grpId="0" animBg="1"/>
      <p:bldP spid="793" grpId="0" animBg="1"/>
      <p:bldP spid="795" grpId="0"/>
      <p:bldP spid="79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5"/>
          <p:cNvSpPr>
            <a:spLocks noGrp="1"/>
          </p:cNvSpPr>
          <p:nvPr>
            <p:ph type="pic" idx="2"/>
          </p:nvPr>
        </p:nvSpPr>
        <p:spPr>
          <a:xfrm>
            <a:off x="-725940" y="0"/>
            <a:ext cx="4953000" cy="5143500"/>
          </a:xfrm>
          <a:prstGeom prst="rect">
            <a:avLst/>
          </a:prstGeom>
        </p:spPr>
        <p:txBody>
          <a:bodyPr/>
          <a:lstStyle/>
          <a:p>
            <a:endParaRPr lang="en-US"/>
          </a:p>
        </p:txBody>
      </p:sp>
      <p:sp>
        <p:nvSpPr>
          <p:cNvPr id="803" name="Google Shape;803;p115"/>
          <p:cNvSpPr txBox="1">
            <a:spLocks noGrp="1"/>
          </p:cNvSpPr>
          <p:nvPr>
            <p:ph type="title"/>
          </p:nvPr>
        </p:nvSpPr>
        <p:spPr>
          <a:xfrm>
            <a:off x="4224528" y="2481617"/>
            <a:ext cx="4258800" cy="4389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dirty="0"/>
              <a:t>Accessing The Tools in Your Tool Box </a:t>
            </a:r>
            <a:endParaRPr dirty="0"/>
          </a:p>
        </p:txBody>
      </p:sp>
      <p:sp>
        <p:nvSpPr>
          <p:cNvPr id="804" name="Google Shape;804;p115"/>
          <p:cNvSpPr txBox="1">
            <a:spLocks noGrp="1"/>
          </p:cNvSpPr>
          <p:nvPr>
            <p:ph type="body" idx="1"/>
          </p:nvPr>
        </p:nvSpPr>
        <p:spPr>
          <a:xfrm>
            <a:off x="4224528" y="2973331"/>
            <a:ext cx="4258800" cy="445200"/>
          </a:xfrm>
          <a:prstGeom prst="rect">
            <a:avLst/>
          </a:prstGeom>
        </p:spPr>
        <p:txBody>
          <a:bodyPr spcFirstLastPara="1" wrap="square" lIns="68575" tIns="34275" rIns="68575" bIns="34275" anchor="t" anchorCtr="0">
            <a:noAutofit/>
          </a:bodyPr>
          <a:lstStyle/>
          <a:p>
            <a:pPr marL="0" lvl="0" indent="0" algn="l" rtl="0">
              <a:spcBef>
                <a:spcPts val="800"/>
              </a:spcBef>
              <a:spcAft>
                <a:spcPts val="1200"/>
              </a:spcAft>
              <a:buNone/>
            </a:pPr>
            <a:r>
              <a:rPr lang="en" dirty="0"/>
              <a:t>Barriers and Solutions to Accessing Mental Health Care</a:t>
            </a:r>
            <a:endParaRPr dirty="0"/>
          </a:p>
        </p:txBody>
      </p:sp>
      <p:pic>
        <p:nvPicPr>
          <p:cNvPr id="805" name="Google Shape;805;p115"/>
          <p:cNvPicPr preferRelativeResize="0"/>
          <p:nvPr/>
        </p:nvPicPr>
        <p:blipFill rotWithShape="1">
          <a:blip r:embed="rId3">
            <a:alphaModFix/>
          </a:blip>
          <a:srcRect l="58661" t="4067" r="968"/>
          <a:stretch/>
        </p:blipFill>
        <p:spPr>
          <a:xfrm>
            <a:off x="-725950" y="0"/>
            <a:ext cx="4953001"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4">
                                            <p:txEl>
                                              <p:pRg st="0" end="0"/>
                                            </p:txEl>
                                          </p:spTgt>
                                        </p:tgtEl>
                                        <p:attrNameLst>
                                          <p:attrName>style.visibility</p:attrName>
                                        </p:attrNameLst>
                                      </p:cBhvr>
                                      <p:to>
                                        <p:strVal val="visible"/>
                                      </p:to>
                                    </p:set>
                                    <p:animEffect transition="in" filter="fade">
                                      <p:cBhvr>
                                        <p:cTn id="7" dur="500"/>
                                        <p:tgtEl>
                                          <p:spTgt spid="80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98"/>
          <p:cNvSpPr txBox="1">
            <a:spLocks noGrp="1"/>
          </p:cNvSpPr>
          <p:nvPr>
            <p:ph type="title"/>
          </p:nvPr>
        </p:nvSpPr>
        <p:spPr>
          <a:xfrm>
            <a:off x="628650" y="273844"/>
            <a:ext cx="7886700" cy="8691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rgbClr val="620810"/>
              </a:buClr>
              <a:buSzPts val="2400"/>
              <a:buFont typeface="Avenir"/>
              <a:buNone/>
            </a:pPr>
            <a:br>
              <a:rPr lang="en" sz="2400">
                <a:latin typeface="Avenir"/>
                <a:ea typeface="Avenir"/>
                <a:cs typeface="Avenir"/>
                <a:sym typeface="Avenir"/>
              </a:rPr>
            </a:br>
            <a:br>
              <a:rPr lang="en" sz="2100"/>
            </a:br>
            <a:br>
              <a:rPr lang="en" sz="2100"/>
            </a:br>
            <a:br>
              <a:rPr lang="en" sz="2100"/>
            </a:br>
            <a:br>
              <a:rPr lang="en" sz="2700" b="1"/>
            </a:br>
            <a:endParaRPr sz="2500" b="1"/>
          </a:p>
        </p:txBody>
      </p:sp>
      <p:pic>
        <p:nvPicPr>
          <p:cNvPr id="586" name="Google Shape;586;p98"/>
          <p:cNvPicPr preferRelativeResize="0"/>
          <p:nvPr/>
        </p:nvPicPr>
        <p:blipFill rotWithShape="1">
          <a:blip r:embed="rId3">
            <a:alphaModFix/>
          </a:blip>
          <a:srcRect/>
          <a:stretch/>
        </p:blipFill>
        <p:spPr>
          <a:xfrm>
            <a:off x="354724" y="3610239"/>
            <a:ext cx="3305155" cy="1070184"/>
          </a:xfrm>
          <a:prstGeom prst="rect">
            <a:avLst/>
          </a:prstGeom>
          <a:noFill/>
          <a:ln>
            <a:noFill/>
          </a:ln>
        </p:spPr>
      </p:pic>
      <p:sp>
        <p:nvSpPr>
          <p:cNvPr id="587" name="Google Shape;587;p98"/>
          <p:cNvSpPr txBox="1"/>
          <p:nvPr/>
        </p:nvSpPr>
        <p:spPr>
          <a:xfrm>
            <a:off x="4400550" y="-58975"/>
            <a:ext cx="4219200" cy="47793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FFFFFF"/>
              </a:buClr>
              <a:buSzPts val="1800"/>
              <a:buFont typeface="Avenir"/>
              <a:buNone/>
            </a:pPr>
            <a:br>
              <a:rPr lang="en" sz="1800" b="1" i="1" u="sng" strike="noStrike" cap="none">
                <a:solidFill>
                  <a:srgbClr val="FFFFFF"/>
                </a:solidFill>
                <a:latin typeface="Avenir"/>
                <a:ea typeface="Avenir"/>
                <a:cs typeface="Avenir"/>
                <a:sym typeface="Avenir"/>
              </a:rPr>
            </a:br>
            <a:r>
              <a:rPr lang="en" sz="1800" b="1" i="0" u="none" strike="noStrike" cap="none">
                <a:solidFill>
                  <a:srgbClr val="FFFFFF"/>
                </a:solidFill>
                <a:latin typeface="Avenir"/>
                <a:ea typeface="Avenir"/>
                <a:cs typeface="Avenir"/>
                <a:sym typeface="Avenir"/>
              </a:rPr>
              <a:t>For many people, talking about suicide and </a:t>
            </a:r>
            <a:r>
              <a:rPr lang="en" sz="1800" b="1">
                <a:solidFill>
                  <a:srgbClr val="FFFFFF"/>
                </a:solidFill>
                <a:latin typeface="Avenir"/>
                <a:ea typeface="Avenir"/>
                <a:cs typeface="Avenir"/>
                <a:sym typeface="Avenir"/>
              </a:rPr>
              <a:t>mental health</a:t>
            </a:r>
            <a:r>
              <a:rPr lang="en" sz="1800" b="1" i="0" u="none" strike="noStrike" cap="none">
                <a:solidFill>
                  <a:srgbClr val="FFFFFF"/>
                </a:solidFill>
                <a:latin typeface="Avenir"/>
                <a:ea typeface="Avenir"/>
                <a:cs typeface="Avenir"/>
                <a:sym typeface="Avenir"/>
              </a:rPr>
              <a:t> is not easy.</a:t>
            </a:r>
            <a:br>
              <a:rPr lang="en" sz="1800" b="1" i="0" u="none" strike="noStrike" cap="none">
                <a:solidFill>
                  <a:srgbClr val="FFFFFF"/>
                </a:solidFill>
                <a:latin typeface="Avenir"/>
                <a:ea typeface="Avenir"/>
                <a:cs typeface="Avenir"/>
                <a:sym typeface="Avenir"/>
              </a:rPr>
            </a:br>
            <a:br>
              <a:rPr lang="en" sz="1800" b="1" i="0" u="none" strike="noStrike" cap="none">
                <a:solidFill>
                  <a:srgbClr val="FFFFFF"/>
                </a:solidFill>
                <a:latin typeface="Avenir"/>
                <a:ea typeface="Avenir"/>
                <a:cs typeface="Avenir"/>
                <a:sym typeface="Avenir"/>
              </a:rPr>
            </a:br>
            <a:endParaRPr sz="1800" b="1">
              <a:solidFill>
                <a:srgbClr val="FFFFFF"/>
              </a:solidFill>
              <a:latin typeface="Avenir"/>
              <a:ea typeface="Avenir"/>
              <a:cs typeface="Avenir"/>
              <a:sym typeface="Avenir"/>
            </a:endParaRPr>
          </a:p>
          <a:p>
            <a:pPr marL="0" marR="0" lvl="0" indent="0" algn="l" rtl="0">
              <a:lnSpc>
                <a:spcPct val="100000"/>
              </a:lnSpc>
              <a:spcBef>
                <a:spcPts val="0"/>
              </a:spcBef>
              <a:spcAft>
                <a:spcPts val="0"/>
              </a:spcAft>
              <a:buClr>
                <a:srgbClr val="FFFFFF"/>
              </a:buClr>
              <a:buSzPts val="1800"/>
              <a:buFont typeface="Avenir"/>
              <a:buNone/>
            </a:pPr>
            <a:r>
              <a:rPr lang="en" sz="1800" b="1">
                <a:solidFill>
                  <a:srgbClr val="FFFFFF"/>
                </a:solidFill>
                <a:latin typeface="Avenir"/>
                <a:ea typeface="Avenir"/>
                <a:cs typeface="Avenir"/>
                <a:sym typeface="Avenir"/>
              </a:rPr>
              <a:t>Many</a:t>
            </a:r>
            <a:r>
              <a:rPr lang="en" sz="1800" b="1" i="0" u="none" strike="noStrike" cap="none">
                <a:solidFill>
                  <a:srgbClr val="FFFFFF"/>
                </a:solidFill>
                <a:latin typeface="Avenir"/>
                <a:ea typeface="Avenir"/>
                <a:cs typeface="Avenir"/>
                <a:sym typeface="Avenir"/>
              </a:rPr>
              <a:t> of us</a:t>
            </a:r>
            <a:r>
              <a:rPr lang="en" sz="1800" b="1">
                <a:solidFill>
                  <a:srgbClr val="FFFFFF"/>
                </a:solidFill>
                <a:latin typeface="Avenir"/>
                <a:ea typeface="Avenir"/>
                <a:cs typeface="Avenir"/>
                <a:sym typeface="Avenir"/>
              </a:rPr>
              <a:t> have been impacted by this topic. Some may</a:t>
            </a:r>
            <a:r>
              <a:rPr lang="en" sz="1800" b="1" i="0" u="none" strike="noStrike" cap="none">
                <a:solidFill>
                  <a:srgbClr val="FFFFFF"/>
                </a:solidFill>
                <a:latin typeface="Avenir"/>
                <a:ea typeface="Avenir"/>
                <a:cs typeface="Avenir"/>
                <a:sym typeface="Avenir"/>
              </a:rPr>
              <a:t> be loss survivors, or attempt survivors.</a:t>
            </a:r>
            <a:endParaRPr sz="1800" b="1" i="0" u="none" strike="noStrike" cap="none">
              <a:solidFill>
                <a:srgbClr val="FFFFFF"/>
              </a:solidFill>
              <a:latin typeface="Avenir"/>
              <a:ea typeface="Avenir"/>
              <a:cs typeface="Avenir"/>
              <a:sym typeface="Avenir"/>
            </a:endParaRPr>
          </a:p>
          <a:p>
            <a:pPr marL="0" marR="0" lvl="0" indent="0" algn="l" rtl="0">
              <a:lnSpc>
                <a:spcPct val="100000"/>
              </a:lnSpc>
              <a:spcBef>
                <a:spcPts val="0"/>
              </a:spcBef>
              <a:spcAft>
                <a:spcPts val="0"/>
              </a:spcAft>
              <a:buClr>
                <a:srgbClr val="FFFFFF"/>
              </a:buClr>
              <a:buSzPts val="1800"/>
              <a:buFont typeface="Avenir"/>
              <a:buNone/>
            </a:pPr>
            <a:br>
              <a:rPr lang="en" sz="1800" b="1" i="0" u="none" strike="noStrike" cap="none">
                <a:solidFill>
                  <a:srgbClr val="FFFFFF"/>
                </a:solidFill>
                <a:latin typeface="Avenir"/>
                <a:ea typeface="Avenir"/>
                <a:cs typeface="Avenir"/>
                <a:sym typeface="Avenir"/>
              </a:rPr>
            </a:br>
            <a:r>
              <a:rPr lang="en" sz="1800" b="1">
                <a:solidFill>
                  <a:srgbClr val="FFFFFF"/>
                </a:solidFill>
                <a:latin typeface="Avenir"/>
                <a:ea typeface="Avenir"/>
                <a:cs typeface="Avenir"/>
                <a:sym typeface="Avenir"/>
              </a:rPr>
              <a:t>Those who are in the role of helping others often experience compassion fatigue and may be more susceptible to the impact of suicide.</a:t>
            </a:r>
            <a:br>
              <a:rPr lang="en" sz="1800" b="1" i="0" u="none" strike="noStrike" cap="none">
                <a:solidFill>
                  <a:srgbClr val="FFFFFF"/>
                </a:solidFill>
                <a:latin typeface="Avenir"/>
                <a:ea typeface="Avenir"/>
                <a:cs typeface="Avenir"/>
                <a:sym typeface="Avenir"/>
              </a:rPr>
            </a:br>
            <a:br>
              <a:rPr lang="en" sz="1800" b="1" i="0" u="none" strike="noStrike" cap="none">
                <a:solidFill>
                  <a:srgbClr val="FFFFFF"/>
                </a:solidFill>
                <a:latin typeface="Avenir"/>
                <a:ea typeface="Avenir"/>
                <a:cs typeface="Avenir"/>
                <a:sym typeface="Avenir"/>
              </a:rPr>
            </a:br>
            <a:br>
              <a:rPr lang="en" sz="1800" b="1" i="0" u="none" strike="noStrike" cap="none">
                <a:solidFill>
                  <a:srgbClr val="FFFFFF"/>
                </a:solidFill>
                <a:latin typeface="Avenir"/>
                <a:ea typeface="Avenir"/>
                <a:cs typeface="Avenir"/>
                <a:sym typeface="Avenir"/>
              </a:rPr>
            </a:br>
            <a:r>
              <a:rPr lang="en" sz="1800" b="1" i="0" u="none" strike="noStrike" cap="none">
                <a:solidFill>
                  <a:srgbClr val="FFFFFF"/>
                </a:solidFill>
                <a:latin typeface="Avenir"/>
                <a:ea typeface="Avenir"/>
                <a:cs typeface="Avenir"/>
                <a:sym typeface="Avenir"/>
              </a:rPr>
              <a:t>Please monitor yourself closely </a:t>
            </a:r>
            <a:endParaRPr sz="1800" b="1" i="0" u="none" strike="noStrike" cap="none">
              <a:solidFill>
                <a:srgbClr val="FFFFFF"/>
              </a:solidFill>
              <a:latin typeface="Avenir"/>
              <a:ea typeface="Avenir"/>
              <a:cs typeface="Avenir"/>
              <a:sym typeface="Avenir"/>
            </a:endParaRPr>
          </a:p>
          <a:p>
            <a:pPr marL="0" marR="0" lvl="0" indent="0" algn="l" rtl="0">
              <a:lnSpc>
                <a:spcPct val="100000"/>
              </a:lnSpc>
              <a:spcBef>
                <a:spcPts val="0"/>
              </a:spcBef>
              <a:spcAft>
                <a:spcPts val="0"/>
              </a:spcAft>
              <a:buClr>
                <a:srgbClr val="FFFFFF"/>
              </a:buClr>
              <a:buSzPts val="1800"/>
              <a:buFont typeface="Avenir"/>
              <a:buNone/>
            </a:pPr>
            <a:r>
              <a:rPr lang="en" sz="1800" b="1" i="0" u="none" strike="noStrike" cap="none">
                <a:solidFill>
                  <a:srgbClr val="FFFFFF"/>
                </a:solidFill>
                <a:latin typeface="Avenir"/>
                <a:ea typeface="Avenir"/>
                <a:cs typeface="Avenir"/>
                <a:sym typeface="Avenir"/>
              </a:rPr>
              <a:t>and seek help if needed.</a:t>
            </a:r>
            <a:endParaRPr sz="1800" b="0" i="0" u="none" strike="noStrike" cap="none">
              <a:solidFill>
                <a:srgbClr val="FFFFFF"/>
              </a:solidFill>
              <a:latin typeface="Calibri"/>
              <a:ea typeface="Calibri"/>
              <a:cs typeface="Calibri"/>
              <a:sym typeface="Calibri"/>
            </a:endParaRPr>
          </a:p>
        </p:txBody>
      </p:sp>
      <p:pic>
        <p:nvPicPr>
          <p:cNvPr id="588" name="Google Shape;588;p98"/>
          <p:cNvPicPr preferRelativeResize="0"/>
          <p:nvPr/>
        </p:nvPicPr>
        <p:blipFill rotWithShape="1">
          <a:blip r:embed="rId4">
            <a:alphaModFix/>
          </a:blip>
          <a:srcRect/>
          <a:stretch/>
        </p:blipFill>
        <p:spPr>
          <a:xfrm>
            <a:off x="354750" y="566575"/>
            <a:ext cx="3305100" cy="2891400"/>
          </a:xfrm>
          <a:prstGeom prst="ellipse">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pic>
        <p:nvPicPr>
          <p:cNvPr id="811" name="Google Shape;811;p116"/>
          <p:cNvPicPr preferRelativeResize="0"/>
          <p:nvPr/>
        </p:nvPicPr>
        <p:blipFill rotWithShape="1">
          <a:blip r:embed="rId3">
            <a:alphaModFix/>
          </a:blip>
          <a:srcRect l="18465" r="23646"/>
          <a:stretch/>
        </p:blipFill>
        <p:spPr>
          <a:xfrm>
            <a:off x="4676625" y="0"/>
            <a:ext cx="4467374" cy="5143501"/>
          </a:xfrm>
          <a:prstGeom prst="rect">
            <a:avLst/>
          </a:prstGeom>
          <a:noFill/>
          <a:ln>
            <a:noFill/>
          </a:ln>
        </p:spPr>
      </p:pic>
      <p:sp>
        <p:nvSpPr>
          <p:cNvPr id="812" name="Google Shape;812;p116"/>
          <p:cNvSpPr/>
          <p:nvPr/>
        </p:nvSpPr>
        <p:spPr>
          <a:xfrm rot="10800000">
            <a:off x="-17584" y="-7280"/>
            <a:ext cx="6248434" cy="5126355"/>
          </a:xfrm>
          <a:custGeom>
            <a:avLst/>
            <a:gdLst/>
            <a:ahLst/>
            <a:cxnLst/>
            <a:rect l="l" t="t" r="r" b="b"/>
            <a:pathLst>
              <a:path w="6791776" h="6858000" extrusionOk="0">
                <a:moveTo>
                  <a:pt x="596920" y="0"/>
                </a:moveTo>
                <a:lnTo>
                  <a:pt x="6791776" y="0"/>
                </a:lnTo>
                <a:lnTo>
                  <a:pt x="6791776" y="6858000"/>
                </a:lnTo>
                <a:lnTo>
                  <a:pt x="0" y="6858000"/>
                </a:lnTo>
                <a:close/>
              </a:path>
            </a:pathLst>
          </a:custGeom>
          <a:solidFill>
            <a:srgbClr val="621216"/>
          </a:solidFill>
          <a:ln>
            <a:noFill/>
          </a:ln>
        </p:spPr>
        <p:txBody>
          <a:bodyPr spcFirstLastPara="1" wrap="square" lIns="91425" tIns="45700" rIns="91425" bIns="45700" anchor="ctr" anchorCtr="0">
            <a:noAutofit/>
          </a:bodyPr>
          <a:lstStyle/>
          <a:p>
            <a:pPr marL="285750" marR="0" lvl="0" indent="-171450" algn="ctr"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13" name="Google Shape;813;p116"/>
          <p:cNvSpPr txBox="1">
            <a:spLocks noGrp="1"/>
          </p:cNvSpPr>
          <p:nvPr>
            <p:ph type="title"/>
          </p:nvPr>
        </p:nvSpPr>
        <p:spPr>
          <a:xfrm>
            <a:off x="132213" y="110125"/>
            <a:ext cx="6160500" cy="9651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SzPts val="990"/>
              <a:buNone/>
            </a:pPr>
            <a:r>
              <a:rPr lang="en" sz="3500"/>
              <a:t>Personal and Psychological Barriers to Care: </a:t>
            </a:r>
            <a:endParaRPr sz="3500"/>
          </a:p>
        </p:txBody>
      </p:sp>
      <p:sp>
        <p:nvSpPr>
          <p:cNvPr id="814" name="Google Shape;814;p116"/>
          <p:cNvSpPr txBox="1"/>
          <p:nvPr/>
        </p:nvSpPr>
        <p:spPr>
          <a:xfrm>
            <a:off x="28350" y="2744050"/>
            <a:ext cx="5785500" cy="203129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000" dirty="0">
              <a:solidFill>
                <a:schemeClr val="lt1"/>
              </a:solidFill>
              <a:latin typeface="Avenir"/>
              <a:ea typeface="Avenir"/>
              <a:cs typeface="Avenir"/>
              <a:sym typeface="Avenir"/>
            </a:endParaRPr>
          </a:p>
          <a:p>
            <a:pPr marL="0" lvl="0" indent="0" algn="ctr" rtl="0">
              <a:spcBef>
                <a:spcPts val="0"/>
              </a:spcBef>
              <a:spcAft>
                <a:spcPts val="0"/>
              </a:spcAft>
              <a:buNone/>
            </a:pPr>
            <a:r>
              <a:rPr lang="en" sz="2000" dirty="0">
                <a:solidFill>
                  <a:schemeClr val="lt1"/>
                </a:solidFill>
                <a:latin typeface="Avenir"/>
                <a:ea typeface="Avenir"/>
                <a:cs typeface="Avenir"/>
                <a:sym typeface="Avenir"/>
              </a:rPr>
              <a:t>31% of Americans have worried about being judged for seeking mental health services</a:t>
            </a:r>
            <a:endParaRPr sz="2000" dirty="0">
              <a:solidFill>
                <a:schemeClr val="lt1"/>
              </a:solidFill>
              <a:latin typeface="Avenir"/>
              <a:ea typeface="Avenir"/>
              <a:cs typeface="Avenir"/>
              <a:sym typeface="Avenir"/>
            </a:endParaRPr>
          </a:p>
          <a:p>
            <a:pPr marL="0" lvl="0" indent="0" algn="ctr" rtl="0">
              <a:spcBef>
                <a:spcPts val="0"/>
              </a:spcBef>
              <a:spcAft>
                <a:spcPts val="0"/>
              </a:spcAft>
              <a:buNone/>
            </a:pPr>
            <a:endParaRPr sz="2000" dirty="0">
              <a:solidFill>
                <a:schemeClr val="lt1"/>
              </a:solidFill>
              <a:latin typeface="Avenir"/>
              <a:ea typeface="Avenir"/>
              <a:cs typeface="Avenir"/>
              <a:sym typeface="Avenir"/>
            </a:endParaRPr>
          </a:p>
          <a:p>
            <a:pPr marL="0" lvl="0" indent="0" algn="ctr" rtl="0">
              <a:spcBef>
                <a:spcPts val="0"/>
              </a:spcBef>
              <a:spcAft>
                <a:spcPts val="0"/>
              </a:spcAft>
              <a:buNone/>
            </a:pPr>
            <a:r>
              <a:rPr lang="en" sz="2000" dirty="0">
                <a:solidFill>
                  <a:schemeClr val="lt1"/>
                </a:solidFill>
                <a:latin typeface="Avenir"/>
                <a:ea typeface="Avenir"/>
                <a:cs typeface="Avenir"/>
                <a:sym typeface="Avenir"/>
              </a:rPr>
              <a:t>21% of Americans have lied to avoid telling people they were seeking mental health services.</a:t>
            </a:r>
            <a:endParaRPr sz="2000" dirty="0">
              <a:solidFill>
                <a:schemeClr val="lt1"/>
              </a:solidFill>
              <a:latin typeface="Avenir"/>
              <a:ea typeface="Avenir"/>
              <a:cs typeface="Avenir"/>
              <a:sym typeface="Avenir"/>
            </a:endParaRPr>
          </a:p>
        </p:txBody>
      </p:sp>
      <p:sp>
        <p:nvSpPr>
          <p:cNvPr id="815" name="Google Shape;815;p116"/>
          <p:cNvSpPr txBox="1"/>
          <p:nvPr/>
        </p:nvSpPr>
        <p:spPr>
          <a:xfrm>
            <a:off x="132225" y="1452925"/>
            <a:ext cx="1649400" cy="446400"/>
          </a:xfrm>
          <a:prstGeom prst="rect">
            <a:avLst/>
          </a:prstGeom>
          <a:solidFill>
            <a:srgbClr val="621216"/>
          </a:solidFill>
          <a:ln w="2857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a:solidFill>
                  <a:schemeClr val="lt1"/>
                </a:solidFill>
                <a:latin typeface="Avenir"/>
                <a:ea typeface="Avenir"/>
                <a:cs typeface="Avenir"/>
                <a:sym typeface="Avenir"/>
              </a:rPr>
              <a:t>Cultural Beliefs</a:t>
            </a:r>
            <a:endParaRPr b="1">
              <a:solidFill>
                <a:schemeClr val="lt1"/>
              </a:solidFill>
              <a:latin typeface="Avenir"/>
              <a:ea typeface="Avenir"/>
              <a:cs typeface="Avenir"/>
              <a:sym typeface="Avenir"/>
            </a:endParaRPr>
          </a:p>
        </p:txBody>
      </p:sp>
      <p:sp>
        <p:nvSpPr>
          <p:cNvPr id="816" name="Google Shape;816;p116"/>
          <p:cNvSpPr txBox="1"/>
          <p:nvPr/>
        </p:nvSpPr>
        <p:spPr>
          <a:xfrm>
            <a:off x="671950" y="2125338"/>
            <a:ext cx="1796100" cy="446400"/>
          </a:xfrm>
          <a:prstGeom prst="rect">
            <a:avLst/>
          </a:prstGeom>
          <a:noFill/>
          <a:ln w="2857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a:solidFill>
                  <a:schemeClr val="lt1"/>
                </a:solidFill>
                <a:latin typeface="Avenir"/>
                <a:ea typeface="Avenir"/>
                <a:cs typeface="Avenir"/>
                <a:sym typeface="Avenir"/>
              </a:rPr>
              <a:t>Religious Values</a:t>
            </a:r>
            <a:endParaRPr b="1">
              <a:latin typeface="Avenir"/>
              <a:ea typeface="Avenir"/>
              <a:cs typeface="Avenir"/>
              <a:sym typeface="Avenir"/>
            </a:endParaRPr>
          </a:p>
        </p:txBody>
      </p:sp>
      <p:sp>
        <p:nvSpPr>
          <p:cNvPr id="817" name="Google Shape;817;p116"/>
          <p:cNvSpPr txBox="1"/>
          <p:nvPr/>
        </p:nvSpPr>
        <p:spPr>
          <a:xfrm>
            <a:off x="1920975" y="1452913"/>
            <a:ext cx="1475400" cy="446400"/>
          </a:xfrm>
          <a:prstGeom prst="rect">
            <a:avLst/>
          </a:prstGeom>
          <a:noFill/>
          <a:ln w="2857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a:solidFill>
                  <a:schemeClr val="lt1"/>
                </a:solidFill>
                <a:latin typeface="Avenir"/>
                <a:ea typeface="Avenir"/>
                <a:cs typeface="Avenir"/>
                <a:sym typeface="Avenir"/>
              </a:rPr>
              <a:t>Gender roles</a:t>
            </a:r>
            <a:endParaRPr sz="1700" b="1">
              <a:solidFill>
                <a:schemeClr val="lt1"/>
              </a:solidFill>
              <a:latin typeface="Avenir"/>
              <a:ea typeface="Avenir"/>
              <a:cs typeface="Avenir"/>
              <a:sym typeface="Avenir"/>
            </a:endParaRPr>
          </a:p>
        </p:txBody>
      </p:sp>
      <p:sp>
        <p:nvSpPr>
          <p:cNvPr id="818" name="Google Shape;818;p116"/>
          <p:cNvSpPr txBox="1"/>
          <p:nvPr/>
        </p:nvSpPr>
        <p:spPr>
          <a:xfrm>
            <a:off x="2633588" y="2125338"/>
            <a:ext cx="1475400" cy="446400"/>
          </a:xfrm>
          <a:prstGeom prst="rect">
            <a:avLst/>
          </a:prstGeom>
          <a:noFill/>
          <a:ln w="2857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a:solidFill>
                  <a:schemeClr val="lt1"/>
                </a:solidFill>
                <a:latin typeface="Avenir"/>
                <a:ea typeface="Avenir"/>
                <a:cs typeface="Avenir"/>
                <a:sym typeface="Avenir"/>
              </a:rPr>
              <a:t>Fear/Shame</a:t>
            </a:r>
            <a:endParaRPr b="1">
              <a:latin typeface="Avenir"/>
              <a:ea typeface="Avenir"/>
              <a:cs typeface="Avenir"/>
              <a:sym typeface="Avenir"/>
            </a:endParaRPr>
          </a:p>
        </p:txBody>
      </p:sp>
      <p:sp>
        <p:nvSpPr>
          <p:cNvPr id="819" name="Google Shape;819;p116"/>
          <p:cNvSpPr txBox="1"/>
          <p:nvPr/>
        </p:nvSpPr>
        <p:spPr>
          <a:xfrm>
            <a:off x="3535725" y="1452925"/>
            <a:ext cx="2064900" cy="446400"/>
          </a:xfrm>
          <a:prstGeom prst="rect">
            <a:avLst/>
          </a:prstGeom>
          <a:noFill/>
          <a:ln w="2857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a:solidFill>
                  <a:schemeClr val="lt1"/>
                </a:solidFill>
                <a:latin typeface="Avenir"/>
                <a:ea typeface="Avenir"/>
                <a:cs typeface="Avenir"/>
                <a:sym typeface="Avenir"/>
              </a:rPr>
              <a:t>Lack of Awareness</a:t>
            </a:r>
            <a:endParaRPr b="1">
              <a:latin typeface="Avenir"/>
              <a:ea typeface="Avenir"/>
              <a:cs typeface="Avenir"/>
              <a:sym typeface="Avenir"/>
            </a:endParaRPr>
          </a:p>
        </p:txBody>
      </p:sp>
      <p:sp>
        <p:nvSpPr>
          <p:cNvPr id="820" name="Google Shape;820;p116"/>
          <p:cNvSpPr txBox="1"/>
          <p:nvPr/>
        </p:nvSpPr>
        <p:spPr>
          <a:xfrm>
            <a:off x="4274550" y="2125350"/>
            <a:ext cx="1539300" cy="446400"/>
          </a:xfrm>
          <a:prstGeom prst="rect">
            <a:avLst/>
          </a:prstGeom>
          <a:noFill/>
          <a:ln w="2857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dirty="0">
                <a:solidFill>
                  <a:schemeClr val="lt1"/>
                </a:solidFill>
                <a:latin typeface="Avenir"/>
                <a:ea typeface="Avenir"/>
                <a:cs typeface="Avenir"/>
                <a:sym typeface="Avenir"/>
              </a:rPr>
              <a:t>Social Stigma</a:t>
            </a:r>
            <a:endParaRPr b="1" dirty="0">
              <a:latin typeface="Avenir"/>
              <a:ea typeface="Avenir"/>
              <a:cs typeface="Avenir"/>
              <a:sym typeface="Aveni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5"/>
                                        </p:tgtEl>
                                        <p:attrNameLst>
                                          <p:attrName>style.visibility</p:attrName>
                                        </p:attrNameLst>
                                      </p:cBhvr>
                                      <p:to>
                                        <p:strVal val="visible"/>
                                      </p:to>
                                    </p:set>
                                    <p:animEffect transition="in" filter="fade">
                                      <p:cBhvr>
                                        <p:cTn id="7" dur="500"/>
                                        <p:tgtEl>
                                          <p:spTgt spid="8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7"/>
                                        </p:tgtEl>
                                        <p:attrNameLst>
                                          <p:attrName>style.visibility</p:attrName>
                                        </p:attrNameLst>
                                      </p:cBhvr>
                                      <p:to>
                                        <p:strVal val="visible"/>
                                      </p:to>
                                    </p:set>
                                    <p:animEffect transition="in" filter="fade">
                                      <p:cBhvr>
                                        <p:cTn id="12" dur="500"/>
                                        <p:tgtEl>
                                          <p:spTgt spid="8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19"/>
                                        </p:tgtEl>
                                        <p:attrNameLst>
                                          <p:attrName>style.visibility</p:attrName>
                                        </p:attrNameLst>
                                      </p:cBhvr>
                                      <p:to>
                                        <p:strVal val="visible"/>
                                      </p:to>
                                    </p:set>
                                    <p:animEffect transition="in" filter="fade">
                                      <p:cBhvr>
                                        <p:cTn id="17" dur="500"/>
                                        <p:tgtEl>
                                          <p:spTgt spid="8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16"/>
                                        </p:tgtEl>
                                        <p:attrNameLst>
                                          <p:attrName>style.visibility</p:attrName>
                                        </p:attrNameLst>
                                      </p:cBhvr>
                                      <p:to>
                                        <p:strVal val="visible"/>
                                      </p:to>
                                    </p:set>
                                    <p:animEffect transition="in" filter="fade">
                                      <p:cBhvr>
                                        <p:cTn id="22" dur="500"/>
                                        <p:tgtEl>
                                          <p:spTgt spid="8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18"/>
                                        </p:tgtEl>
                                        <p:attrNameLst>
                                          <p:attrName>style.visibility</p:attrName>
                                        </p:attrNameLst>
                                      </p:cBhvr>
                                      <p:to>
                                        <p:strVal val="visible"/>
                                      </p:to>
                                    </p:set>
                                    <p:animEffect transition="in" filter="fade">
                                      <p:cBhvr>
                                        <p:cTn id="27" dur="500"/>
                                        <p:tgtEl>
                                          <p:spTgt spid="8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20"/>
                                        </p:tgtEl>
                                        <p:attrNameLst>
                                          <p:attrName>style.visibility</p:attrName>
                                        </p:attrNameLst>
                                      </p:cBhvr>
                                      <p:to>
                                        <p:strVal val="visible"/>
                                      </p:to>
                                    </p:set>
                                    <p:animEffect transition="in" filter="fade">
                                      <p:cBhvr>
                                        <p:cTn id="32" dur="500"/>
                                        <p:tgtEl>
                                          <p:spTgt spid="8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14"/>
                                        </p:tgtEl>
                                        <p:attrNameLst>
                                          <p:attrName>style.visibility</p:attrName>
                                        </p:attrNameLst>
                                      </p:cBhvr>
                                      <p:to>
                                        <p:strVal val="visible"/>
                                      </p:to>
                                    </p:set>
                                    <p:animEffect transition="in" filter="fade">
                                      <p:cBhvr>
                                        <p:cTn id="37" dur="5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4" grpId="0"/>
      <p:bldP spid="815" grpId="0" animBg="1"/>
      <p:bldP spid="816" grpId="0" animBg="1"/>
      <p:bldP spid="817" grpId="0" animBg="1"/>
      <p:bldP spid="818" grpId="0" animBg="1"/>
      <p:bldP spid="819" grpId="0" animBg="1"/>
      <p:bldP spid="8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117"/>
          <p:cNvSpPr txBox="1">
            <a:spLocks noGrp="1"/>
          </p:cNvSpPr>
          <p:nvPr>
            <p:ph type="title" idx="4294967295"/>
          </p:nvPr>
        </p:nvSpPr>
        <p:spPr>
          <a:xfrm>
            <a:off x="124950" y="41283"/>
            <a:ext cx="7886700" cy="869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800" b="1" dirty="0">
                <a:solidFill>
                  <a:srgbClr val="621216"/>
                </a:solidFill>
                <a:latin typeface="Avenir"/>
                <a:ea typeface="Avenir"/>
                <a:cs typeface="Avenir"/>
                <a:sym typeface="Avenir"/>
              </a:rPr>
              <a:t>Environmental Barriers to Care: </a:t>
            </a:r>
            <a:endParaRPr sz="3800" b="1" dirty="0">
              <a:solidFill>
                <a:srgbClr val="621216"/>
              </a:solidFill>
              <a:latin typeface="Avenir"/>
              <a:ea typeface="Avenir"/>
              <a:cs typeface="Avenir"/>
              <a:sym typeface="Avenir"/>
            </a:endParaRPr>
          </a:p>
        </p:txBody>
      </p:sp>
      <p:sp>
        <p:nvSpPr>
          <p:cNvPr id="827" name="Google Shape;827;p117"/>
          <p:cNvSpPr txBox="1">
            <a:spLocks noGrp="1"/>
          </p:cNvSpPr>
          <p:nvPr>
            <p:ph type="body" idx="4294967295"/>
          </p:nvPr>
        </p:nvSpPr>
        <p:spPr>
          <a:xfrm>
            <a:off x="188438" y="2072875"/>
            <a:ext cx="1867512" cy="445049"/>
          </a:xfrm>
          <a:prstGeom prst="rect">
            <a:avLst/>
          </a:prstGeom>
          <a:ln w="19050" cap="flat" cmpd="sng">
            <a:solidFill>
              <a:srgbClr val="62121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1200"/>
              </a:spcAft>
              <a:buNone/>
            </a:pPr>
            <a:r>
              <a:rPr lang="en" sz="2100" b="1" dirty="0">
                <a:solidFill>
                  <a:srgbClr val="621216"/>
                </a:solidFill>
                <a:latin typeface="Avenir"/>
                <a:ea typeface="Avenir"/>
                <a:cs typeface="Avenir"/>
                <a:sym typeface="Avenir"/>
              </a:rPr>
              <a:t>Transportation</a:t>
            </a:r>
            <a:r>
              <a:rPr lang="en" sz="2000" dirty="0">
                <a:latin typeface="Avenir"/>
              </a:rPr>
              <a:t> </a:t>
            </a:r>
            <a:endParaRPr sz="2000" dirty="0">
              <a:latin typeface="Avenir"/>
            </a:endParaRPr>
          </a:p>
        </p:txBody>
      </p:sp>
      <p:sp>
        <p:nvSpPr>
          <p:cNvPr id="828" name="Google Shape;828;p117"/>
          <p:cNvSpPr txBox="1">
            <a:spLocks noGrp="1"/>
          </p:cNvSpPr>
          <p:nvPr>
            <p:ph type="body" idx="4294967295"/>
          </p:nvPr>
        </p:nvSpPr>
        <p:spPr>
          <a:xfrm>
            <a:off x="2528050" y="2062232"/>
            <a:ext cx="1781100" cy="455700"/>
          </a:xfrm>
          <a:prstGeom prst="rect">
            <a:avLst/>
          </a:prstGeom>
          <a:ln w="19050" cap="flat" cmpd="sng">
            <a:solidFill>
              <a:srgbClr val="62121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1200"/>
              </a:spcAft>
              <a:buNone/>
            </a:pPr>
            <a:r>
              <a:rPr lang="en" sz="2100" b="1" dirty="0">
                <a:solidFill>
                  <a:srgbClr val="621216"/>
                </a:solidFill>
                <a:latin typeface="Avenir"/>
                <a:ea typeface="Avenir"/>
                <a:cs typeface="Avenir"/>
                <a:sym typeface="Avenir"/>
              </a:rPr>
              <a:t>Location</a:t>
            </a:r>
            <a:endParaRPr sz="2100" b="1" dirty="0">
              <a:solidFill>
                <a:srgbClr val="621216"/>
              </a:solidFill>
              <a:latin typeface="Avenir"/>
              <a:ea typeface="Avenir"/>
              <a:cs typeface="Avenir"/>
              <a:sym typeface="Avenir"/>
            </a:endParaRPr>
          </a:p>
        </p:txBody>
      </p:sp>
      <p:sp>
        <p:nvSpPr>
          <p:cNvPr id="829" name="Google Shape;829;p117"/>
          <p:cNvSpPr txBox="1">
            <a:spLocks noGrp="1"/>
          </p:cNvSpPr>
          <p:nvPr>
            <p:ph type="body" idx="4294967295"/>
          </p:nvPr>
        </p:nvSpPr>
        <p:spPr>
          <a:xfrm>
            <a:off x="4781250" y="2062238"/>
            <a:ext cx="1722300" cy="455700"/>
          </a:xfrm>
          <a:prstGeom prst="rect">
            <a:avLst/>
          </a:prstGeom>
          <a:ln w="19050" cap="flat" cmpd="sng">
            <a:solidFill>
              <a:srgbClr val="62121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1200"/>
              </a:spcAft>
              <a:buNone/>
            </a:pPr>
            <a:r>
              <a:rPr lang="en" sz="2100" b="1" dirty="0">
                <a:solidFill>
                  <a:srgbClr val="621216"/>
                </a:solidFill>
                <a:latin typeface="Avenir"/>
                <a:ea typeface="Avenir"/>
                <a:cs typeface="Avenir"/>
                <a:sym typeface="Avenir"/>
              </a:rPr>
              <a:t>Finances </a:t>
            </a:r>
            <a:endParaRPr sz="2100" b="1" dirty="0">
              <a:solidFill>
                <a:srgbClr val="621216"/>
              </a:solidFill>
              <a:latin typeface="Avenir"/>
              <a:ea typeface="Avenir"/>
              <a:cs typeface="Avenir"/>
              <a:sym typeface="Avenir"/>
            </a:endParaRPr>
          </a:p>
        </p:txBody>
      </p:sp>
      <p:sp>
        <p:nvSpPr>
          <p:cNvPr id="830" name="Google Shape;830;p117"/>
          <p:cNvSpPr txBox="1">
            <a:spLocks noGrp="1"/>
          </p:cNvSpPr>
          <p:nvPr>
            <p:ph type="body" idx="4294967295"/>
          </p:nvPr>
        </p:nvSpPr>
        <p:spPr>
          <a:xfrm>
            <a:off x="6975650" y="2062225"/>
            <a:ext cx="1781100" cy="455700"/>
          </a:xfrm>
          <a:prstGeom prst="rect">
            <a:avLst/>
          </a:prstGeom>
          <a:ln w="19050" cap="flat" cmpd="sng">
            <a:solidFill>
              <a:srgbClr val="62121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1200"/>
              </a:spcAft>
              <a:buNone/>
            </a:pPr>
            <a:r>
              <a:rPr lang="en" sz="2000" b="1">
                <a:solidFill>
                  <a:srgbClr val="621216"/>
                </a:solidFill>
                <a:latin typeface="Avenir"/>
                <a:ea typeface="Avenir"/>
                <a:cs typeface="Avenir"/>
                <a:sym typeface="Avenir"/>
              </a:rPr>
              <a:t>Wait Times </a:t>
            </a:r>
            <a:endParaRPr sz="2000" b="1">
              <a:solidFill>
                <a:srgbClr val="621216"/>
              </a:solidFill>
              <a:latin typeface="Avenir"/>
              <a:ea typeface="Avenir"/>
              <a:cs typeface="Avenir"/>
              <a:sym typeface="Avenir"/>
            </a:endParaRPr>
          </a:p>
        </p:txBody>
      </p:sp>
      <p:pic>
        <p:nvPicPr>
          <p:cNvPr id="831" name="Google Shape;831;p117"/>
          <p:cNvPicPr preferRelativeResize="0">
            <a:picLocks noGrp="1"/>
          </p:cNvPicPr>
          <p:nvPr>
            <p:ph type="pic" idx="2"/>
          </p:nvPr>
        </p:nvPicPr>
        <p:blipFill rotWithShape="1">
          <a:blip r:embed="rId3">
            <a:alphaModFix/>
          </a:blip>
          <a:srcRect t="3850" b="-3850"/>
          <a:stretch/>
        </p:blipFill>
        <p:spPr>
          <a:xfrm>
            <a:off x="403963" y="900875"/>
            <a:ext cx="1436480" cy="1132201"/>
          </a:xfrm>
          <a:prstGeom prst="rect">
            <a:avLst/>
          </a:prstGeom>
          <a:noFill/>
          <a:ln>
            <a:noFill/>
          </a:ln>
        </p:spPr>
      </p:pic>
      <p:pic>
        <p:nvPicPr>
          <p:cNvPr id="832" name="Google Shape;832;p117"/>
          <p:cNvPicPr preferRelativeResize="0">
            <a:picLocks noGrp="1"/>
          </p:cNvPicPr>
          <p:nvPr>
            <p:ph type="pic" idx="3"/>
          </p:nvPr>
        </p:nvPicPr>
        <p:blipFill rotWithShape="1">
          <a:blip r:embed="rId4">
            <a:alphaModFix/>
          </a:blip>
          <a:srcRect l="4504" r="4495"/>
          <a:stretch/>
        </p:blipFill>
        <p:spPr>
          <a:xfrm>
            <a:off x="2899161" y="947527"/>
            <a:ext cx="1038875" cy="1038898"/>
          </a:xfrm>
          <a:prstGeom prst="rect">
            <a:avLst/>
          </a:prstGeom>
          <a:noFill/>
          <a:ln>
            <a:noFill/>
          </a:ln>
        </p:spPr>
      </p:pic>
      <p:pic>
        <p:nvPicPr>
          <p:cNvPr id="833" name="Google Shape;833;p117"/>
          <p:cNvPicPr preferRelativeResize="0">
            <a:picLocks noGrp="1"/>
          </p:cNvPicPr>
          <p:nvPr>
            <p:ph type="pic" idx="4"/>
          </p:nvPr>
        </p:nvPicPr>
        <p:blipFill rotWithShape="1">
          <a:blip r:embed="rId5">
            <a:alphaModFix/>
          </a:blip>
          <a:srcRect l="710" r="-709"/>
          <a:stretch/>
        </p:blipFill>
        <p:spPr>
          <a:xfrm>
            <a:off x="4693798" y="947523"/>
            <a:ext cx="1724044" cy="1038900"/>
          </a:xfrm>
          <a:prstGeom prst="rect">
            <a:avLst/>
          </a:prstGeom>
          <a:noFill/>
          <a:ln>
            <a:noFill/>
          </a:ln>
        </p:spPr>
      </p:pic>
      <p:pic>
        <p:nvPicPr>
          <p:cNvPr id="834" name="Google Shape;834;p117"/>
          <p:cNvPicPr preferRelativeResize="0">
            <a:picLocks noGrp="1"/>
          </p:cNvPicPr>
          <p:nvPr>
            <p:ph type="pic" idx="5"/>
          </p:nvPr>
        </p:nvPicPr>
        <p:blipFill rotWithShape="1">
          <a:blip r:embed="rId6">
            <a:alphaModFix/>
          </a:blip>
          <a:srcRect t="-4940" b="4939"/>
          <a:stretch/>
        </p:blipFill>
        <p:spPr>
          <a:xfrm>
            <a:off x="7309725" y="998760"/>
            <a:ext cx="936399" cy="936426"/>
          </a:xfrm>
          <a:prstGeom prst="rect">
            <a:avLst/>
          </a:prstGeom>
          <a:noFill/>
          <a:ln>
            <a:noFill/>
          </a:ln>
        </p:spPr>
      </p:pic>
      <p:sp>
        <p:nvSpPr>
          <p:cNvPr id="835" name="Google Shape;835;p117"/>
          <p:cNvSpPr txBox="1"/>
          <p:nvPr/>
        </p:nvSpPr>
        <p:spPr>
          <a:xfrm>
            <a:off x="349500" y="4282425"/>
            <a:ext cx="8445000" cy="113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dirty="0">
                <a:solidFill>
                  <a:srgbClr val="621216"/>
                </a:solidFill>
                <a:latin typeface="Avenir"/>
                <a:ea typeface="Avenir"/>
                <a:cs typeface="Avenir"/>
                <a:sym typeface="Avenir"/>
              </a:rPr>
              <a:t>74% of Americans do not believe mental health  services are accessible to everyone</a:t>
            </a:r>
            <a:r>
              <a:rPr lang="en" sz="2000" b="1" dirty="0">
                <a:solidFill>
                  <a:srgbClr val="621216"/>
                </a:solidFill>
              </a:rPr>
              <a:t> </a:t>
            </a:r>
            <a:endParaRPr sz="2000" b="1" dirty="0">
              <a:solidFill>
                <a:srgbClr val="621216"/>
              </a:solidFill>
            </a:endParaRPr>
          </a:p>
          <a:p>
            <a:pPr marL="0" lvl="0" indent="0" algn="l" rtl="0">
              <a:spcBef>
                <a:spcPts val="0"/>
              </a:spcBef>
              <a:spcAft>
                <a:spcPts val="0"/>
              </a:spcAft>
              <a:buNone/>
            </a:pPr>
            <a:endParaRPr sz="1800" dirty="0">
              <a:solidFill>
                <a:schemeClr val="dk2"/>
              </a:solidFill>
            </a:endParaRPr>
          </a:p>
        </p:txBody>
      </p:sp>
      <p:sp>
        <p:nvSpPr>
          <p:cNvPr id="836" name="Google Shape;836;p117"/>
          <p:cNvSpPr txBox="1"/>
          <p:nvPr/>
        </p:nvSpPr>
        <p:spPr>
          <a:xfrm>
            <a:off x="148950" y="2487863"/>
            <a:ext cx="8894100" cy="846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 sz="2000" b="1" dirty="0">
                <a:solidFill>
                  <a:srgbClr val="621216"/>
                </a:solidFill>
                <a:latin typeface="Avenir"/>
                <a:ea typeface="Avenir"/>
                <a:cs typeface="Avenir"/>
                <a:sym typeface="Avenir"/>
              </a:rPr>
              <a:t>53 million American adults (21%) have wanted to see a professional, but were unable to for reasons outside of their control.</a:t>
            </a:r>
            <a:endParaRPr sz="2000" b="1" dirty="0">
              <a:solidFill>
                <a:srgbClr val="621216"/>
              </a:solidFill>
              <a:latin typeface="Avenir"/>
              <a:ea typeface="Avenir"/>
              <a:cs typeface="Avenir"/>
              <a:sym typeface="Avenir"/>
            </a:endParaRPr>
          </a:p>
        </p:txBody>
      </p:sp>
      <p:sp>
        <p:nvSpPr>
          <p:cNvPr id="837" name="Google Shape;837;p117"/>
          <p:cNvSpPr txBox="1"/>
          <p:nvPr/>
        </p:nvSpPr>
        <p:spPr>
          <a:xfrm>
            <a:off x="124950" y="3298140"/>
            <a:ext cx="8894100" cy="846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 sz="2000" b="1" dirty="0">
                <a:solidFill>
                  <a:srgbClr val="621216"/>
                </a:solidFill>
                <a:highlight>
                  <a:schemeClr val="lt1"/>
                </a:highlight>
                <a:latin typeface="Avenir"/>
                <a:ea typeface="Avenir"/>
                <a:cs typeface="Avenir"/>
                <a:sym typeface="Avenir"/>
              </a:rPr>
              <a:t>38% of Americans have had to wait longer than one week for mental health services. </a:t>
            </a:r>
            <a:endParaRPr sz="2000" b="1" dirty="0">
              <a:solidFill>
                <a:srgbClr val="621216"/>
              </a:solidFill>
              <a:latin typeface="Avenir"/>
              <a:ea typeface="Avenir"/>
              <a:cs typeface="Avenir"/>
              <a:sym typeface="Aveni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1"/>
                                        </p:tgtEl>
                                        <p:attrNameLst>
                                          <p:attrName>style.visibility</p:attrName>
                                        </p:attrNameLst>
                                      </p:cBhvr>
                                      <p:to>
                                        <p:strVal val="visible"/>
                                      </p:to>
                                    </p:set>
                                    <p:animEffect transition="in" filter="fade">
                                      <p:cBhvr>
                                        <p:cTn id="7" dur="500"/>
                                        <p:tgtEl>
                                          <p:spTgt spid="8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27">
                                            <p:bg/>
                                          </p:spTgt>
                                        </p:tgtEl>
                                        <p:attrNameLst>
                                          <p:attrName>style.visibility</p:attrName>
                                        </p:attrNameLst>
                                      </p:cBhvr>
                                      <p:to>
                                        <p:strVal val="visible"/>
                                      </p:to>
                                    </p:set>
                                    <p:animEffect transition="in" filter="fade">
                                      <p:cBhvr>
                                        <p:cTn id="10" dur="500"/>
                                        <p:tgtEl>
                                          <p:spTgt spid="827">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27">
                                            <p:txEl>
                                              <p:pRg st="0" end="0"/>
                                            </p:txEl>
                                          </p:spTgt>
                                        </p:tgtEl>
                                        <p:attrNameLst>
                                          <p:attrName>style.visibility</p:attrName>
                                        </p:attrNameLst>
                                      </p:cBhvr>
                                      <p:to>
                                        <p:strVal val="visible"/>
                                      </p:to>
                                    </p:set>
                                    <p:animEffect transition="in" filter="fade">
                                      <p:cBhvr>
                                        <p:cTn id="13" dur="500"/>
                                        <p:tgtEl>
                                          <p:spTgt spid="82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32"/>
                                        </p:tgtEl>
                                        <p:attrNameLst>
                                          <p:attrName>style.visibility</p:attrName>
                                        </p:attrNameLst>
                                      </p:cBhvr>
                                      <p:to>
                                        <p:strVal val="visible"/>
                                      </p:to>
                                    </p:set>
                                    <p:animEffect transition="in" filter="fade">
                                      <p:cBhvr>
                                        <p:cTn id="18" dur="500"/>
                                        <p:tgtEl>
                                          <p:spTgt spid="83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28">
                                            <p:bg/>
                                          </p:spTgt>
                                        </p:tgtEl>
                                        <p:attrNameLst>
                                          <p:attrName>style.visibility</p:attrName>
                                        </p:attrNameLst>
                                      </p:cBhvr>
                                      <p:to>
                                        <p:strVal val="visible"/>
                                      </p:to>
                                    </p:set>
                                    <p:animEffect transition="in" filter="fade">
                                      <p:cBhvr>
                                        <p:cTn id="21" dur="500"/>
                                        <p:tgtEl>
                                          <p:spTgt spid="828">
                                            <p:bg/>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28">
                                            <p:txEl>
                                              <p:pRg st="0" end="0"/>
                                            </p:txEl>
                                          </p:spTgt>
                                        </p:tgtEl>
                                        <p:attrNameLst>
                                          <p:attrName>style.visibility</p:attrName>
                                        </p:attrNameLst>
                                      </p:cBhvr>
                                      <p:to>
                                        <p:strVal val="visible"/>
                                      </p:to>
                                    </p:set>
                                    <p:animEffect transition="in" filter="fade">
                                      <p:cBhvr>
                                        <p:cTn id="24" dur="500"/>
                                        <p:tgtEl>
                                          <p:spTgt spid="82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33"/>
                                        </p:tgtEl>
                                        <p:attrNameLst>
                                          <p:attrName>style.visibility</p:attrName>
                                        </p:attrNameLst>
                                      </p:cBhvr>
                                      <p:to>
                                        <p:strVal val="visible"/>
                                      </p:to>
                                    </p:set>
                                    <p:animEffect transition="in" filter="fade">
                                      <p:cBhvr>
                                        <p:cTn id="29" dur="500"/>
                                        <p:tgtEl>
                                          <p:spTgt spid="83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29">
                                            <p:bg/>
                                          </p:spTgt>
                                        </p:tgtEl>
                                        <p:attrNameLst>
                                          <p:attrName>style.visibility</p:attrName>
                                        </p:attrNameLst>
                                      </p:cBhvr>
                                      <p:to>
                                        <p:strVal val="visible"/>
                                      </p:to>
                                    </p:set>
                                    <p:animEffect transition="in" filter="fade">
                                      <p:cBhvr>
                                        <p:cTn id="32" dur="500"/>
                                        <p:tgtEl>
                                          <p:spTgt spid="829">
                                            <p:bg/>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29">
                                            <p:txEl>
                                              <p:pRg st="0" end="0"/>
                                            </p:txEl>
                                          </p:spTgt>
                                        </p:tgtEl>
                                        <p:attrNameLst>
                                          <p:attrName>style.visibility</p:attrName>
                                        </p:attrNameLst>
                                      </p:cBhvr>
                                      <p:to>
                                        <p:strVal val="visible"/>
                                      </p:to>
                                    </p:set>
                                    <p:animEffect transition="in" filter="fade">
                                      <p:cBhvr>
                                        <p:cTn id="35" dur="500"/>
                                        <p:tgtEl>
                                          <p:spTgt spid="829">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34"/>
                                        </p:tgtEl>
                                        <p:attrNameLst>
                                          <p:attrName>style.visibility</p:attrName>
                                        </p:attrNameLst>
                                      </p:cBhvr>
                                      <p:to>
                                        <p:strVal val="visible"/>
                                      </p:to>
                                    </p:set>
                                    <p:animEffect transition="in" filter="fade">
                                      <p:cBhvr>
                                        <p:cTn id="40" dur="500"/>
                                        <p:tgtEl>
                                          <p:spTgt spid="83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30">
                                            <p:bg/>
                                          </p:spTgt>
                                        </p:tgtEl>
                                        <p:attrNameLst>
                                          <p:attrName>style.visibility</p:attrName>
                                        </p:attrNameLst>
                                      </p:cBhvr>
                                      <p:to>
                                        <p:strVal val="visible"/>
                                      </p:to>
                                    </p:set>
                                    <p:animEffect transition="in" filter="fade">
                                      <p:cBhvr>
                                        <p:cTn id="43" dur="500"/>
                                        <p:tgtEl>
                                          <p:spTgt spid="830">
                                            <p:bg/>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30">
                                            <p:txEl>
                                              <p:pRg st="0" end="0"/>
                                            </p:txEl>
                                          </p:spTgt>
                                        </p:tgtEl>
                                        <p:attrNameLst>
                                          <p:attrName>style.visibility</p:attrName>
                                        </p:attrNameLst>
                                      </p:cBhvr>
                                      <p:to>
                                        <p:strVal val="visible"/>
                                      </p:to>
                                    </p:set>
                                    <p:animEffect transition="in" filter="fade">
                                      <p:cBhvr>
                                        <p:cTn id="46" dur="500"/>
                                        <p:tgtEl>
                                          <p:spTgt spid="830">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36"/>
                                        </p:tgtEl>
                                        <p:attrNameLst>
                                          <p:attrName>style.visibility</p:attrName>
                                        </p:attrNameLst>
                                      </p:cBhvr>
                                      <p:to>
                                        <p:strVal val="visible"/>
                                      </p:to>
                                    </p:set>
                                    <p:animEffect transition="in" filter="fade">
                                      <p:cBhvr>
                                        <p:cTn id="51" dur="500"/>
                                        <p:tgtEl>
                                          <p:spTgt spid="83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837"/>
                                        </p:tgtEl>
                                        <p:attrNameLst>
                                          <p:attrName>style.visibility</p:attrName>
                                        </p:attrNameLst>
                                      </p:cBhvr>
                                      <p:to>
                                        <p:strVal val="visible"/>
                                      </p:to>
                                    </p:set>
                                    <p:animEffect transition="in" filter="fade">
                                      <p:cBhvr>
                                        <p:cTn id="56" dur="500"/>
                                        <p:tgtEl>
                                          <p:spTgt spid="83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835"/>
                                        </p:tgtEl>
                                        <p:attrNameLst>
                                          <p:attrName>style.visibility</p:attrName>
                                        </p:attrNameLst>
                                      </p:cBhvr>
                                      <p:to>
                                        <p:strVal val="visible"/>
                                      </p:to>
                                    </p:set>
                                    <p:animEffect transition="in" filter="fade">
                                      <p:cBhvr>
                                        <p:cTn id="61" dur="500"/>
                                        <p:tgtEl>
                                          <p:spTgt spid="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7" grpId="0" uiExpand="1" build="p" animBg="1"/>
      <p:bldP spid="828" grpId="0" uiExpand="1" build="p" animBg="1"/>
      <p:bldP spid="829" grpId="0" uiExpand="1" build="p" animBg="1"/>
      <p:bldP spid="830" grpId="0" uiExpand="1" build="p" animBg="1"/>
      <p:bldP spid="835" grpId="0"/>
      <p:bldP spid="836" grpId="0"/>
      <p:bldP spid="83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118"/>
          <p:cNvSpPr txBox="1">
            <a:spLocks noGrp="1"/>
          </p:cNvSpPr>
          <p:nvPr>
            <p:ph type="title"/>
          </p:nvPr>
        </p:nvSpPr>
        <p:spPr>
          <a:xfrm>
            <a:off x="154425" y="67525"/>
            <a:ext cx="8989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400" b="1">
                <a:solidFill>
                  <a:srgbClr val="620810"/>
                </a:solidFill>
                <a:latin typeface="Avenir"/>
                <a:ea typeface="Avenir"/>
                <a:cs typeface="Avenir"/>
                <a:sym typeface="Avenir"/>
              </a:rPr>
              <a:t>Systems in Place to Combat Barriers to Care:</a:t>
            </a:r>
            <a:r>
              <a:rPr lang="en" sz="3400">
                <a:latin typeface="Avenir"/>
                <a:ea typeface="Avenir"/>
                <a:cs typeface="Avenir"/>
                <a:sym typeface="Avenir"/>
              </a:rPr>
              <a:t> </a:t>
            </a:r>
            <a:r>
              <a:rPr lang="en" sz="3600"/>
              <a:t> </a:t>
            </a:r>
            <a:endParaRPr sz="3600"/>
          </a:p>
        </p:txBody>
      </p:sp>
      <p:pic>
        <p:nvPicPr>
          <p:cNvPr id="844" name="Google Shape;844;p118"/>
          <p:cNvPicPr preferRelativeResize="0">
            <a:picLocks noGrp="1"/>
          </p:cNvPicPr>
          <p:nvPr>
            <p:ph type="pic" idx="2"/>
          </p:nvPr>
        </p:nvPicPr>
        <p:blipFill rotWithShape="1">
          <a:blip r:embed="rId3">
            <a:alphaModFix/>
          </a:blip>
          <a:srcRect/>
          <a:stretch/>
        </p:blipFill>
        <p:spPr>
          <a:xfrm>
            <a:off x="514526" y="906335"/>
            <a:ext cx="1904101" cy="1629050"/>
          </a:xfrm>
          <a:prstGeom prst="rect">
            <a:avLst/>
          </a:prstGeom>
          <a:noFill/>
          <a:ln>
            <a:noFill/>
          </a:ln>
        </p:spPr>
      </p:pic>
      <p:pic>
        <p:nvPicPr>
          <p:cNvPr id="845" name="Google Shape;845;p118"/>
          <p:cNvPicPr preferRelativeResize="0"/>
          <p:nvPr/>
        </p:nvPicPr>
        <p:blipFill rotWithShape="1">
          <a:blip r:embed="rId4">
            <a:alphaModFix/>
          </a:blip>
          <a:srcRect l="9266" t="12365" r="12074" b="12327"/>
          <a:stretch/>
        </p:blipFill>
        <p:spPr>
          <a:xfrm>
            <a:off x="467327" y="2888245"/>
            <a:ext cx="1998501" cy="1913276"/>
          </a:xfrm>
          <a:prstGeom prst="rect">
            <a:avLst/>
          </a:prstGeom>
          <a:noFill/>
          <a:ln>
            <a:noFill/>
          </a:ln>
        </p:spPr>
      </p:pic>
      <p:sp>
        <p:nvSpPr>
          <p:cNvPr id="846" name="Google Shape;846;p118"/>
          <p:cNvSpPr txBox="1"/>
          <p:nvPr/>
        </p:nvSpPr>
        <p:spPr>
          <a:xfrm>
            <a:off x="2627860" y="3091257"/>
            <a:ext cx="2204239" cy="82408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solidFill>
                  <a:srgbClr val="262626"/>
                </a:solidFill>
                <a:latin typeface="Avenir"/>
                <a:ea typeface="Avenir"/>
                <a:cs typeface="Avenir"/>
                <a:sym typeface="Avenir"/>
              </a:rPr>
              <a:t>24/7</a:t>
            </a:r>
            <a:r>
              <a:rPr lang="en" sz="1800" dirty="0">
                <a:solidFill>
                  <a:srgbClr val="262626"/>
                </a:solidFill>
                <a:latin typeface="Avenir"/>
                <a:ea typeface="Avenir"/>
                <a:cs typeface="Avenir"/>
                <a:sym typeface="Avenir"/>
              </a:rPr>
              <a:t>, </a:t>
            </a:r>
            <a:r>
              <a:rPr lang="en" sz="1800" b="1" dirty="0">
                <a:solidFill>
                  <a:srgbClr val="262626"/>
                </a:solidFill>
                <a:latin typeface="Avenir"/>
                <a:ea typeface="Avenir"/>
                <a:cs typeface="Avenir"/>
                <a:sym typeface="Avenir"/>
              </a:rPr>
              <a:t>free, </a:t>
            </a:r>
            <a:r>
              <a:rPr lang="en" sz="1800" dirty="0">
                <a:solidFill>
                  <a:srgbClr val="262626"/>
                </a:solidFill>
                <a:latin typeface="Avenir"/>
                <a:ea typeface="Avenir"/>
                <a:cs typeface="Avenir"/>
                <a:sym typeface="Avenir"/>
              </a:rPr>
              <a:t>and </a:t>
            </a:r>
            <a:r>
              <a:rPr lang="en" sz="1800" b="1" dirty="0">
                <a:solidFill>
                  <a:srgbClr val="262626"/>
                </a:solidFill>
                <a:latin typeface="Avenir"/>
                <a:ea typeface="Avenir"/>
                <a:cs typeface="Avenir"/>
                <a:sym typeface="Avenir"/>
              </a:rPr>
              <a:t>confidential </a:t>
            </a:r>
            <a:r>
              <a:rPr lang="en" sz="1800" dirty="0">
                <a:solidFill>
                  <a:srgbClr val="262626"/>
                </a:solidFill>
                <a:latin typeface="Avenir"/>
                <a:ea typeface="Avenir"/>
                <a:cs typeface="Avenir"/>
                <a:sym typeface="Avenir"/>
              </a:rPr>
              <a:t>support for people in distress, prevention, and crisis resources </a:t>
            </a:r>
            <a:endParaRPr sz="1800" dirty="0">
              <a:solidFill>
                <a:srgbClr val="262626"/>
              </a:solidFill>
              <a:latin typeface="Avenir"/>
              <a:ea typeface="Avenir"/>
              <a:cs typeface="Avenir"/>
              <a:sym typeface="Avenir"/>
            </a:endParaRPr>
          </a:p>
        </p:txBody>
      </p:sp>
      <p:sp>
        <p:nvSpPr>
          <p:cNvPr id="847" name="Google Shape;847;p118"/>
          <p:cNvSpPr txBox="1"/>
          <p:nvPr/>
        </p:nvSpPr>
        <p:spPr>
          <a:xfrm>
            <a:off x="4832099" y="1355722"/>
            <a:ext cx="4190603" cy="1192350"/>
          </a:xfrm>
          <a:prstGeom prst="rect">
            <a:avLst/>
          </a:prstGeom>
          <a:noFill/>
          <a:ln>
            <a:noFill/>
          </a:ln>
        </p:spPr>
        <p:txBody>
          <a:bodyPr spcFirstLastPara="1" wrap="square" lIns="91425" tIns="91425" rIns="91425" bIns="91425" anchor="t" anchorCtr="0">
            <a:noAutofit/>
          </a:bodyPr>
          <a:lstStyle/>
          <a:p>
            <a:pPr marL="914400" lvl="0" indent="-342900" algn="l" rtl="0">
              <a:spcBef>
                <a:spcPts val="0"/>
              </a:spcBef>
              <a:spcAft>
                <a:spcPts val="0"/>
              </a:spcAft>
              <a:buClr>
                <a:schemeClr val="dk1"/>
              </a:buClr>
              <a:buSzPts val="1800"/>
              <a:buFont typeface="Wingdings" panose="05000000000000000000" pitchFamily="2" charset="2"/>
              <a:buChar char="q"/>
            </a:pPr>
            <a:r>
              <a:rPr lang="en" sz="1800" dirty="0">
                <a:solidFill>
                  <a:schemeClr val="dk1"/>
                </a:solidFill>
                <a:latin typeface="Avenir"/>
                <a:ea typeface="Avenir"/>
                <a:cs typeface="Avenir"/>
                <a:sym typeface="Avenir"/>
              </a:rPr>
              <a:t>Convenient </a:t>
            </a:r>
            <a:endParaRPr sz="1800" dirty="0">
              <a:solidFill>
                <a:schemeClr val="dk1"/>
              </a:solidFill>
              <a:latin typeface="Avenir"/>
              <a:ea typeface="Avenir"/>
              <a:cs typeface="Avenir"/>
              <a:sym typeface="Avenir"/>
            </a:endParaRPr>
          </a:p>
          <a:p>
            <a:pPr marL="914400" lvl="0" indent="-342900" algn="l" rtl="0">
              <a:spcBef>
                <a:spcPts val="0"/>
              </a:spcBef>
              <a:spcAft>
                <a:spcPts val="0"/>
              </a:spcAft>
              <a:buClr>
                <a:schemeClr val="dk1"/>
              </a:buClr>
              <a:buSzPts val="1800"/>
              <a:buFont typeface="Wingdings" panose="05000000000000000000" pitchFamily="2" charset="2"/>
              <a:buChar char="q"/>
            </a:pPr>
            <a:r>
              <a:rPr lang="en" sz="1800" dirty="0">
                <a:solidFill>
                  <a:schemeClr val="dk1"/>
                </a:solidFill>
                <a:latin typeface="Avenir"/>
                <a:ea typeface="Avenir"/>
                <a:cs typeface="Avenir"/>
                <a:sym typeface="Avenir"/>
              </a:rPr>
              <a:t>Broader Reach (ex. Rural Areas) </a:t>
            </a:r>
            <a:endParaRPr sz="1800" dirty="0">
              <a:solidFill>
                <a:schemeClr val="dk1"/>
              </a:solidFill>
              <a:latin typeface="Avenir"/>
              <a:ea typeface="Avenir"/>
              <a:cs typeface="Avenir"/>
              <a:sym typeface="Avenir"/>
            </a:endParaRPr>
          </a:p>
          <a:p>
            <a:pPr marL="0" lvl="0" indent="0" algn="l" rtl="0">
              <a:spcBef>
                <a:spcPts val="0"/>
              </a:spcBef>
              <a:spcAft>
                <a:spcPts val="0"/>
              </a:spcAft>
              <a:buNone/>
            </a:pPr>
            <a:endParaRPr sz="1800" dirty="0">
              <a:solidFill>
                <a:schemeClr val="dk2"/>
              </a:solidFill>
            </a:endParaRPr>
          </a:p>
        </p:txBody>
      </p:sp>
      <p:sp>
        <p:nvSpPr>
          <p:cNvPr id="848" name="Google Shape;848;p118"/>
          <p:cNvSpPr txBox="1"/>
          <p:nvPr/>
        </p:nvSpPr>
        <p:spPr>
          <a:xfrm>
            <a:off x="2465828" y="919165"/>
            <a:ext cx="16752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u="sng" dirty="0">
                <a:solidFill>
                  <a:schemeClr val="dk1"/>
                </a:solidFill>
                <a:latin typeface="Avenir"/>
                <a:ea typeface="Avenir"/>
                <a:cs typeface="Avenir"/>
                <a:sym typeface="Avenir"/>
              </a:rPr>
              <a:t>Telehealth:</a:t>
            </a:r>
            <a:endParaRPr u="sng" dirty="0"/>
          </a:p>
        </p:txBody>
      </p:sp>
      <p:sp>
        <p:nvSpPr>
          <p:cNvPr id="3" name="TextBox 2">
            <a:extLst>
              <a:ext uri="{FF2B5EF4-FFF2-40B4-BE49-F238E27FC236}">
                <a16:creationId xmlns:a16="http://schemas.microsoft.com/office/drawing/2014/main" id="{05524613-4E2A-01B3-6B16-30834870DBB1}"/>
              </a:ext>
            </a:extLst>
          </p:cNvPr>
          <p:cNvSpPr txBox="1"/>
          <p:nvPr/>
        </p:nvSpPr>
        <p:spPr>
          <a:xfrm>
            <a:off x="2170699" y="1396387"/>
            <a:ext cx="3118559" cy="923330"/>
          </a:xfrm>
          <a:prstGeom prst="rect">
            <a:avLst/>
          </a:prstGeom>
          <a:noFill/>
        </p:spPr>
        <p:txBody>
          <a:bodyPr wrap="square">
            <a:spAutoFit/>
          </a:bodyPr>
          <a:lstStyle/>
          <a:p>
            <a:pPr marL="914400" lvl="0" indent="-342900" algn="l" rtl="0">
              <a:spcBef>
                <a:spcPts val="0"/>
              </a:spcBef>
              <a:spcAft>
                <a:spcPts val="0"/>
              </a:spcAft>
              <a:buClr>
                <a:schemeClr val="dk1"/>
              </a:buClr>
              <a:buSzPts val="1800"/>
              <a:buFont typeface="Wingdings" panose="05000000000000000000" pitchFamily="2" charset="2"/>
              <a:buChar char="q"/>
            </a:pPr>
            <a:r>
              <a:rPr lang="en-US" sz="1800" dirty="0">
                <a:solidFill>
                  <a:schemeClr val="dk1"/>
                </a:solidFill>
                <a:latin typeface="Avenir"/>
                <a:ea typeface="Avenir"/>
                <a:cs typeface="Avenir"/>
                <a:sym typeface="Avenir"/>
              </a:rPr>
              <a:t>Fewer barriers </a:t>
            </a:r>
          </a:p>
          <a:p>
            <a:pPr marL="914400" lvl="0" indent="-342900" algn="l" rtl="0">
              <a:spcBef>
                <a:spcPts val="0"/>
              </a:spcBef>
              <a:spcAft>
                <a:spcPts val="0"/>
              </a:spcAft>
              <a:buClr>
                <a:schemeClr val="dk1"/>
              </a:buClr>
              <a:buSzPts val="1800"/>
              <a:buFont typeface="Wingdings" panose="05000000000000000000" pitchFamily="2" charset="2"/>
              <a:buChar char="q"/>
            </a:pPr>
            <a:r>
              <a:rPr lang="en-US" sz="1800" dirty="0">
                <a:solidFill>
                  <a:schemeClr val="dk1"/>
                </a:solidFill>
                <a:latin typeface="Avenir"/>
                <a:ea typeface="Avenir"/>
                <a:cs typeface="Avenir"/>
                <a:sym typeface="Avenir"/>
              </a:rPr>
              <a:t>Shorter wait times </a:t>
            </a:r>
          </a:p>
          <a:p>
            <a:pPr marL="914400" lvl="0" indent="-342900" algn="l" rtl="0">
              <a:spcBef>
                <a:spcPts val="0"/>
              </a:spcBef>
              <a:spcAft>
                <a:spcPts val="0"/>
              </a:spcAft>
              <a:buClr>
                <a:schemeClr val="dk1"/>
              </a:buClr>
              <a:buSzPts val="1800"/>
              <a:buFont typeface="Wingdings" panose="05000000000000000000" pitchFamily="2" charset="2"/>
              <a:buChar char="q"/>
            </a:pPr>
            <a:r>
              <a:rPr lang="en-US" sz="1800" dirty="0">
                <a:solidFill>
                  <a:schemeClr val="dk1"/>
                </a:solidFill>
                <a:latin typeface="Avenir"/>
                <a:ea typeface="Avenir"/>
                <a:cs typeface="Avenir"/>
                <a:sym typeface="Avenir"/>
              </a:rPr>
              <a:t>Destigmatizing </a:t>
            </a:r>
          </a:p>
        </p:txBody>
      </p:sp>
      <p:sp>
        <p:nvSpPr>
          <p:cNvPr id="7" name="TextBox 6">
            <a:extLst>
              <a:ext uri="{FF2B5EF4-FFF2-40B4-BE49-F238E27FC236}">
                <a16:creationId xmlns:a16="http://schemas.microsoft.com/office/drawing/2014/main" id="{88E2E306-31DB-4BF6-0130-88C934F70E08}"/>
              </a:ext>
            </a:extLst>
          </p:cNvPr>
          <p:cNvSpPr txBox="1"/>
          <p:nvPr/>
        </p:nvSpPr>
        <p:spPr>
          <a:xfrm>
            <a:off x="5187820" y="3176674"/>
            <a:ext cx="4068072" cy="1477328"/>
          </a:xfrm>
          <a:prstGeom prst="rect">
            <a:avLst/>
          </a:prstGeom>
          <a:noFill/>
        </p:spPr>
        <p:txBody>
          <a:bodyPr wrap="square">
            <a:spAutoFit/>
          </a:bodyPr>
          <a:lstStyle/>
          <a:p>
            <a:pPr marL="285750" indent="-285750">
              <a:buFont typeface="Wingdings" panose="05000000000000000000" pitchFamily="2" charset="2"/>
              <a:buChar char="q"/>
            </a:pPr>
            <a:r>
              <a:rPr lang="en-US" sz="1800" dirty="0">
                <a:latin typeface="Avenir"/>
              </a:rPr>
              <a:t>In July 2024, 674,393 people assisted by 988 </a:t>
            </a:r>
          </a:p>
          <a:p>
            <a:endParaRPr lang="en-US" sz="1800" dirty="0">
              <a:latin typeface="Avenir"/>
            </a:endParaRPr>
          </a:p>
          <a:p>
            <a:pPr marL="285750" indent="-285750">
              <a:buFont typeface="Wingdings" panose="05000000000000000000" pitchFamily="2" charset="2"/>
              <a:buChar char="q"/>
            </a:pPr>
            <a:r>
              <a:rPr lang="en-US" sz="1800" dirty="0">
                <a:latin typeface="Avenir"/>
              </a:rPr>
              <a:t>In July 2024, 68,812 Veterans called 988’s Veteran Crisis Line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4"/>
                                        </p:tgtEl>
                                        <p:attrNameLst>
                                          <p:attrName>style.visibility</p:attrName>
                                        </p:attrNameLst>
                                      </p:cBhvr>
                                      <p:to>
                                        <p:strVal val="visible"/>
                                      </p:to>
                                    </p:set>
                                    <p:animEffect transition="in" filter="fade">
                                      <p:cBhvr>
                                        <p:cTn id="7" dur="500"/>
                                        <p:tgtEl>
                                          <p:spTgt spid="8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48"/>
                                        </p:tgtEl>
                                        <p:attrNameLst>
                                          <p:attrName>style.visibility</p:attrName>
                                        </p:attrNameLst>
                                      </p:cBhvr>
                                      <p:to>
                                        <p:strVal val="visible"/>
                                      </p:to>
                                    </p:set>
                                    <p:animEffect transition="in" filter="fade">
                                      <p:cBhvr>
                                        <p:cTn id="10" dur="500"/>
                                        <p:tgtEl>
                                          <p:spTgt spid="84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47">
                                            <p:txEl>
                                              <p:pRg st="0" end="0"/>
                                            </p:txEl>
                                          </p:spTgt>
                                        </p:tgtEl>
                                        <p:attrNameLst>
                                          <p:attrName>style.visibility</p:attrName>
                                        </p:attrNameLst>
                                      </p:cBhvr>
                                      <p:to>
                                        <p:strVal val="visible"/>
                                      </p:to>
                                    </p:set>
                                    <p:animEffect transition="in" filter="fade">
                                      <p:cBhvr>
                                        <p:cTn id="30" dur="500"/>
                                        <p:tgtEl>
                                          <p:spTgt spid="84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47">
                                            <p:txEl>
                                              <p:pRg st="1" end="1"/>
                                            </p:txEl>
                                          </p:spTgt>
                                        </p:tgtEl>
                                        <p:attrNameLst>
                                          <p:attrName>style.visibility</p:attrName>
                                        </p:attrNameLst>
                                      </p:cBhvr>
                                      <p:to>
                                        <p:strVal val="visible"/>
                                      </p:to>
                                    </p:set>
                                    <p:animEffect transition="in" filter="fade">
                                      <p:cBhvr>
                                        <p:cTn id="35" dur="500"/>
                                        <p:tgtEl>
                                          <p:spTgt spid="847">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45"/>
                                        </p:tgtEl>
                                        <p:attrNameLst>
                                          <p:attrName>style.visibility</p:attrName>
                                        </p:attrNameLst>
                                      </p:cBhvr>
                                      <p:to>
                                        <p:strVal val="visible"/>
                                      </p:to>
                                    </p:set>
                                    <p:animEffect transition="in" filter="fade">
                                      <p:cBhvr>
                                        <p:cTn id="40" dur="500"/>
                                        <p:tgtEl>
                                          <p:spTgt spid="84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846">
                                            <p:txEl>
                                              <p:pRg st="0" end="0"/>
                                            </p:txEl>
                                          </p:spTgt>
                                        </p:tgtEl>
                                        <p:attrNameLst>
                                          <p:attrName>style.visibility</p:attrName>
                                        </p:attrNameLst>
                                      </p:cBhvr>
                                      <p:to>
                                        <p:strVal val="visible"/>
                                      </p:to>
                                    </p:set>
                                    <p:animEffect transition="in" filter="fade">
                                      <p:cBhvr>
                                        <p:cTn id="45" dur="500"/>
                                        <p:tgtEl>
                                          <p:spTgt spid="846">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7">
                                            <p:txEl>
                                              <p:pRg st="0" end="0"/>
                                            </p:txEl>
                                          </p:spTgt>
                                        </p:tgtEl>
                                        <p:attrNameLst>
                                          <p:attrName>style.visibility</p:attrName>
                                        </p:attrNameLst>
                                      </p:cBhvr>
                                      <p:to>
                                        <p:strVal val="visible"/>
                                      </p:to>
                                    </p:set>
                                    <p:animEffect transition="in" filter="fade">
                                      <p:cBhvr>
                                        <p:cTn id="50" dur="500"/>
                                        <p:tgtEl>
                                          <p:spTgt spid="7">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7">
                                            <p:txEl>
                                              <p:pRg st="2" end="2"/>
                                            </p:txEl>
                                          </p:spTgt>
                                        </p:tgtEl>
                                        <p:attrNameLst>
                                          <p:attrName>style.visibility</p:attrName>
                                        </p:attrNameLst>
                                      </p:cBhvr>
                                      <p:to>
                                        <p:strVal val="visible"/>
                                      </p:to>
                                    </p:set>
                                    <p:animEffect transition="in" filter="fade">
                                      <p:cBhvr>
                                        <p:cTn id="5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pic>
        <p:nvPicPr>
          <p:cNvPr id="853" name="Google Shape;853;p119"/>
          <p:cNvPicPr preferRelativeResize="0"/>
          <p:nvPr/>
        </p:nvPicPr>
        <p:blipFill rotWithShape="1">
          <a:blip r:embed="rId3">
            <a:alphaModFix/>
          </a:blip>
          <a:srcRect/>
          <a:stretch/>
        </p:blipFill>
        <p:spPr>
          <a:xfrm>
            <a:off x="-1" y="0"/>
            <a:ext cx="5152991" cy="5143500"/>
          </a:xfrm>
          <a:prstGeom prst="rect">
            <a:avLst/>
          </a:prstGeom>
          <a:noFill/>
          <a:ln>
            <a:noFill/>
          </a:ln>
        </p:spPr>
      </p:pic>
      <p:sp>
        <p:nvSpPr>
          <p:cNvPr id="854" name="Google Shape;854;p119"/>
          <p:cNvSpPr txBox="1"/>
          <p:nvPr/>
        </p:nvSpPr>
        <p:spPr>
          <a:xfrm>
            <a:off x="120025" y="3040825"/>
            <a:ext cx="2216100" cy="2031900"/>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0"/>
              </a:spcAft>
              <a:buClr>
                <a:srgbClr val="262626"/>
              </a:buClr>
              <a:buSzPts val="2100"/>
              <a:buFont typeface="Calibri"/>
              <a:buNone/>
            </a:pPr>
            <a:r>
              <a:rPr lang="en" sz="2100" b="1" i="0" u="none" strike="noStrike" cap="none" dirty="0">
                <a:solidFill>
                  <a:srgbClr val="262626"/>
                </a:solidFill>
                <a:latin typeface="Calibri"/>
                <a:ea typeface="Calibri"/>
                <a:cs typeface="Calibri"/>
                <a:sym typeface="Calibri"/>
              </a:rPr>
              <a:t>“You can’t fix your mental health with duct tape.” </a:t>
            </a:r>
            <a:br>
              <a:rPr lang="en" sz="2100" b="1" i="0" u="none" strike="noStrike" cap="none" dirty="0">
                <a:solidFill>
                  <a:srgbClr val="262626"/>
                </a:solidFill>
                <a:latin typeface="Calibri"/>
                <a:ea typeface="Calibri"/>
                <a:cs typeface="Calibri"/>
                <a:sym typeface="Calibri"/>
              </a:rPr>
            </a:br>
            <a:r>
              <a:rPr lang="en" sz="2100" b="1" i="0" u="none" strike="noStrike" cap="none" dirty="0">
                <a:solidFill>
                  <a:srgbClr val="262626"/>
                </a:solidFill>
                <a:latin typeface="Calibri"/>
                <a:ea typeface="Calibri"/>
                <a:cs typeface="Calibri"/>
                <a:sym typeface="Calibri"/>
              </a:rPr>
              <a:t> —ManTherapy.org</a:t>
            </a:r>
            <a:br>
              <a:rPr lang="en" sz="2100" b="0" i="0" u="none" strike="noStrike" cap="none" dirty="0">
                <a:solidFill>
                  <a:srgbClr val="262626"/>
                </a:solidFill>
                <a:latin typeface="Calibri"/>
                <a:ea typeface="Calibri"/>
                <a:cs typeface="Calibri"/>
                <a:sym typeface="Calibri"/>
              </a:rPr>
            </a:br>
            <a:endParaRPr sz="2100" b="0" i="0" u="none" strike="noStrike" cap="none" dirty="0">
              <a:solidFill>
                <a:srgbClr val="262626"/>
              </a:solidFill>
              <a:latin typeface="Calibri"/>
              <a:ea typeface="Calibri"/>
              <a:cs typeface="Calibri"/>
              <a:sym typeface="Calibri"/>
            </a:endParaRPr>
          </a:p>
        </p:txBody>
      </p:sp>
      <p:sp>
        <p:nvSpPr>
          <p:cNvPr id="855" name="Google Shape;855;p119"/>
          <p:cNvSpPr txBox="1"/>
          <p:nvPr/>
        </p:nvSpPr>
        <p:spPr>
          <a:xfrm>
            <a:off x="5401775" y="158675"/>
            <a:ext cx="3575700" cy="4914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800"/>
              </a:spcBef>
              <a:spcAft>
                <a:spcPts val="0"/>
              </a:spcAft>
              <a:buNone/>
            </a:pPr>
            <a:r>
              <a:rPr lang="en" sz="2000" dirty="0">
                <a:solidFill>
                  <a:srgbClr val="262626"/>
                </a:solidFill>
                <a:latin typeface="Calibri"/>
                <a:ea typeface="Calibri"/>
                <a:cs typeface="Calibri"/>
                <a:sym typeface="Calibri"/>
              </a:rPr>
              <a:t>Construction organizations with a strong culture of safety set a goal of zero workplace-related fatalities. </a:t>
            </a:r>
            <a:endParaRPr sz="2000" dirty="0">
              <a:solidFill>
                <a:srgbClr val="262626"/>
              </a:solidFill>
              <a:latin typeface="Calibri"/>
              <a:ea typeface="Calibri"/>
              <a:cs typeface="Calibri"/>
              <a:sym typeface="Calibri"/>
            </a:endParaRPr>
          </a:p>
          <a:p>
            <a:pPr marL="0" lvl="0" indent="0" algn="l" rtl="0">
              <a:lnSpc>
                <a:spcPct val="90000"/>
              </a:lnSpc>
              <a:spcBef>
                <a:spcPts val="800"/>
              </a:spcBef>
              <a:spcAft>
                <a:spcPts val="0"/>
              </a:spcAft>
              <a:buClr>
                <a:schemeClr val="dk1"/>
              </a:buClr>
              <a:buSzPts val="1100"/>
              <a:buFont typeface="Arial"/>
              <a:buNone/>
            </a:pPr>
            <a:endParaRPr sz="2000" b="1" dirty="0">
              <a:solidFill>
                <a:srgbClr val="262626"/>
              </a:solidFill>
              <a:latin typeface="Calibri"/>
              <a:ea typeface="Calibri"/>
              <a:cs typeface="Calibri"/>
              <a:sym typeface="Calibri"/>
            </a:endParaRPr>
          </a:p>
          <a:p>
            <a:pPr marL="0" lvl="0" indent="0" algn="l" rtl="0">
              <a:lnSpc>
                <a:spcPct val="90000"/>
              </a:lnSpc>
              <a:spcBef>
                <a:spcPts val="800"/>
              </a:spcBef>
              <a:spcAft>
                <a:spcPts val="0"/>
              </a:spcAft>
              <a:buClr>
                <a:schemeClr val="dk1"/>
              </a:buClr>
              <a:buSzPts val="1100"/>
              <a:buFont typeface="Arial"/>
              <a:buNone/>
            </a:pPr>
            <a:r>
              <a:rPr lang="en" sz="2000" b="1" dirty="0">
                <a:solidFill>
                  <a:srgbClr val="262626"/>
                </a:solidFill>
                <a:latin typeface="Calibri"/>
                <a:ea typeface="Calibri"/>
                <a:cs typeface="Calibri"/>
                <a:sym typeface="Calibri"/>
              </a:rPr>
              <a:t>Mental Health is </a:t>
            </a:r>
            <a:r>
              <a:rPr lang="en" sz="2000" b="1" u="sng" dirty="0">
                <a:solidFill>
                  <a:srgbClr val="262626"/>
                </a:solidFill>
                <a:latin typeface="Calibri"/>
                <a:ea typeface="Calibri"/>
                <a:cs typeface="Calibri"/>
                <a:sym typeface="Calibri"/>
              </a:rPr>
              <a:t>NO</a:t>
            </a:r>
            <a:r>
              <a:rPr lang="en" sz="2000" b="1" dirty="0">
                <a:solidFill>
                  <a:srgbClr val="262626"/>
                </a:solidFill>
                <a:latin typeface="Calibri"/>
                <a:ea typeface="Calibri"/>
                <a:cs typeface="Calibri"/>
                <a:sym typeface="Calibri"/>
              </a:rPr>
              <a:t> exception.</a:t>
            </a:r>
            <a:endParaRPr sz="2300" dirty="0">
              <a:solidFill>
                <a:schemeClr val="dk1"/>
              </a:solidFill>
              <a:latin typeface="Calibri"/>
              <a:ea typeface="Calibri"/>
              <a:cs typeface="Calibri"/>
              <a:sym typeface="Calibri"/>
            </a:endParaRPr>
          </a:p>
          <a:p>
            <a:pPr marL="0" lvl="0" indent="0" algn="l" rtl="0">
              <a:lnSpc>
                <a:spcPct val="90000"/>
              </a:lnSpc>
              <a:spcBef>
                <a:spcPts val="800"/>
              </a:spcBef>
              <a:spcAft>
                <a:spcPts val="0"/>
              </a:spcAft>
              <a:buNone/>
            </a:pPr>
            <a:endParaRPr sz="2000" dirty="0">
              <a:solidFill>
                <a:srgbClr val="262626"/>
              </a:solidFill>
              <a:latin typeface="Calibri"/>
              <a:ea typeface="Calibri"/>
              <a:cs typeface="Calibri"/>
              <a:sym typeface="Calibri"/>
            </a:endParaRPr>
          </a:p>
          <a:p>
            <a:pPr marL="0" lvl="0" indent="0" algn="l" rtl="0">
              <a:lnSpc>
                <a:spcPct val="90000"/>
              </a:lnSpc>
              <a:spcBef>
                <a:spcPts val="800"/>
              </a:spcBef>
              <a:spcAft>
                <a:spcPts val="0"/>
              </a:spcAft>
              <a:buNone/>
            </a:pPr>
            <a:r>
              <a:rPr lang="en" sz="2000" dirty="0">
                <a:solidFill>
                  <a:srgbClr val="262626"/>
                </a:solidFill>
                <a:latin typeface="Calibri"/>
                <a:ea typeface="Calibri"/>
                <a:cs typeface="Calibri"/>
                <a:sym typeface="Calibri"/>
              </a:rPr>
              <a:t>What if construction industry leaders believed that suicide could be eliminated? </a:t>
            </a:r>
            <a:endParaRPr sz="2300" dirty="0">
              <a:solidFill>
                <a:schemeClr val="dk1"/>
              </a:solidFill>
              <a:latin typeface="Calibri"/>
              <a:ea typeface="Calibri"/>
              <a:cs typeface="Calibri"/>
              <a:sym typeface="Calibri"/>
            </a:endParaRPr>
          </a:p>
          <a:p>
            <a:pPr marL="0" lvl="0" indent="0" algn="l" rtl="0">
              <a:lnSpc>
                <a:spcPct val="90000"/>
              </a:lnSpc>
              <a:spcBef>
                <a:spcPts val="800"/>
              </a:spcBef>
              <a:spcAft>
                <a:spcPts val="0"/>
              </a:spcAft>
              <a:buClr>
                <a:srgbClr val="262626"/>
              </a:buClr>
              <a:buSzPts val="1800"/>
              <a:buFont typeface="Arial"/>
              <a:buNone/>
            </a:pPr>
            <a:endParaRPr sz="2000" b="1" dirty="0">
              <a:solidFill>
                <a:srgbClr val="262626"/>
              </a:solidFill>
              <a:latin typeface="Calibri"/>
              <a:ea typeface="Calibri"/>
              <a:cs typeface="Calibri"/>
              <a:sym typeface="Calibri"/>
            </a:endParaRPr>
          </a:p>
          <a:p>
            <a:pPr marL="0" lvl="0" indent="0" algn="l" rtl="0">
              <a:lnSpc>
                <a:spcPct val="90000"/>
              </a:lnSpc>
              <a:spcBef>
                <a:spcPts val="800"/>
              </a:spcBef>
              <a:spcAft>
                <a:spcPts val="0"/>
              </a:spcAft>
              <a:buClr>
                <a:srgbClr val="262626"/>
              </a:buClr>
              <a:buSzPts val="1800"/>
              <a:buFont typeface="Arial"/>
              <a:buNone/>
            </a:pPr>
            <a:r>
              <a:rPr lang="en" sz="2000" b="1" dirty="0">
                <a:solidFill>
                  <a:srgbClr val="262626"/>
                </a:solidFill>
                <a:latin typeface="Calibri"/>
                <a:ea typeface="Calibri"/>
                <a:cs typeface="Calibri"/>
                <a:sym typeface="Calibri"/>
              </a:rPr>
              <a:t>No one should die in isolation and despair. </a:t>
            </a:r>
            <a:endParaRPr sz="2000" b="1" dirty="0">
              <a:solidFill>
                <a:srgbClr val="262626"/>
              </a:solidFill>
              <a:latin typeface="Calibri"/>
              <a:ea typeface="Calibri"/>
              <a:cs typeface="Calibri"/>
              <a:sym typeface="Calibri"/>
            </a:endParaRPr>
          </a:p>
          <a:p>
            <a:pPr marL="0" lvl="0" indent="0" algn="l" rtl="0">
              <a:lnSpc>
                <a:spcPct val="90000"/>
              </a:lnSpc>
              <a:spcBef>
                <a:spcPts val="800"/>
              </a:spcBef>
              <a:spcAft>
                <a:spcPts val="0"/>
              </a:spcAft>
              <a:buClr>
                <a:srgbClr val="262626"/>
              </a:buClr>
              <a:buSzPts val="1800"/>
              <a:buFont typeface="Arial"/>
              <a:buNone/>
            </a:pPr>
            <a:r>
              <a:rPr lang="en" sz="2000" b="1" u="sng" dirty="0">
                <a:solidFill>
                  <a:srgbClr val="262626"/>
                </a:solidFill>
                <a:latin typeface="Calibri"/>
                <a:ea typeface="Calibri"/>
                <a:cs typeface="Calibri"/>
                <a:sym typeface="Calibri"/>
              </a:rPr>
              <a:t>ALL LIVES</a:t>
            </a:r>
            <a:r>
              <a:rPr lang="en" sz="2000" b="1" dirty="0">
                <a:solidFill>
                  <a:srgbClr val="262626"/>
                </a:solidFill>
                <a:latin typeface="Calibri"/>
                <a:ea typeface="Calibri"/>
                <a:cs typeface="Calibri"/>
                <a:sym typeface="Calibri"/>
              </a:rPr>
              <a:t> are worth saving!</a:t>
            </a:r>
            <a:endParaRPr sz="1700" b="1" dirty="0">
              <a:solidFill>
                <a:srgbClr val="262626"/>
              </a:solidFill>
              <a:latin typeface="Garamond"/>
              <a:ea typeface="Garamond"/>
              <a:cs typeface="Garamond"/>
              <a:sym typeface="Garamond"/>
            </a:endParaRPr>
          </a:p>
        </p:txBody>
      </p:sp>
      <p:pic>
        <p:nvPicPr>
          <p:cNvPr id="856" name="Google Shape;856;p119"/>
          <p:cNvPicPr preferRelativeResize="0"/>
          <p:nvPr/>
        </p:nvPicPr>
        <p:blipFill rotWithShape="1">
          <a:blip r:embed="rId4">
            <a:alphaModFix/>
          </a:blip>
          <a:srcRect/>
          <a:stretch/>
        </p:blipFill>
        <p:spPr>
          <a:xfrm>
            <a:off x="4039384" y="4267802"/>
            <a:ext cx="835695" cy="77301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xEl>
                                              <p:pRg st="0" end="0"/>
                                            </p:txEl>
                                          </p:spTgt>
                                        </p:tgtEl>
                                        <p:attrNameLst>
                                          <p:attrName>style.visibility</p:attrName>
                                        </p:attrNameLst>
                                      </p:cBhvr>
                                      <p:to>
                                        <p:strVal val="visible"/>
                                      </p:to>
                                    </p:set>
                                    <p:animEffect transition="in" filter="fade">
                                      <p:cBhvr>
                                        <p:cTn id="7" dur="500"/>
                                        <p:tgtEl>
                                          <p:spTgt spid="8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55">
                                            <p:txEl>
                                              <p:pRg st="2" end="2"/>
                                            </p:txEl>
                                          </p:spTgt>
                                        </p:tgtEl>
                                        <p:attrNameLst>
                                          <p:attrName>style.visibility</p:attrName>
                                        </p:attrNameLst>
                                      </p:cBhvr>
                                      <p:to>
                                        <p:strVal val="visible"/>
                                      </p:to>
                                    </p:set>
                                    <p:animEffect transition="in" filter="fade">
                                      <p:cBhvr>
                                        <p:cTn id="12" dur="500"/>
                                        <p:tgtEl>
                                          <p:spTgt spid="85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55">
                                            <p:txEl>
                                              <p:pRg st="4" end="4"/>
                                            </p:txEl>
                                          </p:spTgt>
                                        </p:tgtEl>
                                        <p:attrNameLst>
                                          <p:attrName>style.visibility</p:attrName>
                                        </p:attrNameLst>
                                      </p:cBhvr>
                                      <p:to>
                                        <p:strVal val="visible"/>
                                      </p:to>
                                    </p:set>
                                    <p:animEffect transition="in" filter="fade">
                                      <p:cBhvr>
                                        <p:cTn id="17" dur="500"/>
                                        <p:tgtEl>
                                          <p:spTgt spid="85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5">
                                            <p:txEl>
                                              <p:pRg st="6" end="6"/>
                                            </p:txEl>
                                          </p:spTgt>
                                        </p:tgtEl>
                                        <p:attrNameLst>
                                          <p:attrName>style.visibility</p:attrName>
                                        </p:attrNameLst>
                                      </p:cBhvr>
                                      <p:to>
                                        <p:strVal val="visible"/>
                                      </p:to>
                                    </p:set>
                                    <p:animEffect transition="in" filter="fade">
                                      <p:cBhvr>
                                        <p:cTn id="22" dur="500"/>
                                        <p:tgtEl>
                                          <p:spTgt spid="855">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55">
                                            <p:txEl>
                                              <p:pRg st="7" end="7"/>
                                            </p:txEl>
                                          </p:spTgt>
                                        </p:tgtEl>
                                        <p:attrNameLst>
                                          <p:attrName>style.visibility</p:attrName>
                                        </p:attrNameLst>
                                      </p:cBhvr>
                                      <p:to>
                                        <p:strVal val="visible"/>
                                      </p:to>
                                    </p:set>
                                    <p:animEffect transition="in" filter="fade">
                                      <p:cBhvr>
                                        <p:cTn id="25" dur="500"/>
                                        <p:tgtEl>
                                          <p:spTgt spid="855">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54"/>
                                        </p:tgtEl>
                                        <p:attrNameLst>
                                          <p:attrName>style.visibility</p:attrName>
                                        </p:attrNameLst>
                                      </p:cBhvr>
                                      <p:to>
                                        <p:strVal val="visible"/>
                                      </p:to>
                                    </p:set>
                                    <p:animEffect transition="in" filter="fade">
                                      <p:cBhvr>
                                        <p:cTn id="30" dur="500"/>
                                        <p:tgtEl>
                                          <p:spTgt spid="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pic>
        <p:nvPicPr>
          <p:cNvPr id="862" name="Google Shape;862;p120"/>
          <p:cNvPicPr preferRelativeResize="0"/>
          <p:nvPr/>
        </p:nvPicPr>
        <p:blipFill rotWithShape="1">
          <a:blip r:embed="rId3">
            <a:alphaModFix/>
          </a:blip>
          <a:srcRect r="1854"/>
          <a:stretch/>
        </p:blipFill>
        <p:spPr>
          <a:xfrm>
            <a:off x="1420" y="0"/>
            <a:ext cx="9141180" cy="5143500"/>
          </a:xfrm>
          <a:prstGeom prst="rect">
            <a:avLst/>
          </a:prstGeom>
          <a:noFill/>
          <a:ln>
            <a:noFill/>
          </a:ln>
        </p:spPr>
      </p:pic>
      <p:sp>
        <p:nvSpPr>
          <p:cNvPr id="863" name="Google Shape;863;p120"/>
          <p:cNvSpPr/>
          <p:nvPr/>
        </p:nvSpPr>
        <p:spPr>
          <a:xfrm>
            <a:off x="6222925" y="0"/>
            <a:ext cx="2919600" cy="5143500"/>
          </a:xfrm>
          <a:prstGeom prst="rect">
            <a:avLst/>
          </a:prstGeom>
          <a:solidFill>
            <a:srgbClr val="15396E">
              <a:alpha val="498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864" name="Google Shape;864;p120"/>
          <p:cNvGrpSpPr/>
          <p:nvPr/>
        </p:nvGrpSpPr>
        <p:grpSpPr>
          <a:xfrm>
            <a:off x="394725" y="1261450"/>
            <a:ext cx="5068557" cy="4029772"/>
            <a:chOff x="-2329087" y="-3787115"/>
            <a:chExt cx="6758076" cy="5373029"/>
          </a:xfrm>
        </p:grpSpPr>
        <p:sp>
          <p:nvSpPr>
            <p:cNvPr id="865" name="Google Shape;865;p120"/>
            <p:cNvSpPr/>
            <p:nvPr/>
          </p:nvSpPr>
          <p:spPr>
            <a:xfrm>
              <a:off x="1748789" y="448914"/>
              <a:ext cx="2680200" cy="1137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866" name="Google Shape;866;p120"/>
            <p:cNvSpPr txBox="1"/>
            <p:nvPr/>
          </p:nvSpPr>
          <p:spPr>
            <a:xfrm>
              <a:off x="-2329087" y="-3787115"/>
              <a:ext cx="3252000" cy="17472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500"/>
                </a:spcBef>
                <a:spcAft>
                  <a:spcPts val="0"/>
                </a:spcAft>
                <a:buClr>
                  <a:srgbClr val="000000"/>
                </a:buClr>
                <a:buSzPts val="1400"/>
                <a:buFont typeface="Garamond"/>
                <a:buNone/>
              </a:pPr>
              <a:endParaRPr sz="1100"/>
            </a:p>
          </p:txBody>
        </p:sp>
      </p:grpSp>
      <p:grpSp>
        <p:nvGrpSpPr>
          <p:cNvPr id="867" name="Google Shape;867;p120"/>
          <p:cNvGrpSpPr/>
          <p:nvPr/>
        </p:nvGrpSpPr>
        <p:grpSpPr>
          <a:xfrm>
            <a:off x="519064" y="310830"/>
            <a:ext cx="7394912" cy="1612560"/>
            <a:chOff x="6073799" y="496740"/>
            <a:chExt cx="9859883" cy="2150080"/>
          </a:xfrm>
        </p:grpSpPr>
        <p:sp>
          <p:nvSpPr>
            <p:cNvPr id="868" name="Google Shape;868;p120"/>
            <p:cNvSpPr/>
            <p:nvPr/>
          </p:nvSpPr>
          <p:spPr>
            <a:xfrm>
              <a:off x="6073799" y="496740"/>
              <a:ext cx="2680200" cy="1137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869" name="Google Shape;869;p120"/>
            <p:cNvSpPr txBox="1"/>
            <p:nvPr/>
          </p:nvSpPr>
          <p:spPr>
            <a:xfrm>
              <a:off x="13253482" y="1509820"/>
              <a:ext cx="2680200" cy="11370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FFFFFF"/>
                </a:buClr>
                <a:buSzPts val="1400"/>
                <a:buFont typeface="Garamond"/>
                <a:buNone/>
              </a:pPr>
              <a:endParaRPr sz="1100"/>
            </a:p>
          </p:txBody>
        </p:sp>
      </p:grpSp>
      <p:grpSp>
        <p:nvGrpSpPr>
          <p:cNvPr id="870" name="Google Shape;870;p120"/>
          <p:cNvGrpSpPr/>
          <p:nvPr/>
        </p:nvGrpSpPr>
        <p:grpSpPr>
          <a:xfrm>
            <a:off x="1274138" y="2333974"/>
            <a:ext cx="7317875" cy="1314700"/>
            <a:chOff x="-5531181" y="2303095"/>
            <a:chExt cx="9757167" cy="1752933"/>
          </a:xfrm>
        </p:grpSpPr>
        <p:sp>
          <p:nvSpPr>
            <p:cNvPr id="871" name="Google Shape;871;p120"/>
            <p:cNvSpPr/>
            <p:nvPr/>
          </p:nvSpPr>
          <p:spPr>
            <a:xfrm>
              <a:off x="1545786" y="2303095"/>
              <a:ext cx="2680200" cy="1137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872" name="Google Shape;872;p120"/>
            <p:cNvSpPr txBox="1"/>
            <p:nvPr/>
          </p:nvSpPr>
          <p:spPr>
            <a:xfrm>
              <a:off x="-5531181" y="2919028"/>
              <a:ext cx="2680200" cy="11370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FFFFFF"/>
                </a:buClr>
                <a:buSzPts val="1400"/>
                <a:buFont typeface="Garamond"/>
                <a:buNone/>
              </a:pPr>
              <a:endParaRPr sz="1100"/>
            </a:p>
          </p:txBody>
        </p:sp>
      </p:grpSp>
      <p:grpSp>
        <p:nvGrpSpPr>
          <p:cNvPr id="873" name="Google Shape;873;p120"/>
          <p:cNvGrpSpPr/>
          <p:nvPr/>
        </p:nvGrpSpPr>
        <p:grpSpPr>
          <a:xfrm>
            <a:off x="519064" y="227479"/>
            <a:ext cx="5606861" cy="981012"/>
            <a:chOff x="1545786" y="2132079"/>
            <a:chExt cx="7475814" cy="1308016"/>
          </a:xfrm>
        </p:grpSpPr>
        <p:sp>
          <p:nvSpPr>
            <p:cNvPr id="874" name="Google Shape;874;p120"/>
            <p:cNvSpPr/>
            <p:nvPr/>
          </p:nvSpPr>
          <p:spPr>
            <a:xfrm>
              <a:off x="1545786" y="2303095"/>
              <a:ext cx="2680200" cy="1137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875" name="Google Shape;875;p120"/>
            <p:cNvSpPr txBox="1"/>
            <p:nvPr/>
          </p:nvSpPr>
          <p:spPr>
            <a:xfrm>
              <a:off x="6341400" y="2132079"/>
              <a:ext cx="2680200" cy="11370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FFFFFF"/>
                </a:buClr>
                <a:buSzPts val="1400"/>
                <a:buFont typeface="Garamond"/>
                <a:buNone/>
              </a:pPr>
              <a:endParaRPr sz="1100"/>
            </a:p>
          </p:txBody>
        </p:sp>
      </p:grpSp>
      <p:sp>
        <p:nvSpPr>
          <p:cNvPr id="876" name="Google Shape;876;p120"/>
          <p:cNvSpPr/>
          <p:nvPr/>
        </p:nvSpPr>
        <p:spPr>
          <a:xfrm>
            <a:off x="6222975" y="0"/>
            <a:ext cx="2919600" cy="5143500"/>
          </a:xfrm>
          <a:prstGeom prst="rect">
            <a:avLst/>
          </a:prstGeom>
          <a:solidFill>
            <a:srgbClr val="15396E">
              <a:alpha val="498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77" name="Google Shape;877;p120"/>
          <p:cNvSpPr txBox="1"/>
          <p:nvPr/>
        </p:nvSpPr>
        <p:spPr>
          <a:xfrm>
            <a:off x="6323275" y="3750950"/>
            <a:ext cx="2778300" cy="13146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chemeClr val="lt1"/>
              </a:buClr>
              <a:buSzPts val="1400"/>
              <a:buFont typeface="Garamond"/>
              <a:buNone/>
            </a:pPr>
            <a:r>
              <a:rPr lang="en" sz="1800" b="1" dirty="0">
                <a:solidFill>
                  <a:schemeClr val="lt1"/>
                </a:solidFill>
                <a:latin typeface="Avenir"/>
                <a:ea typeface="Avenir"/>
                <a:cs typeface="Avenir"/>
                <a:sym typeface="Avenir"/>
              </a:rPr>
              <a:t>Implementing a </a:t>
            </a:r>
            <a:r>
              <a:rPr lang="en" sz="1800" b="1" i="1" dirty="0">
                <a:solidFill>
                  <a:schemeClr val="lt1"/>
                </a:solidFill>
                <a:latin typeface="Avenir"/>
                <a:ea typeface="Avenir"/>
                <a:cs typeface="Avenir"/>
                <a:sym typeface="Avenir"/>
              </a:rPr>
              <a:t>culture of care</a:t>
            </a:r>
            <a:r>
              <a:rPr lang="en" sz="1800" b="1" dirty="0">
                <a:solidFill>
                  <a:schemeClr val="lt1"/>
                </a:solidFill>
                <a:latin typeface="Avenir"/>
                <a:ea typeface="Avenir"/>
                <a:cs typeface="Avenir"/>
                <a:sym typeface="Avenir"/>
              </a:rPr>
              <a:t> achieves better productivity and safety </a:t>
            </a:r>
            <a:endParaRPr sz="2200" b="1" dirty="0">
              <a:solidFill>
                <a:schemeClr val="dk2"/>
              </a:solidFill>
              <a:latin typeface="Avenir"/>
              <a:ea typeface="Avenir"/>
              <a:cs typeface="Avenir"/>
              <a:sym typeface="Avenir"/>
            </a:endParaRPr>
          </a:p>
        </p:txBody>
      </p:sp>
      <p:sp>
        <p:nvSpPr>
          <p:cNvPr id="878" name="Google Shape;878;p120"/>
          <p:cNvSpPr txBox="1"/>
          <p:nvPr/>
        </p:nvSpPr>
        <p:spPr>
          <a:xfrm>
            <a:off x="6190050" y="204474"/>
            <a:ext cx="2979000" cy="13146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400"/>
              <a:buFont typeface="Garamond"/>
              <a:buNone/>
            </a:pPr>
            <a:r>
              <a:rPr lang="en" sz="1800" b="1" dirty="0">
                <a:solidFill>
                  <a:schemeClr val="lt1"/>
                </a:solidFill>
                <a:latin typeface="Avenir"/>
                <a:ea typeface="Avenir"/>
                <a:cs typeface="Avenir"/>
                <a:sym typeface="Avenir"/>
              </a:rPr>
              <a:t>The yelling “Get it done now!”does not work. </a:t>
            </a:r>
            <a:endParaRPr sz="1800" b="1" dirty="0">
              <a:solidFill>
                <a:schemeClr val="lt1"/>
              </a:solidFill>
              <a:latin typeface="Avenir"/>
              <a:ea typeface="Avenir"/>
              <a:cs typeface="Avenir"/>
              <a:sym typeface="Avenir"/>
            </a:endParaRPr>
          </a:p>
          <a:p>
            <a:pPr marL="0" lvl="0" indent="0" algn="ctr" rtl="0">
              <a:lnSpc>
                <a:spcPct val="90000"/>
              </a:lnSpc>
              <a:spcBef>
                <a:spcPts val="500"/>
              </a:spcBef>
              <a:spcAft>
                <a:spcPts val="0"/>
              </a:spcAft>
              <a:buClr>
                <a:schemeClr val="dk1"/>
              </a:buClr>
              <a:buSzPts val="1400"/>
              <a:buFont typeface="Garamond"/>
              <a:buNone/>
            </a:pPr>
            <a:r>
              <a:rPr lang="en" sz="1800" b="1" dirty="0">
                <a:solidFill>
                  <a:schemeClr val="lt1"/>
                </a:solidFill>
                <a:latin typeface="Avenir"/>
                <a:ea typeface="Avenir"/>
                <a:cs typeface="Avenir"/>
                <a:sym typeface="Avenir"/>
              </a:rPr>
              <a:t>Use positive reinforcement instead.   </a:t>
            </a:r>
            <a:r>
              <a:rPr lang="en" sz="1800" b="1" dirty="0">
                <a:solidFill>
                  <a:schemeClr val="dk1"/>
                </a:solidFill>
                <a:latin typeface="Garamond"/>
                <a:ea typeface="Garamond"/>
                <a:cs typeface="Garamond"/>
                <a:sym typeface="Garamond"/>
              </a:rPr>
              <a:t> </a:t>
            </a:r>
            <a:endParaRPr sz="1800" b="1" dirty="0">
              <a:solidFill>
                <a:schemeClr val="dk2"/>
              </a:solidFill>
            </a:endParaRPr>
          </a:p>
        </p:txBody>
      </p:sp>
      <p:sp>
        <p:nvSpPr>
          <p:cNvPr id="879" name="Google Shape;879;p120"/>
          <p:cNvSpPr txBox="1"/>
          <p:nvPr/>
        </p:nvSpPr>
        <p:spPr>
          <a:xfrm>
            <a:off x="6110625" y="2485650"/>
            <a:ext cx="3144300" cy="13839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chemeClr val="lt1"/>
              </a:buClr>
              <a:buSzPts val="1400"/>
              <a:buFont typeface="Garamond"/>
              <a:buNone/>
            </a:pPr>
            <a:r>
              <a:rPr lang="en" sz="1800" b="1" dirty="0">
                <a:solidFill>
                  <a:schemeClr val="lt1"/>
                </a:solidFill>
                <a:latin typeface="Avenir"/>
                <a:ea typeface="Avenir"/>
                <a:cs typeface="Avenir"/>
                <a:sym typeface="Avenir"/>
              </a:rPr>
              <a:t>Addressing risk factors unique to construction workers will ease the pressure </a:t>
            </a:r>
            <a:endParaRPr sz="1800" b="1" dirty="0">
              <a:solidFill>
                <a:schemeClr val="dk2"/>
              </a:solidFill>
              <a:latin typeface="Avenir"/>
              <a:ea typeface="Avenir"/>
              <a:cs typeface="Avenir"/>
              <a:sym typeface="Avenir"/>
            </a:endParaRPr>
          </a:p>
        </p:txBody>
      </p:sp>
      <p:sp>
        <p:nvSpPr>
          <p:cNvPr id="880" name="Google Shape;880;p120"/>
          <p:cNvSpPr txBox="1"/>
          <p:nvPr/>
        </p:nvSpPr>
        <p:spPr>
          <a:xfrm>
            <a:off x="6335225" y="1517850"/>
            <a:ext cx="2720005" cy="10539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chemeClr val="lt1"/>
              </a:buClr>
              <a:buSzPts val="1400"/>
              <a:buFont typeface="Garamond"/>
              <a:buNone/>
            </a:pPr>
            <a:r>
              <a:rPr lang="en" sz="1800" b="1" dirty="0">
                <a:solidFill>
                  <a:schemeClr val="lt1"/>
                </a:solidFill>
                <a:latin typeface="Avenir"/>
                <a:ea typeface="Avenir"/>
                <a:cs typeface="Avenir"/>
                <a:sym typeface="Avenir"/>
              </a:rPr>
              <a:t>Mental health is just as important as physical health </a:t>
            </a:r>
            <a:endParaRPr sz="2200" b="1" dirty="0">
              <a:solidFill>
                <a:schemeClr val="dk2"/>
              </a:solidFill>
              <a:latin typeface="Avenir"/>
              <a:ea typeface="Avenir"/>
              <a:cs typeface="Avenir"/>
              <a:sym typeface="Avenir"/>
            </a:endParaRPr>
          </a:p>
        </p:txBody>
      </p:sp>
      <p:sp>
        <p:nvSpPr>
          <p:cNvPr id="881" name="Google Shape;881;p120"/>
          <p:cNvSpPr txBox="1">
            <a:spLocks noGrp="1"/>
          </p:cNvSpPr>
          <p:nvPr>
            <p:ph type="title" idx="4294967295"/>
          </p:nvPr>
        </p:nvSpPr>
        <p:spPr>
          <a:xfrm>
            <a:off x="119025" y="162075"/>
            <a:ext cx="2836200" cy="1655700"/>
          </a:xfrm>
          <a:prstGeom prst="rect">
            <a:avLst/>
          </a:prstGeom>
          <a:solidFill>
            <a:srgbClr val="15396E">
              <a:alpha val="49800"/>
            </a:srgbClr>
          </a:solid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dk1"/>
              </a:buClr>
              <a:buSzPct val="82271"/>
              <a:buFont typeface="Calibri"/>
              <a:buNone/>
            </a:pPr>
            <a:r>
              <a:rPr lang="en" sz="4011" b="1">
                <a:solidFill>
                  <a:schemeClr val="lt1"/>
                </a:solidFill>
                <a:latin typeface="Avenir"/>
                <a:ea typeface="Avenir"/>
                <a:cs typeface="Avenir"/>
                <a:sym typeface="Avenir"/>
              </a:rPr>
              <a:t>Moving Forward: A Culture Shift</a:t>
            </a:r>
            <a:endParaRPr sz="4011">
              <a:solidFill>
                <a:schemeClr val="lt1"/>
              </a:solidFill>
              <a:latin typeface="Avenir"/>
              <a:ea typeface="Avenir"/>
              <a:cs typeface="Avenir"/>
              <a:sym typeface="Aveni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8"/>
                                        </p:tgtEl>
                                        <p:attrNameLst>
                                          <p:attrName>style.visibility</p:attrName>
                                        </p:attrNameLst>
                                      </p:cBhvr>
                                      <p:to>
                                        <p:strVal val="visible"/>
                                      </p:to>
                                    </p:set>
                                    <p:animEffect transition="in" filter="fade">
                                      <p:cBhvr>
                                        <p:cTn id="7" dur="500"/>
                                        <p:tgtEl>
                                          <p:spTgt spid="8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80"/>
                                        </p:tgtEl>
                                        <p:attrNameLst>
                                          <p:attrName>style.visibility</p:attrName>
                                        </p:attrNameLst>
                                      </p:cBhvr>
                                      <p:to>
                                        <p:strVal val="visible"/>
                                      </p:to>
                                    </p:set>
                                    <p:animEffect transition="in" filter="fade">
                                      <p:cBhvr>
                                        <p:cTn id="12" dur="500"/>
                                        <p:tgtEl>
                                          <p:spTgt spid="88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79"/>
                                        </p:tgtEl>
                                        <p:attrNameLst>
                                          <p:attrName>style.visibility</p:attrName>
                                        </p:attrNameLst>
                                      </p:cBhvr>
                                      <p:to>
                                        <p:strVal val="visible"/>
                                      </p:to>
                                    </p:set>
                                    <p:animEffect transition="in" filter="fade">
                                      <p:cBhvr>
                                        <p:cTn id="17" dur="500"/>
                                        <p:tgtEl>
                                          <p:spTgt spid="8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77"/>
                                        </p:tgtEl>
                                        <p:attrNameLst>
                                          <p:attrName>style.visibility</p:attrName>
                                        </p:attrNameLst>
                                      </p:cBhvr>
                                      <p:to>
                                        <p:strVal val="visible"/>
                                      </p:to>
                                    </p:set>
                                    <p:animEffect transition="in" filter="fade">
                                      <p:cBhvr>
                                        <p:cTn id="22" dur="500"/>
                                        <p:tgtEl>
                                          <p:spTgt spid="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7" grpId="0"/>
      <p:bldP spid="878" grpId="0"/>
      <p:bldP spid="879" grpId="0"/>
      <p:bldP spid="88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pic>
        <p:nvPicPr>
          <p:cNvPr id="887" name="Google Shape;887;p121"/>
          <p:cNvPicPr preferRelativeResize="0"/>
          <p:nvPr/>
        </p:nvPicPr>
        <p:blipFill rotWithShape="1">
          <a:blip r:embed="rId3">
            <a:alphaModFix amt="94000"/>
          </a:blip>
          <a:srcRect/>
          <a:stretch/>
        </p:blipFill>
        <p:spPr>
          <a:xfrm>
            <a:off x="127" y="0"/>
            <a:ext cx="9143873" cy="5143500"/>
          </a:xfrm>
          <a:prstGeom prst="rect">
            <a:avLst/>
          </a:prstGeom>
          <a:noFill/>
          <a:ln>
            <a:noFill/>
          </a:ln>
        </p:spPr>
      </p:pic>
      <p:pic>
        <p:nvPicPr>
          <p:cNvPr id="888" name="Google Shape;888;p121"/>
          <p:cNvPicPr preferRelativeResize="0"/>
          <p:nvPr/>
        </p:nvPicPr>
        <p:blipFill rotWithShape="1">
          <a:blip r:embed="rId4">
            <a:alphaModFix/>
          </a:blip>
          <a:srcRect/>
          <a:stretch/>
        </p:blipFill>
        <p:spPr>
          <a:xfrm>
            <a:off x="7101951" y="86274"/>
            <a:ext cx="1825949" cy="1689001"/>
          </a:xfrm>
          <a:prstGeom prst="rect">
            <a:avLst/>
          </a:prstGeom>
          <a:noFill/>
          <a:ln>
            <a:noFill/>
          </a:ln>
        </p:spPr>
      </p:pic>
      <p:sp>
        <p:nvSpPr>
          <p:cNvPr id="889" name="Google Shape;889;p121"/>
          <p:cNvSpPr txBox="1"/>
          <p:nvPr/>
        </p:nvSpPr>
        <p:spPr>
          <a:xfrm>
            <a:off x="216100" y="142200"/>
            <a:ext cx="5922300" cy="684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FFFFFF"/>
              </a:buClr>
              <a:buSzPts val="3000"/>
              <a:buFont typeface="Garamond"/>
              <a:buNone/>
            </a:pPr>
            <a:r>
              <a:rPr lang="en" sz="4000" b="1" i="0" u="none" strike="noStrike" cap="none" dirty="0">
                <a:solidFill>
                  <a:srgbClr val="FFFFFF"/>
                </a:solidFill>
                <a:latin typeface="Avenir"/>
                <a:ea typeface="Avenir"/>
                <a:cs typeface="Avenir"/>
                <a:sym typeface="Avenir"/>
              </a:rPr>
              <a:t>PROTECTIVE FACTORS</a:t>
            </a:r>
            <a:endParaRPr sz="2100" b="1" dirty="0">
              <a:latin typeface="Avenir"/>
              <a:ea typeface="Avenir"/>
              <a:cs typeface="Avenir"/>
              <a:sym typeface="Avenir"/>
            </a:endParaRPr>
          </a:p>
        </p:txBody>
      </p:sp>
      <p:sp>
        <p:nvSpPr>
          <p:cNvPr id="890" name="Google Shape;890;p121"/>
          <p:cNvSpPr txBox="1"/>
          <p:nvPr/>
        </p:nvSpPr>
        <p:spPr>
          <a:xfrm>
            <a:off x="56175" y="930775"/>
            <a:ext cx="4660800" cy="3948000"/>
          </a:xfrm>
          <a:prstGeom prst="rect">
            <a:avLst/>
          </a:prstGeom>
          <a:noFill/>
          <a:ln>
            <a:noFill/>
          </a:ln>
        </p:spPr>
        <p:txBody>
          <a:bodyPr spcFirstLastPara="1" wrap="square" lIns="68575" tIns="34275" rIns="68575" bIns="34275" anchor="t" anchorCtr="0">
            <a:spAutoFit/>
          </a:bodyPr>
          <a:lstStyle/>
          <a:p>
            <a:pPr marL="342900" marR="0" lvl="0" indent="-336550" algn="l" rtl="0">
              <a:lnSpc>
                <a:spcPct val="100000"/>
              </a:lnSpc>
              <a:spcBef>
                <a:spcPts val="0"/>
              </a:spcBef>
              <a:spcAft>
                <a:spcPts val="0"/>
              </a:spcAft>
              <a:buClr>
                <a:srgbClr val="FFFFFF"/>
              </a:buClr>
              <a:buSzPts val="2100"/>
              <a:buFont typeface="Avenir"/>
              <a:buChar char="•"/>
            </a:pPr>
            <a:r>
              <a:rPr lang="en" sz="2100" b="1" i="0" u="none" strike="noStrike" cap="none" dirty="0">
                <a:solidFill>
                  <a:srgbClr val="FFFFFF"/>
                </a:solidFill>
                <a:latin typeface="Avenir"/>
                <a:ea typeface="Avenir"/>
                <a:cs typeface="Avenir"/>
                <a:sym typeface="Avenir"/>
              </a:rPr>
              <a:t>A </a:t>
            </a:r>
            <a:r>
              <a:rPr lang="en" sz="2100" b="1" dirty="0">
                <a:solidFill>
                  <a:srgbClr val="FFFFFF"/>
                </a:solidFill>
                <a:latin typeface="Avenir"/>
                <a:ea typeface="Avenir"/>
                <a:cs typeface="Avenir"/>
                <a:sym typeface="Avenir"/>
              </a:rPr>
              <a:t>c</a:t>
            </a:r>
            <a:r>
              <a:rPr lang="en" sz="2100" b="1" i="0" u="none" strike="noStrike" cap="none" dirty="0">
                <a:solidFill>
                  <a:srgbClr val="FFFFFF"/>
                </a:solidFill>
                <a:latin typeface="Avenir"/>
                <a:ea typeface="Avenir"/>
                <a:cs typeface="Avenir"/>
                <a:sym typeface="Avenir"/>
              </a:rPr>
              <a:t>ulture that promotes the importance of </a:t>
            </a:r>
            <a:r>
              <a:rPr lang="en" sz="2100" b="1" strike="noStrike" cap="none" dirty="0">
                <a:solidFill>
                  <a:srgbClr val="FFFFFF"/>
                </a:solidFill>
                <a:latin typeface="Avenir"/>
                <a:ea typeface="Avenir"/>
                <a:cs typeface="Avenir"/>
                <a:sym typeface="Avenir"/>
              </a:rPr>
              <a:t>safety</a:t>
            </a:r>
            <a:endParaRPr sz="1100" b="1" dirty="0">
              <a:latin typeface="Avenir"/>
              <a:ea typeface="Avenir"/>
              <a:cs typeface="Avenir"/>
              <a:sym typeface="Avenir"/>
            </a:endParaRPr>
          </a:p>
          <a:p>
            <a:pPr marL="342900" marR="0" lvl="0" indent="-336550" algn="l" rtl="0">
              <a:lnSpc>
                <a:spcPct val="100000"/>
              </a:lnSpc>
              <a:spcBef>
                <a:spcPts val="0"/>
              </a:spcBef>
              <a:spcAft>
                <a:spcPts val="0"/>
              </a:spcAft>
              <a:buClr>
                <a:srgbClr val="FFFFFF"/>
              </a:buClr>
              <a:buSzPts val="2100"/>
              <a:buFont typeface="Avenir"/>
              <a:buChar char="•"/>
            </a:pPr>
            <a:r>
              <a:rPr lang="en" sz="2100" b="1" i="0" u="none" strike="noStrike" cap="none" dirty="0">
                <a:solidFill>
                  <a:srgbClr val="FFFFFF"/>
                </a:solidFill>
                <a:latin typeface="Avenir"/>
                <a:ea typeface="Avenir"/>
                <a:cs typeface="Avenir"/>
                <a:sym typeface="Avenir"/>
              </a:rPr>
              <a:t>Emphasis on </a:t>
            </a:r>
            <a:r>
              <a:rPr lang="en" sz="2100" b="1" dirty="0">
                <a:solidFill>
                  <a:srgbClr val="FFFFFF"/>
                </a:solidFill>
                <a:latin typeface="Avenir"/>
                <a:ea typeface="Avenir"/>
                <a:cs typeface="Avenir"/>
                <a:sym typeface="Avenir"/>
              </a:rPr>
              <a:t>t</a:t>
            </a:r>
            <a:r>
              <a:rPr lang="en" sz="2100" b="1" strike="noStrike" cap="none" dirty="0">
                <a:solidFill>
                  <a:srgbClr val="FFFFFF"/>
                </a:solidFill>
                <a:latin typeface="Avenir"/>
                <a:ea typeface="Avenir"/>
                <a:cs typeface="Avenir"/>
                <a:sym typeface="Avenir"/>
              </a:rPr>
              <a:t>eamwork</a:t>
            </a:r>
            <a:endParaRPr sz="1100" b="1" dirty="0">
              <a:latin typeface="Avenir"/>
              <a:ea typeface="Avenir"/>
              <a:cs typeface="Avenir"/>
              <a:sym typeface="Avenir"/>
            </a:endParaRPr>
          </a:p>
          <a:p>
            <a:pPr marL="342900" marR="0" lvl="0" indent="-336550" algn="l" rtl="0">
              <a:lnSpc>
                <a:spcPct val="100000"/>
              </a:lnSpc>
              <a:spcBef>
                <a:spcPts val="0"/>
              </a:spcBef>
              <a:spcAft>
                <a:spcPts val="0"/>
              </a:spcAft>
              <a:buClr>
                <a:srgbClr val="FFFFFF"/>
              </a:buClr>
              <a:buSzPts val="2100"/>
              <a:buFont typeface="Avenir"/>
              <a:buChar char="•"/>
            </a:pPr>
            <a:r>
              <a:rPr lang="en" sz="2100" b="1" i="0" u="none" strike="noStrike" cap="none" dirty="0">
                <a:solidFill>
                  <a:srgbClr val="FFFFFF"/>
                </a:solidFill>
                <a:latin typeface="Avenir"/>
                <a:ea typeface="Avenir"/>
                <a:cs typeface="Avenir"/>
                <a:sym typeface="Avenir"/>
              </a:rPr>
              <a:t>Culture of employee engagement and connectedness</a:t>
            </a:r>
            <a:endParaRPr sz="1100" b="1" dirty="0">
              <a:latin typeface="Avenir"/>
              <a:ea typeface="Avenir"/>
              <a:cs typeface="Avenir"/>
              <a:sym typeface="Avenir"/>
            </a:endParaRPr>
          </a:p>
          <a:p>
            <a:pPr marL="342900" marR="0" lvl="0" indent="-336550" algn="l" rtl="0">
              <a:lnSpc>
                <a:spcPct val="100000"/>
              </a:lnSpc>
              <a:spcBef>
                <a:spcPts val="0"/>
              </a:spcBef>
              <a:spcAft>
                <a:spcPts val="0"/>
              </a:spcAft>
              <a:buClr>
                <a:srgbClr val="FFFFFF"/>
              </a:buClr>
              <a:buSzPts val="2100"/>
              <a:buFont typeface="Avenir"/>
              <a:buChar char="•"/>
            </a:pPr>
            <a:r>
              <a:rPr lang="en" sz="2100" b="1" i="0" u="none" strike="noStrike" cap="none" dirty="0">
                <a:solidFill>
                  <a:srgbClr val="FFFFFF"/>
                </a:solidFill>
                <a:latin typeface="Avenir"/>
                <a:ea typeface="Avenir"/>
                <a:cs typeface="Avenir"/>
                <a:sym typeface="Avenir"/>
              </a:rPr>
              <a:t>Culture of wellness that values mental health</a:t>
            </a:r>
            <a:endParaRPr sz="1100" b="1" dirty="0">
              <a:latin typeface="Avenir"/>
              <a:ea typeface="Avenir"/>
              <a:cs typeface="Avenir"/>
              <a:sym typeface="Avenir"/>
            </a:endParaRPr>
          </a:p>
          <a:p>
            <a:pPr marL="342900" marR="0" lvl="0" indent="-336550" algn="l" rtl="0">
              <a:lnSpc>
                <a:spcPct val="100000"/>
              </a:lnSpc>
              <a:spcBef>
                <a:spcPts val="0"/>
              </a:spcBef>
              <a:spcAft>
                <a:spcPts val="0"/>
              </a:spcAft>
              <a:buClr>
                <a:srgbClr val="FFFFFF"/>
              </a:buClr>
              <a:buSzPts val="2100"/>
              <a:buFont typeface="Avenir"/>
              <a:buChar char="•"/>
            </a:pPr>
            <a:r>
              <a:rPr lang="en" sz="2100" b="1" i="0" u="none" strike="noStrike" cap="none" dirty="0">
                <a:solidFill>
                  <a:srgbClr val="FFFFFF"/>
                </a:solidFill>
                <a:latin typeface="Avenir"/>
                <a:ea typeface="Avenir"/>
                <a:cs typeface="Avenir"/>
                <a:sym typeface="Avenir"/>
              </a:rPr>
              <a:t>Access to insurance and mental health care </a:t>
            </a:r>
            <a:endParaRPr sz="1100" b="1" dirty="0">
              <a:latin typeface="Avenir"/>
              <a:ea typeface="Avenir"/>
              <a:cs typeface="Avenir"/>
              <a:sym typeface="Avenir"/>
            </a:endParaRPr>
          </a:p>
          <a:p>
            <a:pPr marL="342900" marR="0" lvl="0" indent="-336550" algn="l" rtl="0">
              <a:lnSpc>
                <a:spcPct val="100000"/>
              </a:lnSpc>
              <a:spcBef>
                <a:spcPts val="0"/>
              </a:spcBef>
              <a:spcAft>
                <a:spcPts val="0"/>
              </a:spcAft>
              <a:buClr>
                <a:srgbClr val="FFFFFF"/>
              </a:buClr>
              <a:buSzPts val="2100"/>
              <a:buFont typeface="Avenir"/>
              <a:buChar char="•"/>
            </a:pPr>
            <a:r>
              <a:rPr lang="en" sz="2100" b="1" i="0" u="none" strike="noStrike" cap="none" dirty="0">
                <a:solidFill>
                  <a:srgbClr val="FFFFFF"/>
                </a:solidFill>
                <a:latin typeface="Avenir"/>
                <a:ea typeface="Avenir"/>
                <a:cs typeface="Avenir"/>
                <a:sym typeface="Avenir"/>
              </a:rPr>
              <a:t>Informational support systems </a:t>
            </a:r>
            <a:endParaRPr sz="1100" b="1" dirty="0">
              <a:latin typeface="Avenir"/>
              <a:ea typeface="Avenir"/>
              <a:cs typeface="Avenir"/>
              <a:sym typeface="Avenir"/>
            </a:endParaRPr>
          </a:p>
          <a:p>
            <a:pPr marL="342900" marR="0" lvl="0" indent="-336550" algn="l" rtl="0">
              <a:lnSpc>
                <a:spcPct val="100000"/>
              </a:lnSpc>
              <a:spcBef>
                <a:spcPts val="0"/>
              </a:spcBef>
              <a:spcAft>
                <a:spcPts val="0"/>
              </a:spcAft>
              <a:buClr>
                <a:srgbClr val="FFFFFF"/>
              </a:buClr>
              <a:buSzPts val="2100"/>
              <a:buFont typeface="Avenir"/>
              <a:buChar char="•"/>
            </a:pPr>
            <a:r>
              <a:rPr lang="en" sz="2100" b="1" i="0" u="none" strike="noStrike" cap="none" dirty="0">
                <a:solidFill>
                  <a:srgbClr val="FFFFFF"/>
                </a:solidFill>
                <a:latin typeface="Avenir"/>
                <a:ea typeface="Avenir"/>
                <a:cs typeface="Avenir"/>
                <a:sym typeface="Avenir"/>
              </a:rPr>
              <a:t>Leadership</a:t>
            </a:r>
            <a:r>
              <a:rPr lang="en" sz="2100" b="1" dirty="0">
                <a:solidFill>
                  <a:srgbClr val="FFFFFF"/>
                </a:solidFill>
                <a:latin typeface="Avenir"/>
                <a:ea typeface="Avenir"/>
                <a:cs typeface="Avenir"/>
                <a:sym typeface="Avenir"/>
              </a:rPr>
              <a:t>, </a:t>
            </a:r>
            <a:r>
              <a:rPr lang="en" sz="2100" b="1" i="0" u="none" strike="noStrike" cap="none" dirty="0">
                <a:solidFill>
                  <a:srgbClr val="FFFFFF"/>
                </a:solidFill>
                <a:latin typeface="Avenir"/>
                <a:ea typeface="Avenir"/>
                <a:cs typeface="Avenir"/>
                <a:sym typeface="Avenir"/>
              </a:rPr>
              <a:t>supervisor and employee training – QPR Training</a:t>
            </a:r>
            <a:endParaRPr sz="1100" b="1" dirty="0">
              <a:latin typeface="Avenir"/>
              <a:ea typeface="Avenir"/>
              <a:cs typeface="Avenir"/>
              <a:sym typeface="Aveni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90"/>
                                        </p:tgtEl>
                                        <p:attrNameLst>
                                          <p:attrName>style.visibility</p:attrName>
                                        </p:attrNameLst>
                                      </p:cBhvr>
                                      <p:to>
                                        <p:strVal val="visible"/>
                                      </p:to>
                                    </p:set>
                                    <p:animEffect transition="in" filter="fade">
                                      <p:cBhvr>
                                        <p:cTn id="7" dur="500"/>
                                        <p:tgtEl>
                                          <p:spTgt spid="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pic>
        <p:nvPicPr>
          <p:cNvPr id="896" name="Google Shape;896;p122"/>
          <p:cNvPicPr preferRelativeResize="0">
            <a:picLocks noGrp="1"/>
          </p:cNvPicPr>
          <p:nvPr>
            <p:ph type="pic" idx="2"/>
          </p:nvPr>
        </p:nvPicPr>
        <p:blipFill rotWithShape="1">
          <a:blip r:embed="rId3">
            <a:alphaModFix/>
          </a:blip>
          <a:srcRect r="35819"/>
          <a:stretch/>
        </p:blipFill>
        <p:spPr>
          <a:xfrm>
            <a:off x="-728465" y="0"/>
            <a:ext cx="4953001" cy="5143501"/>
          </a:xfrm>
          <a:prstGeom prst="rect">
            <a:avLst/>
          </a:prstGeom>
        </p:spPr>
      </p:pic>
      <p:sp>
        <p:nvSpPr>
          <p:cNvPr id="897" name="Google Shape;897;p122"/>
          <p:cNvSpPr txBox="1">
            <a:spLocks noGrp="1"/>
          </p:cNvSpPr>
          <p:nvPr>
            <p:ph type="title"/>
          </p:nvPr>
        </p:nvSpPr>
        <p:spPr>
          <a:xfrm>
            <a:off x="4224525" y="2481625"/>
            <a:ext cx="3763500" cy="4389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dirty="0"/>
              <a:t>Know What your Tools Are and How to Use Them:  </a:t>
            </a:r>
            <a:endParaRPr dirty="0"/>
          </a:p>
        </p:txBody>
      </p:sp>
      <p:sp>
        <p:nvSpPr>
          <p:cNvPr id="898" name="Google Shape;898;p122"/>
          <p:cNvSpPr txBox="1">
            <a:spLocks noGrp="1"/>
          </p:cNvSpPr>
          <p:nvPr>
            <p:ph type="body" idx="1"/>
          </p:nvPr>
        </p:nvSpPr>
        <p:spPr>
          <a:xfrm>
            <a:off x="4224527" y="2973331"/>
            <a:ext cx="4712995" cy="445200"/>
          </a:xfrm>
          <a:prstGeom prst="rect">
            <a:avLst/>
          </a:prstGeom>
        </p:spPr>
        <p:txBody>
          <a:bodyPr spcFirstLastPara="1" wrap="square" lIns="68575" tIns="34275" rIns="68575" bIns="34275" anchor="t" anchorCtr="0">
            <a:noAutofit/>
          </a:bodyPr>
          <a:lstStyle/>
          <a:p>
            <a:pPr marL="0" lvl="0" indent="0" algn="l" rtl="0">
              <a:spcBef>
                <a:spcPts val="800"/>
              </a:spcBef>
              <a:spcAft>
                <a:spcPts val="1200"/>
              </a:spcAft>
              <a:buNone/>
            </a:pPr>
            <a:r>
              <a:rPr lang="en-US" dirty="0"/>
              <a:t>Not Everyone’s Tool Box Looks the Same </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2"/>
        <p:cNvGrpSpPr/>
        <p:nvPr/>
      </p:nvGrpSpPr>
      <p:grpSpPr>
        <a:xfrm>
          <a:off x="0" y="0"/>
          <a:ext cx="0" cy="0"/>
          <a:chOff x="0" y="0"/>
          <a:chExt cx="0" cy="0"/>
        </a:xfrm>
      </p:grpSpPr>
      <p:sp>
        <p:nvSpPr>
          <p:cNvPr id="903" name="Google Shape;903;p123"/>
          <p:cNvSpPr txBox="1"/>
          <p:nvPr/>
        </p:nvSpPr>
        <p:spPr>
          <a:xfrm>
            <a:off x="976175" y="162900"/>
            <a:ext cx="6576600" cy="1011900"/>
          </a:xfrm>
          <a:prstGeom prst="rect">
            <a:avLst/>
          </a:prstGeom>
          <a:solidFill>
            <a:srgbClr val="620810"/>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115000"/>
              </a:lnSpc>
              <a:spcBef>
                <a:spcPts val="0"/>
              </a:spcBef>
              <a:spcAft>
                <a:spcPts val="900"/>
              </a:spcAft>
              <a:buNone/>
            </a:pPr>
            <a:r>
              <a:rPr lang="en" sz="2500" b="1">
                <a:solidFill>
                  <a:schemeClr val="lt1"/>
                </a:solidFill>
                <a:latin typeface="Avenir"/>
                <a:ea typeface="Avenir"/>
                <a:cs typeface="Avenir"/>
                <a:sym typeface="Avenir"/>
              </a:rPr>
              <a:t>Mental health providers identify and treat mental health conditions.</a:t>
            </a:r>
            <a:endParaRPr sz="2500" b="1">
              <a:solidFill>
                <a:schemeClr val="lt1"/>
              </a:solidFill>
              <a:latin typeface="Avenir"/>
              <a:ea typeface="Avenir"/>
              <a:cs typeface="Avenir"/>
              <a:sym typeface="Avenir"/>
            </a:endParaRPr>
          </a:p>
        </p:txBody>
      </p:sp>
      <p:sp>
        <p:nvSpPr>
          <p:cNvPr id="904" name="Google Shape;904;p123"/>
          <p:cNvSpPr txBox="1"/>
          <p:nvPr/>
        </p:nvSpPr>
        <p:spPr>
          <a:xfrm>
            <a:off x="4113225" y="1225162"/>
            <a:ext cx="3781200" cy="801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2100" b="1" dirty="0">
                <a:solidFill>
                  <a:srgbClr val="620810"/>
                </a:solidFill>
                <a:latin typeface="Avenir"/>
                <a:ea typeface="Avenir"/>
                <a:cs typeface="Avenir"/>
                <a:sym typeface="Avenir"/>
              </a:rPr>
              <a:t>Before selecting a mental health provider, consider: </a:t>
            </a:r>
            <a:endParaRPr sz="1800" b="1" dirty="0">
              <a:solidFill>
                <a:srgbClr val="620810"/>
              </a:solidFill>
              <a:latin typeface="Avenir"/>
              <a:ea typeface="Avenir"/>
              <a:cs typeface="Avenir"/>
              <a:sym typeface="Avenir"/>
            </a:endParaRPr>
          </a:p>
        </p:txBody>
      </p:sp>
      <p:pic>
        <p:nvPicPr>
          <p:cNvPr id="905" name="Google Shape;905;p123"/>
          <p:cNvPicPr preferRelativeResize="0"/>
          <p:nvPr/>
        </p:nvPicPr>
        <p:blipFill rotWithShape="1">
          <a:blip r:embed="rId3">
            <a:alphaModFix/>
          </a:blip>
          <a:srcRect l="8386" t="60573" r="8577" b="16356"/>
          <a:stretch/>
        </p:blipFill>
        <p:spPr>
          <a:xfrm rot="-5400000">
            <a:off x="6044213" y="2026789"/>
            <a:ext cx="5221248" cy="1078824"/>
          </a:xfrm>
          <a:prstGeom prst="rect">
            <a:avLst/>
          </a:prstGeom>
          <a:noFill/>
          <a:ln>
            <a:noFill/>
          </a:ln>
        </p:spPr>
      </p:pic>
      <p:sp>
        <p:nvSpPr>
          <p:cNvPr id="906" name="Google Shape;906;p123"/>
          <p:cNvSpPr txBox="1"/>
          <p:nvPr/>
        </p:nvSpPr>
        <p:spPr>
          <a:xfrm>
            <a:off x="4227880" y="1899543"/>
            <a:ext cx="3364800" cy="1950000"/>
          </a:xfrm>
          <a:prstGeom prst="rect">
            <a:avLst/>
          </a:prstGeom>
          <a:noFill/>
          <a:ln>
            <a:noFill/>
          </a:ln>
        </p:spPr>
        <p:txBody>
          <a:bodyPr spcFirstLastPara="1" wrap="square" lIns="91425" tIns="91425" rIns="91425" bIns="91425" anchor="t" anchorCtr="0">
            <a:noAutofit/>
          </a:bodyPr>
          <a:lstStyle/>
          <a:p>
            <a:pPr marL="457200" lvl="0" indent="-336550" algn="l" rtl="0">
              <a:lnSpc>
                <a:spcPct val="150000"/>
              </a:lnSpc>
              <a:spcBef>
                <a:spcPts val="0"/>
              </a:spcBef>
              <a:spcAft>
                <a:spcPts val="0"/>
              </a:spcAft>
              <a:buClr>
                <a:srgbClr val="620810"/>
              </a:buClr>
              <a:buSzPts val="1700"/>
              <a:buFont typeface="Avenir"/>
              <a:buChar char="❏"/>
            </a:pPr>
            <a:r>
              <a:rPr lang="en" sz="1700" dirty="0">
                <a:solidFill>
                  <a:srgbClr val="620810"/>
                </a:solidFill>
                <a:latin typeface="Avenir"/>
                <a:ea typeface="Avenir"/>
                <a:cs typeface="Avenir"/>
                <a:sym typeface="Avenir"/>
              </a:rPr>
              <a:t>Treatment approaches and specialty  </a:t>
            </a:r>
            <a:endParaRPr sz="1700" dirty="0">
              <a:solidFill>
                <a:srgbClr val="620810"/>
              </a:solidFill>
              <a:latin typeface="Avenir"/>
              <a:ea typeface="Avenir"/>
              <a:cs typeface="Avenir"/>
              <a:sym typeface="Avenir"/>
            </a:endParaRPr>
          </a:p>
          <a:p>
            <a:pPr marL="457200" lvl="0" indent="-336550" algn="l" rtl="0">
              <a:lnSpc>
                <a:spcPct val="150000"/>
              </a:lnSpc>
              <a:spcBef>
                <a:spcPts val="0"/>
              </a:spcBef>
              <a:spcAft>
                <a:spcPts val="0"/>
              </a:spcAft>
              <a:buClr>
                <a:srgbClr val="620810"/>
              </a:buClr>
              <a:buSzPts val="1700"/>
              <a:buFont typeface="Avenir"/>
              <a:buChar char="❏"/>
            </a:pPr>
            <a:r>
              <a:rPr lang="en" sz="1700" dirty="0">
                <a:solidFill>
                  <a:srgbClr val="620810"/>
                </a:solidFill>
                <a:latin typeface="Avenir"/>
                <a:ea typeface="Avenir"/>
                <a:cs typeface="Avenir"/>
                <a:sym typeface="Avenir"/>
              </a:rPr>
              <a:t>Which insurance providers can be used</a:t>
            </a:r>
            <a:endParaRPr sz="1700" dirty="0">
              <a:solidFill>
                <a:srgbClr val="620810"/>
              </a:solidFill>
              <a:latin typeface="Avenir"/>
              <a:ea typeface="Avenir"/>
              <a:cs typeface="Avenir"/>
              <a:sym typeface="Avenir"/>
            </a:endParaRPr>
          </a:p>
          <a:p>
            <a:pPr marL="457200" lvl="0" indent="-336550" algn="l" rtl="0">
              <a:lnSpc>
                <a:spcPct val="150000"/>
              </a:lnSpc>
              <a:spcBef>
                <a:spcPts val="0"/>
              </a:spcBef>
              <a:spcAft>
                <a:spcPts val="0"/>
              </a:spcAft>
              <a:buClr>
                <a:srgbClr val="620810"/>
              </a:buClr>
              <a:buSzPts val="1700"/>
              <a:buFont typeface="Avenir"/>
              <a:buChar char="❏"/>
            </a:pPr>
            <a:r>
              <a:rPr lang="en" sz="1700" dirty="0">
                <a:solidFill>
                  <a:srgbClr val="620810"/>
                </a:solidFill>
                <a:latin typeface="Avenir"/>
                <a:ea typeface="Avenir"/>
                <a:cs typeface="Avenir"/>
                <a:sym typeface="Avenir"/>
              </a:rPr>
              <a:t>Office hours, fees, length of session, access </a:t>
            </a:r>
            <a:endParaRPr sz="1700" dirty="0">
              <a:solidFill>
                <a:srgbClr val="620810"/>
              </a:solidFill>
              <a:latin typeface="Avenir"/>
              <a:ea typeface="Avenir"/>
              <a:cs typeface="Avenir"/>
              <a:sym typeface="Avenir"/>
            </a:endParaRPr>
          </a:p>
          <a:p>
            <a:pPr marL="457200" lvl="0" indent="-336550" algn="l" rtl="0">
              <a:lnSpc>
                <a:spcPct val="150000"/>
              </a:lnSpc>
              <a:spcBef>
                <a:spcPts val="0"/>
              </a:spcBef>
              <a:spcAft>
                <a:spcPts val="0"/>
              </a:spcAft>
              <a:buClr>
                <a:srgbClr val="620810"/>
              </a:buClr>
              <a:buSzPts val="1700"/>
              <a:buFont typeface="Avenir"/>
              <a:buChar char="❏"/>
            </a:pPr>
            <a:r>
              <a:rPr lang="en" sz="1700" dirty="0">
                <a:solidFill>
                  <a:srgbClr val="620810"/>
                </a:solidFill>
                <a:latin typeface="Avenir"/>
                <a:ea typeface="Avenir"/>
                <a:cs typeface="Avenir"/>
                <a:sym typeface="Avenir"/>
              </a:rPr>
              <a:t>In-person/telemedicine </a:t>
            </a:r>
            <a:endParaRPr sz="1700" dirty="0">
              <a:solidFill>
                <a:srgbClr val="620810"/>
              </a:solidFill>
              <a:latin typeface="Avenir"/>
              <a:ea typeface="Avenir"/>
              <a:cs typeface="Avenir"/>
              <a:sym typeface="Avenir"/>
            </a:endParaRPr>
          </a:p>
          <a:p>
            <a:pPr marL="0" lvl="0" indent="0" algn="l" rtl="0">
              <a:spcBef>
                <a:spcPts val="0"/>
              </a:spcBef>
              <a:spcAft>
                <a:spcPts val="0"/>
              </a:spcAft>
              <a:buNone/>
            </a:pPr>
            <a:endParaRPr sz="1800" dirty="0">
              <a:solidFill>
                <a:schemeClr val="dk2"/>
              </a:solidFill>
            </a:endParaRPr>
          </a:p>
        </p:txBody>
      </p:sp>
      <p:sp>
        <p:nvSpPr>
          <p:cNvPr id="907" name="Google Shape;907;p123"/>
          <p:cNvSpPr txBox="1"/>
          <p:nvPr/>
        </p:nvSpPr>
        <p:spPr>
          <a:xfrm>
            <a:off x="463675" y="1625812"/>
            <a:ext cx="3649550" cy="2856300"/>
          </a:xfrm>
          <a:prstGeom prst="rect">
            <a:avLst/>
          </a:prstGeom>
          <a:noFill/>
          <a:ln>
            <a:noFill/>
          </a:ln>
        </p:spPr>
        <p:txBody>
          <a:bodyPr spcFirstLastPara="1" wrap="square" lIns="91425" tIns="91425" rIns="91425" bIns="91425" anchor="t" anchorCtr="0">
            <a:noAutofit/>
          </a:bodyPr>
          <a:lstStyle/>
          <a:p>
            <a:pPr marL="406400" lvl="0" indent="-285750" algn="l" rtl="0">
              <a:lnSpc>
                <a:spcPts val="2550"/>
              </a:lnSpc>
              <a:spcBef>
                <a:spcPts val="2100"/>
              </a:spcBef>
              <a:spcAft>
                <a:spcPts val="0"/>
              </a:spcAft>
              <a:buClr>
                <a:srgbClr val="620810"/>
              </a:buClr>
              <a:buSzPts val="1700"/>
              <a:buFont typeface="Wingdings" panose="05000000000000000000" pitchFamily="2" charset="2"/>
              <a:buChar char="q"/>
            </a:pPr>
            <a:r>
              <a:rPr lang="en" sz="1700" dirty="0">
                <a:solidFill>
                  <a:srgbClr val="620810"/>
                </a:solidFill>
                <a:latin typeface="Avenir"/>
                <a:ea typeface="Avenir"/>
                <a:cs typeface="Avenir"/>
                <a:sym typeface="Avenir"/>
              </a:rPr>
              <a:t>Individual therapy</a:t>
            </a:r>
            <a:endParaRPr sz="1700" dirty="0">
              <a:solidFill>
                <a:srgbClr val="620810"/>
              </a:solidFill>
              <a:latin typeface="Avenir"/>
              <a:ea typeface="Avenir"/>
              <a:cs typeface="Avenir"/>
              <a:sym typeface="Avenir"/>
            </a:endParaRPr>
          </a:p>
          <a:p>
            <a:pPr marL="457200" lvl="0" indent="-336550" algn="l" rtl="0">
              <a:lnSpc>
                <a:spcPts val="2550"/>
              </a:lnSpc>
              <a:spcBef>
                <a:spcPts val="0"/>
              </a:spcBef>
              <a:spcAft>
                <a:spcPts val="0"/>
              </a:spcAft>
              <a:buClr>
                <a:srgbClr val="620810"/>
              </a:buClr>
              <a:buSzPts val="1700"/>
              <a:buFont typeface="Avenir"/>
              <a:buChar char="❏"/>
            </a:pPr>
            <a:r>
              <a:rPr lang="en" sz="1700" dirty="0">
                <a:solidFill>
                  <a:srgbClr val="620810"/>
                </a:solidFill>
                <a:latin typeface="Avenir"/>
                <a:ea typeface="Avenir"/>
                <a:cs typeface="Avenir"/>
                <a:sym typeface="Avenir"/>
              </a:rPr>
              <a:t>Group therapy</a:t>
            </a:r>
            <a:endParaRPr sz="1700" dirty="0">
              <a:solidFill>
                <a:srgbClr val="620810"/>
              </a:solidFill>
              <a:latin typeface="Avenir"/>
              <a:ea typeface="Avenir"/>
              <a:cs typeface="Avenir"/>
              <a:sym typeface="Avenir"/>
            </a:endParaRPr>
          </a:p>
          <a:p>
            <a:pPr marL="457200" lvl="0" indent="-336550" algn="l" rtl="0">
              <a:lnSpc>
                <a:spcPts val="2550"/>
              </a:lnSpc>
              <a:spcBef>
                <a:spcPts val="0"/>
              </a:spcBef>
              <a:spcAft>
                <a:spcPts val="0"/>
              </a:spcAft>
              <a:buClr>
                <a:srgbClr val="620810"/>
              </a:buClr>
              <a:buSzPts val="1700"/>
              <a:buFont typeface="Avenir"/>
              <a:buChar char="❏"/>
            </a:pPr>
            <a:r>
              <a:rPr lang="en" sz="1700" dirty="0">
                <a:solidFill>
                  <a:srgbClr val="620810"/>
                </a:solidFill>
                <a:latin typeface="Avenir"/>
                <a:ea typeface="Avenir"/>
                <a:cs typeface="Avenir"/>
                <a:sym typeface="Avenir"/>
              </a:rPr>
              <a:t>Family therapy</a:t>
            </a:r>
            <a:endParaRPr sz="1700" dirty="0">
              <a:solidFill>
                <a:srgbClr val="620810"/>
              </a:solidFill>
              <a:latin typeface="Avenir"/>
              <a:ea typeface="Avenir"/>
              <a:cs typeface="Avenir"/>
              <a:sym typeface="Avenir"/>
            </a:endParaRPr>
          </a:p>
          <a:p>
            <a:pPr marL="457200" lvl="0" indent="-336550" algn="l" rtl="0">
              <a:lnSpc>
                <a:spcPts val="2550"/>
              </a:lnSpc>
              <a:spcBef>
                <a:spcPts val="0"/>
              </a:spcBef>
              <a:spcAft>
                <a:spcPts val="0"/>
              </a:spcAft>
              <a:buClr>
                <a:srgbClr val="620810"/>
              </a:buClr>
              <a:buSzPts val="1700"/>
              <a:buFont typeface="Avenir"/>
              <a:buChar char="❏"/>
            </a:pPr>
            <a:r>
              <a:rPr lang="en" sz="1700" dirty="0">
                <a:solidFill>
                  <a:srgbClr val="620810"/>
                </a:solidFill>
                <a:latin typeface="Avenir"/>
                <a:ea typeface="Avenir"/>
                <a:cs typeface="Avenir"/>
                <a:sym typeface="Avenir"/>
              </a:rPr>
              <a:t>Support groups</a:t>
            </a:r>
            <a:endParaRPr sz="1700" dirty="0">
              <a:solidFill>
                <a:srgbClr val="620810"/>
              </a:solidFill>
              <a:latin typeface="Avenir"/>
              <a:ea typeface="Avenir"/>
              <a:cs typeface="Avenir"/>
              <a:sym typeface="Avenir"/>
            </a:endParaRPr>
          </a:p>
          <a:p>
            <a:pPr marL="457200" lvl="0" indent="-336550" algn="l" rtl="0">
              <a:lnSpc>
                <a:spcPts val="2550"/>
              </a:lnSpc>
              <a:spcBef>
                <a:spcPts val="0"/>
              </a:spcBef>
              <a:spcAft>
                <a:spcPts val="0"/>
              </a:spcAft>
              <a:buClr>
                <a:srgbClr val="620810"/>
              </a:buClr>
              <a:buSzPts val="1700"/>
              <a:buFont typeface="Avenir"/>
              <a:buChar char="❏"/>
            </a:pPr>
            <a:r>
              <a:rPr lang="en" sz="1700" dirty="0">
                <a:solidFill>
                  <a:srgbClr val="620810"/>
                </a:solidFill>
                <a:latin typeface="Avenir"/>
                <a:ea typeface="Avenir"/>
                <a:cs typeface="Avenir"/>
                <a:sym typeface="Avenir"/>
              </a:rPr>
              <a:t>Peer Support </a:t>
            </a:r>
            <a:endParaRPr sz="1700" dirty="0">
              <a:solidFill>
                <a:srgbClr val="620810"/>
              </a:solidFill>
              <a:latin typeface="Avenir"/>
              <a:ea typeface="Avenir"/>
              <a:cs typeface="Avenir"/>
              <a:sym typeface="Avenir"/>
            </a:endParaRPr>
          </a:p>
          <a:p>
            <a:pPr marL="457200" lvl="0" indent="-336550" algn="l" rtl="0">
              <a:lnSpc>
                <a:spcPts val="2550"/>
              </a:lnSpc>
              <a:spcBef>
                <a:spcPts val="0"/>
              </a:spcBef>
              <a:spcAft>
                <a:spcPts val="0"/>
              </a:spcAft>
              <a:buClr>
                <a:srgbClr val="620810"/>
              </a:buClr>
              <a:buSzPts val="1700"/>
              <a:buFont typeface="Avenir"/>
              <a:buChar char="❏"/>
            </a:pPr>
            <a:r>
              <a:rPr lang="en" sz="1700" dirty="0">
                <a:solidFill>
                  <a:srgbClr val="620810"/>
                </a:solidFill>
                <a:latin typeface="Avenir"/>
                <a:ea typeface="Avenir"/>
                <a:cs typeface="Avenir"/>
                <a:sym typeface="Avenir"/>
              </a:rPr>
              <a:t>Intensive outpatient care</a:t>
            </a:r>
            <a:endParaRPr sz="1700" dirty="0">
              <a:solidFill>
                <a:srgbClr val="620810"/>
              </a:solidFill>
              <a:latin typeface="Avenir"/>
              <a:ea typeface="Avenir"/>
              <a:cs typeface="Avenir"/>
              <a:sym typeface="Avenir"/>
            </a:endParaRPr>
          </a:p>
          <a:p>
            <a:pPr marL="457200" lvl="0" indent="-336550" algn="l" rtl="0">
              <a:lnSpc>
                <a:spcPts val="2550"/>
              </a:lnSpc>
              <a:spcBef>
                <a:spcPts val="0"/>
              </a:spcBef>
              <a:spcAft>
                <a:spcPts val="0"/>
              </a:spcAft>
              <a:buClr>
                <a:srgbClr val="620810"/>
              </a:buClr>
              <a:buSzPts val="1700"/>
              <a:buFont typeface="Avenir"/>
              <a:buChar char="❏"/>
            </a:pPr>
            <a:r>
              <a:rPr lang="en" sz="1700" dirty="0">
                <a:solidFill>
                  <a:srgbClr val="620810"/>
                </a:solidFill>
                <a:latin typeface="Avenir"/>
                <a:ea typeface="Avenir"/>
                <a:cs typeface="Avenir"/>
                <a:sym typeface="Avenir"/>
              </a:rPr>
              <a:t>Partial hospitalization</a:t>
            </a:r>
            <a:endParaRPr sz="1700" dirty="0">
              <a:solidFill>
                <a:srgbClr val="620810"/>
              </a:solidFill>
              <a:latin typeface="Avenir"/>
              <a:ea typeface="Avenir"/>
              <a:cs typeface="Avenir"/>
              <a:sym typeface="Avenir"/>
            </a:endParaRPr>
          </a:p>
          <a:p>
            <a:pPr marL="457200" lvl="0" indent="-336550" algn="l" rtl="0">
              <a:lnSpc>
                <a:spcPts val="2550"/>
              </a:lnSpc>
              <a:spcBef>
                <a:spcPts val="0"/>
              </a:spcBef>
              <a:spcAft>
                <a:spcPts val="0"/>
              </a:spcAft>
              <a:buClr>
                <a:srgbClr val="620810"/>
              </a:buClr>
              <a:buSzPts val="1700"/>
              <a:buFont typeface="Avenir"/>
              <a:buChar char="❏"/>
            </a:pPr>
            <a:r>
              <a:rPr lang="en" sz="1700" dirty="0">
                <a:solidFill>
                  <a:srgbClr val="620810"/>
                </a:solidFill>
                <a:latin typeface="Avenir"/>
                <a:ea typeface="Avenir"/>
                <a:cs typeface="Avenir"/>
                <a:sym typeface="Avenir"/>
              </a:rPr>
              <a:t>Psychiatric medications and outpatient medical management</a:t>
            </a:r>
            <a:endParaRPr sz="1700" dirty="0">
              <a:solidFill>
                <a:srgbClr val="620810"/>
              </a:solidFill>
              <a:latin typeface="Avenir"/>
              <a:ea typeface="Avenir"/>
              <a:cs typeface="Avenir"/>
              <a:sym typeface="Avenir"/>
            </a:endParaRPr>
          </a:p>
        </p:txBody>
      </p:sp>
      <p:sp>
        <p:nvSpPr>
          <p:cNvPr id="908" name="Google Shape;908;p123"/>
          <p:cNvSpPr txBox="1"/>
          <p:nvPr/>
        </p:nvSpPr>
        <p:spPr>
          <a:xfrm>
            <a:off x="276581" y="1225162"/>
            <a:ext cx="3145379" cy="488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2100" b="1" dirty="0">
                <a:solidFill>
                  <a:srgbClr val="620810"/>
                </a:solidFill>
                <a:latin typeface="Avenir"/>
                <a:ea typeface="Avenir"/>
                <a:cs typeface="Avenir"/>
                <a:sym typeface="Avenir"/>
              </a:rPr>
              <a:t>Types of Mental Health Care:</a:t>
            </a:r>
            <a:r>
              <a:rPr lang="en" sz="2100" dirty="0">
                <a:solidFill>
                  <a:srgbClr val="620810"/>
                </a:solidFill>
              </a:rPr>
              <a:t> </a:t>
            </a:r>
            <a:endParaRPr sz="1800" dirty="0">
              <a:solidFill>
                <a:srgbClr val="620810"/>
              </a:solidFill>
            </a:endParaRPr>
          </a:p>
        </p:txBody>
      </p:sp>
      <p:cxnSp>
        <p:nvCxnSpPr>
          <p:cNvPr id="3" name="Straight Connector 2">
            <a:extLst>
              <a:ext uri="{FF2B5EF4-FFF2-40B4-BE49-F238E27FC236}">
                <a16:creationId xmlns:a16="http://schemas.microsoft.com/office/drawing/2014/main" id="{EC186735-91CD-C59A-13FD-7DD127174105}"/>
              </a:ext>
            </a:extLst>
          </p:cNvPr>
          <p:cNvCxnSpPr/>
          <p:nvPr/>
        </p:nvCxnSpPr>
        <p:spPr>
          <a:xfrm>
            <a:off x="463675" y="1996750"/>
            <a:ext cx="277119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D1B1B6B-8AEF-B729-FC14-8E9CCBA5E666}"/>
              </a:ext>
            </a:extLst>
          </p:cNvPr>
          <p:cNvCxnSpPr>
            <a:cxnSpLocks/>
          </p:cNvCxnSpPr>
          <p:nvPr/>
        </p:nvCxnSpPr>
        <p:spPr>
          <a:xfrm>
            <a:off x="4113225" y="1996750"/>
            <a:ext cx="3781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08"/>
                                        </p:tgtEl>
                                        <p:attrNameLst>
                                          <p:attrName>style.visibility</p:attrName>
                                        </p:attrNameLst>
                                      </p:cBhvr>
                                      <p:to>
                                        <p:strVal val="visible"/>
                                      </p:to>
                                    </p:set>
                                    <p:animEffect transition="in" filter="fade">
                                      <p:cBhvr>
                                        <p:cTn id="7" dur="500"/>
                                        <p:tgtEl>
                                          <p:spTgt spid="90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07"/>
                                        </p:tgtEl>
                                        <p:attrNameLst>
                                          <p:attrName>style.visibility</p:attrName>
                                        </p:attrNameLst>
                                      </p:cBhvr>
                                      <p:to>
                                        <p:strVal val="visible"/>
                                      </p:to>
                                    </p:set>
                                    <p:animEffect transition="in" filter="fade">
                                      <p:cBhvr>
                                        <p:cTn id="15" dur="500"/>
                                        <p:tgtEl>
                                          <p:spTgt spid="90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04"/>
                                        </p:tgtEl>
                                        <p:attrNameLst>
                                          <p:attrName>style.visibility</p:attrName>
                                        </p:attrNameLst>
                                      </p:cBhvr>
                                      <p:to>
                                        <p:strVal val="visible"/>
                                      </p:to>
                                    </p:set>
                                    <p:animEffect transition="in" filter="fade">
                                      <p:cBhvr>
                                        <p:cTn id="20" dur="500"/>
                                        <p:tgtEl>
                                          <p:spTgt spid="904"/>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06"/>
                                        </p:tgtEl>
                                        <p:attrNameLst>
                                          <p:attrName>style.visibility</p:attrName>
                                        </p:attrNameLst>
                                      </p:cBhvr>
                                      <p:to>
                                        <p:strVal val="visible"/>
                                      </p:to>
                                    </p:set>
                                    <p:animEffect transition="in" filter="fade">
                                      <p:cBhvr>
                                        <p:cTn id="28" dur="500"/>
                                        <p:tgtEl>
                                          <p:spTgt spid="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 grpId="0"/>
      <p:bldP spid="906" grpId="0"/>
      <p:bldP spid="907" grpId="0"/>
      <p:bldP spid="90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pic>
        <p:nvPicPr>
          <p:cNvPr id="913" name="Google Shape;913;p124"/>
          <p:cNvPicPr preferRelativeResize="0"/>
          <p:nvPr/>
        </p:nvPicPr>
        <p:blipFill>
          <a:blip r:embed="rId3">
            <a:alphaModFix/>
          </a:blip>
          <a:stretch>
            <a:fillRect/>
          </a:stretch>
        </p:blipFill>
        <p:spPr>
          <a:xfrm>
            <a:off x="7764125" y="3566025"/>
            <a:ext cx="1276175" cy="1276175"/>
          </a:xfrm>
          <a:prstGeom prst="rect">
            <a:avLst/>
          </a:prstGeom>
          <a:noFill/>
          <a:ln>
            <a:noFill/>
          </a:ln>
        </p:spPr>
      </p:pic>
      <p:pic>
        <p:nvPicPr>
          <p:cNvPr id="914" name="Google Shape;914;p124"/>
          <p:cNvPicPr preferRelativeResize="0"/>
          <p:nvPr/>
        </p:nvPicPr>
        <p:blipFill rotWithShape="1">
          <a:blip r:embed="rId4">
            <a:alphaModFix/>
          </a:blip>
          <a:srcRect l="53577" t="22980" r="13376" b="20541"/>
          <a:stretch/>
        </p:blipFill>
        <p:spPr>
          <a:xfrm>
            <a:off x="7619037" y="2176125"/>
            <a:ext cx="1421251" cy="966649"/>
          </a:xfrm>
          <a:prstGeom prst="rect">
            <a:avLst/>
          </a:prstGeom>
          <a:noFill/>
          <a:ln>
            <a:noFill/>
          </a:ln>
        </p:spPr>
      </p:pic>
      <p:pic>
        <p:nvPicPr>
          <p:cNvPr id="915" name="Google Shape;915;p124"/>
          <p:cNvPicPr preferRelativeResize="0"/>
          <p:nvPr/>
        </p:nvPicPr>
        <p:blipFill rotWithShape="1">
          <a:blip r:embed="rId5">
            <a:alphaModFix/>
          </a:blip>
          <a:srcRect t="-6720" r="7740" b="6719"/>
          <a:stretch/>
        </p:blipFill>
        <p:spPr>
          <a:xfrm>
            <a:off x="7360049" y="154825"/>
            <a:ext cx="1680251" cy="1320625"/>
          </a:xfrm>
          <a:prstGeom prst="rect">
            <a:avLst/>
          </a:prstGeom>
          <a:noFill/>
          <a:ln>
            <a:noFill/>
          </a:ln>
        </p:spPr>
      </p:pic>
      <p:sp>
        <p:nvSpPr>
          <p:cNvPr id="916" name="Google Shape;916;p124"/>
          <p:cNvSpPr txBox="1">
            <a:spLocks noGrp="1"/>
          </p:cNvSpPr>
          <p:nvPr>
            <p:ph type="title"/>
          </p:nvPr>
        </p:nvSpPr>
        <p:spPr>
          <a:xfrm>
            <a:off x="133950" y="562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711" b="1">
                <a:solidFill>
                  <a:srgbClr val="620810"/>
                </a:solidFill>
                <a:latin typeface="Avenir"/>
                <a:ea typeface="Avenir"/>
                <a:cs typeface="Avenir"/>
                <a:sym typeface="Avenir"/>
              </a:rPr>
              <a:t>What Type of Care Do You Need:</a:t>
            </a:r>
            <a:r>
              <a:rPr lang="en" sz="3600"/>
              <a:t> </a:t>
            </a:r>
            <a:endParaRPr sz="3600"/>
          </a:p>
        </p:txBody>
      </p:sp>
      <p:sp>
        <p:nvSpPr>
          <p:cNvPr id="917" name="Google Shape;917;p124"/>
          <p:cNvSpPr txBox="1">
            <a:spLocks noGrp="1"/>
          </p:cNvSpPr>
          <p:nvPr>
            <p:ph type="body" idx="4294967295"/>
          </p:nvPr>
        </p:nvSpPr>
        <p:spPr>
          <a:xfrm>
            <a:off x="239400" y="3962950"/>
            <a:ext cx="7809600" cy="1516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900" dirty="0">
                <a:solidFill>
                  <a:schemeClr val="dk1"/>
                </a:solidFill>
                <a:latin typeface="Avenir"/>
                <a:ea typeface="Avenir"/>
                <a:cs typeface="Avenir"/>
                <a:sym typeface="Avenir"/>
              </a:rPr>
              <a:t>Activities following a suicide to help alleviate the suffering and emotional distress of the survivors, and prevent additional trauma and contagion</a:t>
            </a:r>
            <a:endParaRPr sz="1900" dirty="0">
              <a:solidFill>
                <a:schemeClr val="dk1"/>
              </a:solidFill>
              <a:latin typeface="Avenir"/>
              <a:ea typeface="Avenir"/>
              <a:cs typeface="Avenir"/>
              <a:sym typeface="Avenir"/>
            </a:endParaRPr>
          </a:p>
          <a:p>
            <a:pPr marL="457200" lvl="0" indent="0" algn="l" rtl="0">
              <a:spcBef>
                <a:spcPts val="0"/>
              </a:spcBef>
              <a:spcAft>
                <a:spcPts val="1200"/>
              </a:spcAft>
              <a:buNone/>
            </a:pPr>
            <a:endParaRPr sz="1900" dirty="0">
              <a:solidFill>
                <a:schemeClr val="dk1"/>
              </a:solidFill>
              <a:latin typeface="Avenir"/>
              <a:ea typeface="Avenir"/>
              <a:cs typeface="Avenir"/>
              <a:sym typeface="Avenir"/>
            </a:endParaRPr>
          </a:p>
        </p:txBody>
      </p:sp>
      <p:sp>
        <p:nvSpPr>
          <p:cNvPr id="918" name="Google Shape;918;p124"/>
          <p:cNvSpPr txBox="1"/>
          <p:nvPr/>
        </p:nvSpPr>
        <p:spPr>
          <a:xfrm>
            <a:off x="77250" y="790525"/>
            <a:ext cx="4176900" cy="61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700" b="1" dirty="0">
                <a:solidFill>
                  <a:schemeClr val="lt1"/>
                </a:solidFill>
                <a:highlight>
                  <a:srgbClr val="621216"/>
                </a:highlight>
                <a:latin typeface="Avenir"/>
                <a:ea typeface="Avenir"/>
                <a:cs typeface="Avenir"/>
                <a:sym typeface="Avenir"/>
              </a:rPr>
              <a:t>Prevention (Before Crisis)</a:t>
            </a:r>
            <a:r>
              <a:rPr lang="en" sz="2700" b="1" dirty="0">
                <a:solidFill>
                  <a:schemeClr val="dk1"/>
                </a:solidFill>
                <a:latin typeface="Calibri"/>
                <a:ea typeface="Calibri"/>
                <a:cs typeface="Calibri"/>
                <a:sym typeface="Calibri"/>
              </a:rPr>
              <a:t> </a:t>
            </a:r>
            <a:endParaRPr sz="2700" b="1" dirty="0">
              <a:solidFill>
                <a:schemeClr val="dk1"/>
              </a:solidFill>
              <a:latin typeface="Calibri"/>
              <a:ea typeface="Calibri"/>
              <a:cs typeface="Calibri"/>
              <a:sym typeface="Calibri"/>
            </a:endParaRPr>
          </a:p>
        </p:txBody>
      </p:sp>
      <p:sp>
        <p:nvSpPr>
          <p:cNvPr id="919" name="Google Shape;919;p124"/>
          <p:cNvSpPr txBox="1"/>
          <p:nvPr/>
        </p:nvSpPr>
        <p:spPr>
          <a:xfrm>
            <a:off x="260294" y="2159551"/>
            <a:ext cx="51045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dirty="0">
                <a:solidFill>
                  <a:schemeClr val="lt1"/>
                </a:solidFill>
                <a:highlight>
                  <a:srgbClr val="620810"/>
                </a:highlight>
                <a:latin typeface="Avenir"/>
                <a:ea typeface="Avenir"/>
                <a:cs typeface="Avenir"/>
                <a:sym typeface="Avenir"/>
              </a:rPr>
              <a:t>Intervention (During Crisis) </a:t>
            </a:r>
            <a:endParaRPr sz="1600" dirty="0">
              <a:latin typeface="Avenir"/>
              <a:ea typeface="Avenir"/>
              <a:cs typeface="Avenir"/>
              <a:sym typeface="Avenir"/>
            </a:endParaRPr>
          </a:p>
        </p:txBody>
      </p:sp>
      <p:sp>
        <p:nvSpPr>
          <p:cNvPr id="920" name="Google Shape;920;p124"/>
          <p:cNvSpPr txBox="1"/>
          <p:nvPr/>
        </p:nvSpPr>
        <p:spPr>
          <a:xfrm>
            <a:off x="77250" y="3494138"/>
            <a:ext cx="39531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700" b="1" dirty="0">
                <a:solidFill>
                  <a:schemeClr val="lt1"/>
                </a:solidFill>
                <a:highlight>
                  <a:srgbClr val="620810"/>
                </a:highlight>
                <a:latin typeface="Avenir"/>
                <a:ea typeface="Avenir"/>
                <a:cs typeface="Avenir"/>
                <a:sym typeface="Avenir"/>
              </a:rPr>
              <a:t>Postvention (After Loss) </a:t>
            </a:r>
            <a:endParaRPr sz="1600" dirty="0">
              <a:latin typeface="Avenir"/>
              <a:ea typeface="Avenir"/>
              <a:cs typeface="Avenir"/>
              <a:sym typeface="Avenir"/>
            </a:endParaRPr>
          </a:p>
        </p:txBody>
      </p:sp>
      <p:sp>
        <p:nvSpPr>
          <p:cNvPr id="921" name="Google Shape;921;p124"/>
          <p:cNvSpPr txBox="1"/>
          <p:nvPr/>
        </p:nvSpPr>
        <p:spPr>
          <a:xfrm>
            <a:off x="260294" y="2683799"/>
            <a:ext cx="7609800" cy="77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dirty="0">
                <a:solidFill>
                  <a:schemeClr val="dk1"/>
                </a:solidFill>
                <a:latin typeface="Avenir"/>
                <a:ea typeface="Avenir"/>
                <a:cs typeface="Avenir"/>
                <a:sym typeface="Avenir"/>
              </a:rPr>
              <a:t>An activity or set of activities designed to decrease risk factors or increase protective factors.</a:t>
            </a:r>
            <a:r>
              <a:rPr lang="en" sz="1900" dirty="0">
                <a:solidFill>
                  <a:schemeClr val="dk1"/>
                </a:solidFill>
                <a:highlight>
                  <a:srgbClr val="FFFFFF"/>
                </a:highlight>
                <a:latin typeface="Avenir"/>
                <a:ea typeface="Avenir"/>
                <a:cs typeface="Avenir"/>
                <a:sym typeface="Avenir"/>
              </a:rPr>
              <a:t> </a:t>
            </a:r>
            <a:endParaRPr sz="1900" dirty="0">
              <a:solidFill>
                <a:schemeClr val="dk1"/>
              </a:solidFill>
              <a:latin typeface="Avenir"/>
              <a:ea typeface="Avenir"/>
              <a:cs typeface="Avenir"/>
              <a:sym typeface="Avenir"/>
            </a:endParaRPr>
          </a:p>
        </p:txBody>
      </p:sp>
      <p:sp>
        <p:nvSpPr>
          <p:cNvPr id="922" name="Google Shape;922;p124"/>
          <p:cNvSpPr txBox="1"/>
          <p:nvPr/>
        </p:nvSpPr>
        <p:spPr>
          <a:xfrm>
            <a:off x="239400" y="1261413"/>
            <a:ext cx="8665200" cy="9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dirty="0">
                <a:solidFill>
                  <a:schemeClr val="dk1"/>
                </a:solidFill>
                <a:latin typeface="Avenir"/>
                <a:ea typeface="Avenir"/>
                <a:cs typeface="Avenir"/>
                <a:sym typeface="Avenir"/>
              </a:rPr>
              <a:t>The act of intervening to reduce the number of future mental health problems by addressing the factors that lead to them</a:t>
            </a:r>
            <a:endParaRPr sz="1900" dirty="0">
              <a:solidFill>
                <a:schemeClr val="dk1"/>
              </a:solidFill>
              <a:latin typeface="Avenir"/>
              <a:ea typeface="Avenir"/>
              <a:cs typeface="Avenir"/>
              <a:sym typeface="Avenir"/>
            </a:endParaRPr>
          </a:p>
          <a:p>
            <a:pPr marL="0" lvl="0" indent="0" algn="l" rtl="0">
              <a:spcBef>
                <a:spcPts val="0"/>
              </a:spcBef>
              <a:spcAft>
                <a:spcPts val="0"/>
              </a:spcAft>
              <a:buNone/>
            </a:pPr>
            <a:endParaRPr sz="1800" dirty="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18"/>
                                        </p:tgtEl>
                                        <p:attrNameLst>
                                          <p:attrName>style.visibility</p:attrName>
                                        </p:attrNameLst>
                                      </p:cBhvr>
                                      <p:to>
                                        <p:strVal val="visible"/>
                                      </p:to>
                                    </p:set>
                                    <p:animEffect transition="in" filter="fade">
                                      <p:cBhvr>
                                        <p:cTn id="7" dur="500"/>
                                        <p:tgtEl>
                                          <p:spTgt spid="9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19"/>
                                        </p:tgtEl>
                                        <p:attrNameLst>
                                          <p:attrName>style.visibility</p:attrName>
                                        </p:attrNameLst>
                                      </p:cBhvr>
                                      <p:to>
                                        <p:strVal val="visible"/>
                                      </p:to>
                                    </p:set>
                                    <p:animEffect transition="in" filter="fade">
                                      <p:cBhvr>
                                        <p:cTn id="12" dur="500"/>
                                        <p:tgtEl>
                                          <p:spTgt spid="9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20"/>
                                        </p:tgtEl>
                                        <p:attrNameLst>
                                          <p:attrName>style.visibility</p:attrName>
                                        </p:attrNameLst>
                                      </p:cBhvr>
                                      <p:to>
                                        <p:strVal val="visible"/>
                                      </p:to>
                                    </p:set>
                                    <p:animEffect transition="in" filter="fade">
                                      <p:cBhvr>
                                        <p:cTn id="17" dur="500"/>
                                        <p:tgtEl>
                                          <p:spTgt spid="9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22"/>
                                        </p:tgtEl>
                                        <p:attrNameLst>
                                          <p:attrName>style.visibility</p:attrName>
                                        </p:attrNameLst>
                                      </p:cBhvr>
                                      <p:to>
                                        <p:strVal val="visible"/>
                                      </p:to>
                                    </p:set>
                                    <p:animEffect transition="in" filter="fade">
                                      <p:cBhvr>
                                        <p:cTn id="22" dur="500"/>
                                        <p:tgtEl>
                                          <p:spTgt spid="9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21"/>
                                        </p:tgtEl>
                                        <p:attrNameLst>
                                          <p:attrName>style.visibility</p:attrName>
                                        </p:attrNameLst>
                                      </p:cBhvr>
                                      <p:to>
                                        <p:strVal val="visible"/>
                                      </p:to>
                                    </p:set>
                                    <p:animEffect transition="in" filter="fade">
                                      <p:cBhvr>
                                        <p:cTn id="27" dur="500"/>
                                        <p:tgtEl>
                                          <p:spTgt spid="9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17">
                                            <p:txEl>
                                              <p:pRg st="0" end="0"/>
                                            </p:txEl>
                                          </p:spTgt>
                                        </p:tgtEl>
                                        <p:attrNameLst>
                                          <p:attrName>style.visibility</p:attrName>
                                        </p:attrNameLst>
                                      </p:cBhvr>
                                      <p:to>
                                        <p:strVal val="visible"/>
                                      </p:to>
                                    </p:set>
                                    <p:animEffect transition="in" filter="fade">
                                      <p:cBhvr>
                                        <p:cTn id="32" dur="500"/>
                                        <p:tgtEl>
                                          <p:spTgt spid="9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 grpId="0" build="p"/>
      <p:bldP spid="918" grpId="0"/>
      <p:bldP spid="919" grpId="0"/>
      <p:bldP spid="920" grpId="0"/>
      <p:bldP spid="921" grpId="0"/>
      <p:bldP spid="9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125"/>
          <p:cNvSpPr txBox="1">
            <a:spLocks noGrp="1"/>
          </p:cNvSpPr>
          <p:nvPr>
            <p:ph type="title"/>
          </p:nvPr>
        </p:nvSpPr>
        <p:spPr>
          <a:xfrm>
            <a:off x="127656" y="-218010"/>
            <a:ext cx="7886700" cy="8691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rgbClr val="620810"/>
              </a:buClr>
              <a:buSzPts val="2700"/>
              <a:buFont typeface="Avenir"/>
              <a:buNone/>
            </a:pPr>
            <a:r>
              <a:rPr lang="en" sz="3200" dirty="0"/>
              <a:t>Mental Health Crisis Episode</a:t>
            </a:r>
            <a:endParaRPr sz="3200" dirty="0"/>
          </a:p>
        </p:txBody>
      </p:sp>
      <p:sp>
        <p:nvSpPr>
          <p:cNvPr id="929" name="Google Shape;929;p125"/>
          <p:cNvSpPr/>
          <p:nvPr/>
        </p:nvSpPr>
        <p:spPr>
          <a:xfrm>
            <a:off x="2605248" y="1841631"/>
            <a:ext cx="103800" cy="2467800"/>
          </a:xfrm>
          <a:prstGeom prst="rect">
            <a:avLst/>
          </a:prstGeom>
          <a:solidFill>
            <a:schemeClr val="accent6">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30" name="Google Shape;930;p125"/>
          <p:cNvSpPr/>
          <p:nvPr/>
        </p:nvSpPr>
        <p:spPr>
          <a:xfrm>
            <a:off x="2727395" y="1841631"/>
            <a:ext cx="103800" cy="2467800"/>
          </a:xfrm>
          <a:prstGeom prst="rect">
            <a:avLst/>
          </a:prstGeom>
          <a:solidFill>
            <a:schemeClr val="accent6">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31" name="Google Shape;931;p125"/>
          <p:cNvSpPr/>
          <p:nvPr/>
        </p:nvSpPr>
        <p:spPr>
          <a:xfrm>
            <a:off x="2849541" y="1841631"/>
            <a:ext cx="103800" cy="2467800"/>
          </a:xfrm>
          <a:prstGeom prst="rect">
            <a:avLst/>
          </a:prstGeom>
          <a:solidFill>
            <a:schemeClr val="accent6">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32" name="Google Shape;932;p125"/>
          <p:cNvSpPr/>
          <p:nvPr/>
        </p:nvSpPr>
        <p:spPr>
          <a:xfrm>
            <a:off x="2971688" y="1841631"/>
            <a:ext cx="103800" cy="2467800"/>
          </a:xfrm>
          <a:prstGeom prst="rect">
            <a:avLst/>
          </a:prstGeom>
          <a:solidFill>
            <a:schemeClr val="accent6">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33" name="Google Shape;933;p125"/>
          <p:cNvSpPr/>
          <p:nvPr/>
        </p:nvSpPr>
        <p:spPr>
          <a:xfrm>
            <a:off x="3093834" y="1841631"/>
            <a:ext cx="103800" cy="2467800"/>
          </a:xfrm>
          <a:prstGeom prst="rect">
            <a:avLst/>
          </a:prstGeom>
          <a:solidFill>
            <a:schemeClr val="accent6">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34" name="Google Shape;934;p125"/>
          <p:cNvSpPr/>
          <p:nvPr/>
        </p:nvSpPr>
        <p:spPr>
          <a:xfrm>
            <a:off x="3215981" y="1841631"/>
            <a:ext cx="103800" cy="2467800"/>
          </a:xfrm>
          <a:prstGeom prst="rect">
            <a:avLst/>
          </a:prstGeom>
          <a:solidFill>
            <a:schemeClr val="accent6">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35" name="Google Shape;935;p125"/>
          <p:cNvSpPr/>
          <p:nvPr/>
        </p:nvSpPr>
        <p:spPr>
          <a:xfrm>
            <a:off x="3338127" y="1841631"/>
            <a:ext cx="103800" cy="2467800"/>
          </a:xfrm>
          <a:prstGeom prst="rect">
            <a:avLst/>
          </a:prstGeom>
          <a:solidFill>
            <a:schemeClr val="accent6">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36" name="Google Shape;936;p125"/>
          <p:cNvSpPr/>
          <p:nvPr/>
        </p:nvSpPr>
        <p:spPr>
          <a:xfrm>
            <a:off x="3460274" y="1841631"/>
            <a:ext cx="103800" cy="2467800"/>
          </a:xfrm>
          <a:prstGeom prst="rect">
            <a:avLst/>
          </a:prstGeom>
          <a:solidFill>
            <a:schemeClr val="accent5">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37" name="Google Shape;937;p125"/>
          <p:cNvSpPr/>
          <p:nvPr/>
        </p:nvSpPr>
        <p:spPr>
          <a:xfrm>
            <a:off x="3582420" y="1841631"/>
            <a:ext cx="103800" cy="2467800"/>
          </a:xfrm>
          <a:prstGeom prst="rect">
            <a:avLst/>
          </a:prstGeom>
          <a:solidFill>
            <a:schemeClr val="accent5">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38" name="Google Shape;938;p125"/>
          <p:cNvSpPr/>
          <p:nvPr/>
        </p:nvSpPr>
        <p:spPr>
          <a:xfrm>
            <a:off x="3704567" y="1841631"/>
            <a:ext cx="103800" cy="2467800"/>
          </a:xfrm>
          <a:prstGeom prst="rect">
            <a:avLst/>
          </a:prstGeom>
          <a:solidFill>
            <a:schemeClr val="accent5">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39" name="Google Shape;939;p125"/>
          <p:cNvSpPr/>
          <p:nvPr/>
        </p:nvSpPr>
        <p:spPr>
          <a:xfrm>
            <a:off x="3826713" y="1841631"/>
            <a:ext cx="103800" cy="2467800"/>
          </a:xfrm>
          <a:prstGeom prst="rect">
            <a:avLst/>
          </a:prstGeom>
          <a:solidFill>
            <a:schemeClr val="accent5">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40" name="Google Shape;940;p125"/>
          <p:cNvSpPr/>
          <p:nvPr/>
        </p:nvSpPr>
        <p:spPr>
          <a:xfrm>
            <a:off x="3948860" y="1841631"/>
            <a:ext cx="103800" cy="2467800"/>
          </a:xfrm>
          <a:prstGeom prst="rect">
            <a:avLst/>
          </a:prstGeom>
          <a:solidFill>
            <a:schemeClr val="accent5">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41" name="Google Shape;941;p125"/>
          <p:cNvSpPr/>
          <p:nvPr/>
        </p:nvSpPr>
        <p:spPr>
          <a:xfrm>
            <a:off x="4071006" y="1841631"/>
            <a:ext cx="103800" cy="2467800"/>
          </a:xfrm>
          <a:prstGeom prst="rect">
            <a:avLst/>
          </a:prstGeom>
          <a:solidFill>
            <a:schemeClr val="accent5">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42" name="Google Shape;942;p125"/>
          <p:cNvSpPr/>
          <p:nvPr/>
        </p:nvSpPr>
        <p:spPr>
          <a:xfrm>
            <a:off x="4193153" y="1841631"/>
            <a:ext cx="103800" cy="2467800"/>
          </a:xfrm>
          <a:prstGeom prst="rect">
            <a:avLst/>
          </a:prstGeom>
          <a:solidFill>
            <a:schemeClr val="accent4">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43" name="Google Shape;943;p125"/>
          <p:cNvSpPr/>
          <p:nvPr/>
        </p:nvSpPr>
        <p:spPr>
          <a:xfrm>
            <a:off x="4315299" y="1841631"/>
            <a:ext cx="103800" cy="2467800"/>
          </a:xfrm>
          <a:prstGeom prst="rect">
            <a:avLst/>
          </a:prstGeom>
          <a:solidFill>
            <a:schemeClr val="accent4">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44" name="Google Shape;944;p125"/>
          <p:cNvSpPr/>
          <p:nvPr/>
        </p:nvSpPr>
        <p:spPr>
          <a:xfrm>
            <a:off x="4437446" y="1841631"/>
            <a:ext cx="103800" cy="2467800"/>
          </a:xfrm>
          <a:prstGeom prst="rect">
            <a:avLst/>
          </a:prstGeom>
          <a:solidFill>
            <a:schemeClr val="accent4">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45" name="Google Shape;945;p125"/>
          <p:cNvSpPr/>
          <p:nvPr/>
        </p:nvSpPr>
        <p:spPr>
          <a:xfrm>
            <a:off x="4559592" y="1841631"/>
            <a:ext cx="103800" cy="2467800"/>
          </a:xfrm>
          <a:prstGeom prst="rect">
            <a:avLst/>
          </a:prstGeom>
          <a:solidFill>
            <a:schemeClr val="accent4">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46" name="Google Shape;946;p125"/>
          <p:cNvSpPr/>
          <p:nvPr/>
        </p:nvSpPr>
        <p:spPr>
          <a:xfrm>
            <a:off x="4681739" y="1841631"/>
            <a:ext cx="103800" cy="2467800"/>
          </a:xfrm>
          <a:prstGeom prst="rect">
            <a:avLst/>
          </a:prstGeom>
          <a:solidFill>
            <a:schemeClr val="accent4">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47" name="Google Shape;947;p125"/>
          <p:cNvSpPr/>
          <p:nvPr/>
        </p:nvSpPr>
        <p:spPr>
          <a:xfrm>
            <a:off x="4803885" y="1841631"/>
            <a:ext cx="103800" cy="2467800"/>
          </a:xfrm>
          <a:prstGeom prst="rect">
            <a:avLst/>
          </a:prstGeom>
          <a:solidFill>
            <a:schemeClr val="accent4">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48" name="Google Shape;948;p125"/>
          <p:cNvSpPr/>
          <p:nvPr/>
        </p:nvSpPr>
        <p:spPr>
          <a:xfrm>
            <a:off x="4926032" y="1841631"/>
            <a:ext cx="103800" cy="2467800"/>
          </a:xfrm>
          <a:prstGeom prst="rect">
            <a:avLst/>
          </a:prstGeom>
          <a:solidFill>
            <a:schemeClr val="accent4">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49" name="Google Shape;949;p125"/>
          <p:cNvSpPr/>
          <p:nvPr/>
        </p:nvSpPr>
        <p:spPr>
          <a:xfrm>
            <a:off x="5048178" y="1841631"/>
            <a:ext cx="103800" cy="2467800"/>
          </a:xfrm>
          <a:prstGeom prst="rect">
            <a:avLst/>
          </a:prstGeom>
          <a:solidFill>
            <a:schemeClr val="accent4">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50" name="Google Shape;950;p125"/>
          <p:cNvSpPr/>
          <p:nvPr/>
        </p:nvSpPr>
        <p:spPr>
          <a:xfrm>
            <a:off x="5170325" y="1841631"/>
            <a:ext cx="103800" cy="2467800"/>
          </a:xfrm>
          <a:prstGeom prst="rect">
            <a:avLst/>
          </a:prstGeom>
          <a:solidFill>
            <a:schemeClr val="accent4">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51" name="Google Shape;951;p125"/>
          <p:cNvSpPr/>
          <p:nvPr/>
        </p:nvSpPr>
        <p:spPr>
          <a:xfrm>
            <a:off x="5292471" y="1841631"/>
            <a:ext cx="103800" cy="2467800"/>
          </a:xfrm>
          <a:prstGeom prst="rect">
            <a:avLst/>
          </a:prstGeom>
          <a:solidFill>
            <a:schemeClr val="accent4">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52" name="Google Shape;952;p125"/>
          <p:cNvSpPr/>
          <p:nvPr/>
        </p:nvSpPr>
        <p:spPr>
          <a:xfrm>
            <a:off x="5414618" y="1841631"/>
            <a:ext cx="103800" cy="2467800"/>
          </a:xfrm>
          <a:prstGeom prst="rect">
            <a:avLst/>
          </a:prstGeom>
          <a:solidFill>
            <a:schemeClr val="accent4">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53" name="Google Shape;953;p125"/>
          <p:cNvSpPr/>
          <p:nvPr/>
        </p:nvSpPr>
        <p:spPr>
          <a:xfrm>
            <a:off x="5536764" y="1841631"/>
            <a:ext cx="103800" cy="2467800"/>
          </a:xfrm>
          <a:prstGeom prst="rect">
            <a:avLst/>
          </a:prstGeom>
          <a:solidFill>
            <a:schemeClr val="accent4">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54" name="Google Shape;954;p125"/>
          <p:cNvSpPr/>
          <p:nvPr/>
        </p:nvSpPr>
        <p:spPr>
          <a:xfrm>
            <a:off x="5658911" y="1841631"/>
            <a:ext cx="103800" cy="2467800"/>
          </a:xfrm>
          <a:prstGeom prst="rect">
            <a:avLst/>
          </a:prstGeom>
          <a:solidFill>
            <a:schemeClr val="accent4">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55" name="Google Shape;955;p125"/>
          <p:cNvSpPr/>
          <p:nvPr/>
        </p:nvSpPr>
        <p:spPr>
          <a:xfrm>
            <a:off x="5781057" y="1841631"/>
            <a:ext cx="103800" cy="2467800"/>
          </a:xfrm>
          <a:prstGeom prst="rect">
            <a:avLst/>
          </a:prstGeom>
          <a:solidFill>
            <a:schemeClr val="accent4">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56" name="Google Shape;956;p125"/>
          <p:cNvSpPr/>
          <p:nvPr/>
        </p:nvSpPr>
        <p:spPr>
          <a:xfrm>
            <a:off x="5903204" y="1841631"/>
            <a:ext cx="103800" cy="2467800"/>
          </a:xfrm>
          <a:prstGeom prst="rect">
            <a:avLst/>
          </a:prstGeom>
          <a:solidFill>
            <a:schemeClr val="accent4">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57" name="Google Shape;957;p125"/>
          <p:cNvSpPr/>
          <p:nvPr/>
        </p:nvSpPr>
        <p:spPr>
          <a:xfrm>
            <a:off x="6025350" y="1841631"/>
            <a:ext cx="103800" cy="2467800"/>
          </a:xfrm>
          <a:prstGeom prst="rect">
            <a:avLst/>
          </a:prstGeom>
          <a:solidFill>
            <a:schemeClr val="accent4">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58" name="Google Shape;958;p125"/>
          <p:cNvSpPr/>
          <p:nvPr/>
        </p:nvSpPr>
        <p:spPr>
          <a:xfrm>
            <a:off x="6147497" y="1841631"/>
            <a:ext cx="103800" cy="2467800"/>
          </a:xfrm>
          <a:prstGeom prst="rect">
            <a:avLst/>
          </a:prstGeom>
          <a:solidFill>
            <a:schemeClr val="accent4">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59" name="Google Shape;959;p125"/>
          <p:cNvSpPr/>
          <p:nvPr/>
        </p:nvSpPr>
        <p:spPr>
          <a:xfrm>
            <a:off x="6269643" y="1841631"/>
            <a:ext cx="103800" cy="2467800"/>
          </a:xfrm>
          <a:prstGeom prst="rect">
            <a:avLst/>
          </a:prstGeom>
          <a:solidFill>
            <a:srgbClr val="E0D0D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60" name="Google Shape;960;p125"/>
          <p:cNvSpPr/>
          <p:nvPr/>
        </p:nvSpPr>
        <p:spPr>
          <a:xfrm>
            <a:off x="6391790" y="1841631"/>
            <a:ext cx="103800" cy="2467800"/>
          </a:xfrm>
          <a:prstGeom prst="rect">
            <a:avLst/>
          </a:prstGeom>
          <a:solidFill>
            <a:srgbClr val="E0D0D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61" name="Google Shape;961;p125"/>
          <p:cNvSpPr/>
          <p:nvPr/>
        </p:nvSpPr>
        <p:spPr>
          <a:xfrm>
            <a:off x="6513936" y="1841631"/>
            <a:ext cx="103800" cy="2467800"/>
          </a:xfrm>
          <a:prstGeom prst="rect">
            <a:avLst/>
          </a:prstGeom>
          <a:solidFill>
            <a:srgbClr val="E0D0D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962" name="Google Shape;962;p125"/>
          <p:cNvCxnSpPr>
            <a:cxnSpLocks/>
          </p:cNvCxnSpPr>
          <p:nvPr/>
        </p:nvCxnSpPr>
        <p:spPr>
          <a:xfrm rot="10800000">
            <a:off x="4392946" y="1809866"/>
            <a:ext cx="0" cy="2564400"/>
          </a:xfrm>
          <a:prstGeom prst="straightConnector1">
            <a:avLst/>
          </a:prstGeom>
          <a:noFill/>
          <a:ln w="9525" cap="flat" cmpd="sng">
            <a:solidFill>
              <a:schemeClr val="lt1"/>
            </a:solidFill>
            <a:prstDash val="dot"/>
            <a:miter lim="800000"/>
            <a:headEnd type="none" w="sm" len="sm"/>
            <a:tailEnd type="none" w="sm" len="sm"/>
          </a:ln>
        </p:spPr>
      </p:cxnSp>
      <p:cxnSp>
        <p:nvCxnSpPr>
          <p:cNvPr id="964" name="Google Shape;964;p125"/>
          <p:cNvCxnSpPr/>
          <p:nvPr/>
        </p:nvCxnSpPr>
        <p:spPr>
          <a:xfrm rot="10800000">
            <a:off x="1230076" y="1641604"/>
            <a:ext cx="0" cy="2743200"/>
          </a:xfrm>
          <a:prstGeom prst="straightConnector1">
            <a:avLst/>
          </a:prstGeom>
          <a:noFill/>
          <a:ln w="38100" cap="rnd" cmpd="sng">
            <a:solidFill>
              <a:srgbClr val="1F3E6D"/>
            </a:solidFill>
            <a:prstDash val="solid"/>
            <a:miter lim="800000"/>
            <a:headEnd type="none" w="sm" len="sm"/>
            <a:tailEnd type="triangle" w="med" len="med"/>
          </a:ln>
        </p:spPr>
      </p:cxnSp>
      <p:cxnSp>
        <p:nvCxnSpPr>
          <p:cNvPr id="965" name="Google Shape;965;p125"/>
          <p:cNvCxnSpPr/>
          <p:nvPr/>
        </p:nvCxnSpPr>
        <p:spPr>
          <a:xfrm>
            <a:off x="1231268" y="4390757"/>
            <a:ext cx="6172200" cy="0"/>
          </a:xfrm>
          <a:prstGeom prst="straightConnector1">
            <a:avLst/>
          </a:prstGeom>
          <a:noFill/>
          <a:ln w="38100" cap="rnd" cmpd="sng">
            <a:solidFill>
              <a:srgbClr val="1F3E6D"/>
            </a:solidFill>
            <a:prstDash val="solid"/>
            <a:miter lim="800000"/>
            <a:headEnd type="none" w="sm" len="sm"/>
            <a:tailEnd type="triangle" w="med" len="med"/>
          </a:ln>
        </p:spPr>
      </p:cxnSp>
      <p:sp>
        <p:nvSpPr>
          <p:cNvPr id="966" name="Google Shape;966;p125"/>
          <p:cNvSpPr txBox="1"/>
          <p:nvPr/>
        </p:nvSpPr>
        <p:spPr>
          <a:xfrm rot="-5400000">
            <a:off x="-66180" y="3016554"/>
            <a:ext cx="22716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262626"/>
                </a:solidFill>
                <a:latin typeface="Arial"/>
                <a:ea typeface="Arial"/>
                <a:cs typeface="Arial"/>
                <a:sym typeface="Arial"/>
              </a:rPr>
              <a:t>Risk Level</a:t>
            </a:r>
            <a:endParaRPr sz="1100" b="0" i="0" u="none" strike="noStrike" cap="none">
              <a:solidFill>
                <a:srgbClr val="000000"/>
              </a:solidFill>
              <a:latin typeface="Arial"/>
              <a:ea typeface="Arial"/>
              <a:cs typeface="Arial"/>
              <a:sym typeface="Arial"/>
            </a:endParaRPr>
          </a:p>
        </p:txBody>
      </p:sp>
      <p:sp>
        <p:nvSpPr>
          <p:cNvPr id="967" name="Google Shape;967;p125"/>
          <p:cNvSpPr txBox="1"/>
          <p:nvPr/>
        </p:nvSpPr>
        <p:spPr>
          <a:xfrm>
            <a:off x="1261101" y="4424018"/>
            <a:ext cx="571500" cy="253885"/>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200" b="0" i="0" u="none" strike="noStrike" cap="none" dirty="0">
                <a:solidFill>
                  <a:srgbClr val="262626"/>
                </a:solidFill>
                <a:latin typeface="Avenir"/>
                <a:ea typeface="Calibri"/>
                <a:cs typeface="Calibri"/>
                <a:sym typeface="Calibri"/>
              </a:rPr>
              <a:t>Years</a:t>
            </a:r>
            <a:endParaRPr sz="1200" b="0" i="0" u="none" strike="noStrike" cap="none" dirty="0">
              <a:solidFill>
                <a:srgbClr val="000000"/>
              </a:solidFill>
              <a:latin typeface="Avenir"/>
              <a:sym typeface="Arial"/>
            </a:endParaRPr>
          </a:p>
        </p:txBody>
      </p:sp>
      <p:sp>
        <p:nvSpPr>
          <p:cNvPr id="968" name="Google Shape;968;p125"/>
          <p:cNvSpPr txBox="1"/>
          <p:nvPr/>
        </p:nvSpPr>
        <p:spPr>
          <a:xfrm>
            <a:off x="2562385" y="4406235"/>
            <a:ext cx="571500" cy="238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262626"/>
                </a:solidFill>
                <a:latin typeface="Calibri"/>
                <a:ea typeface="Calibri"/>
                <a:cs typeface="Calibri"/>
                <a:sym typeface="Calibri"/>
              </a:rPr>
              <a:t>Days</a:t>
            </a:r>
            <a:endParaRPr sz="1100" b="0" i="0" u="none" strike="noStrike" cap="none">
              <a:solidFill>
                <a:srgbClr val="000000"/>
              </a:solidFill>
              <a:latin typeface="Arial"/>
              <a:ea typeface="Arial"/>
              <a:cs typeface="Arial"/>
              <a:sym typeface="Arial"/>
            </a:endParaRPr>
          </a:p>
        </p:txBody>
      </p:sp>
      <p:sp>
        <p:nvSpPr>
          <p:cNvPr id="963" name="Google Shape;963;p125"/>
          <p:cNvSpPr txBox="1"/>
          <p:nvPr/>
        </p:nvSpPr>
        <p:spPr>
          <a:xfrm>
            <a:off x="3873264" y="4406235"/>
            <a:ext cx="614400" cy="238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262626"/>
                </a:solidFill>
                <a:latin typeface="Calibri"/>
                <a:ea typeface="Calibri"/>
                <a:cs typeface="Calibri"/>
                <a:sym typeface="Calibri"/>
              </a:rPr>
              <a:t>Hours</a:t>
            </a:r>
            <a:endParaRPr sz="1100" b="0" i="0" u="none" strike="noStrike" cap="none">
              <a:solidFill>
                <a:srgbClr val="000000"/>
              </a:solidFill>
              <a:latin typeface="Arial"/>
              <a:ea typeface="Arial"/>
              <a:cs typeface="Arial"/>
              <a:sym typeface="Arial"/>
            </a:endParaRPr>
          </a:p>
        </p:txBody>
      </p:sp>
      <p:sp>
        <p:nvSpPr>
          <p:cNvPr id="969" name="Google Shape;969;p125"/>
          <p:cNvSpPr txBox="1"/>
          <p:nvPr/>
        </p:nvSpPr>
        <p:spPr>
          <a:xfrm>
            <a:off x="5227004" y="4406235"/>
            <a:ext cx="571500" cy="238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262626"/>
                </a:solidFill>
                <a:latin typeface="Calibri"/>
                <a:ea typeface="Calibri"/>
                <a:cs typeface="Calibri"/>
                <a:sym typeface="Calibri"/>
              </a:rPr>
              <a:t>Days</a:t>
            </a:r>
            <a:endParaRPr sz="1100" b="0" i="0" u="none" strike="noStrike" cap="none">
              <a:solidFill>
                <a:srgbClr val="000000"/>
              </a:solidFill>
              <a:latin typeface="Arial"/>
              <a:ea typeface="Arial"/>
              <a:cs typeface="Arial"/>
              <a:sym typeface="Arial"/>
            </a:endParaRPr>
          </a:p>
        </p:txBody>
      </p:sp>
      <p:sp>
        <p:nvSpPr>
          <p:cNvPr id="970" name="Google Shape;970;p125"/>
          <p:cNvSpPr txBox="1"/>
          <p:nvPr/>
        </p:nvSpPr>
        <p:spPr>
          <a:xfrm>
            <a:off x="6537882" y="4406235"/>
            <a:ext cx="571500" cy="238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262626"/>
                </a:solidFill>
                <a:latin typeface="Calibri"/>
                <a:ea typeface="Calibri"/>
                <a:cs typeface="Calibri"/>
                <a:sym typeface="Calibri"/>
              </a:rPr>
              <a:t>Years</a:t>
            </a:r>
            <a:endParaRPr sz="1100" b="0" i="0" u="none" strike="noStrike" cap="none">
              <a:solidFill>
                <a:srgbClr val="000000"/>
              </a:solidFill>
              <a:latin typeface="Arial"/>
              <a:ea typeface="Arial"/>
              <a:cs typeface="Arial"/>
              <a:sym typeface="Arial"/>
            </a:endParaRPr>
          </a:p>
        </p:txBody>
      </p:sp>
      <p:sp>
        <p:nvSpPr>
          <p:cNvPr id="971" name="Google Shape;971;p125"/>
          <p:cNvSpPr txBox="1"/>
          <p:nvPr/>
        </p:nvSpPr>
        <p:spPr>
          <a:xfrm>
            <a:off x="2767097" y="4055546"/>
            <a:ext cx="2432833" cy="284663"/>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b="0" i="0" u="none" strike="noStrike" cap="none" dirty="0">
                <a:solidFill>
                  <a:srgbClr val="620810"/>
                </a:solidFill>
                <a:latin typeface="Arial"/>
                <a:ea typeface="Arial"/>
                <a:cs typeface="Arial"/>
                <a:sym typeface="Arial"/>
              </a:rPr>
              <a:t>HAZARD ENCOUNTERED</a:t>
            </a:r>
            <a:endParaRPr sz="1100" b="0" i="0" u="none" strike="noStrike" cap="none" dirty="0">
              <a:solidFill>
                <a:srgbClr val="000000"/>
              </a:solidFill>
              <a:latin typeface="Arial"/>
              <a:ea typeface="Arial"/>
              <a:cs typeface="Arial"/>
              <a:sym typeface="Arial"/>
            </a:endParaRPr>
          </a:p>
        </p:txBody>
      </p:sp>
      <p:sp>
        <p:nvSpPr>
          <p:cNvPr id="972" name="Google Shape;972;p125"/>
          <p:cNvSpPr txBox="1"/>
          <p:nvPr/>
        </p:nvSpPr>
        <p:spPr>
          <a:xfrm>
            <a:off x="3873264" y="4561791"/>
            <a:ext cx="6144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262626"/>
                </a:solidFill>
                <a:latin typeface="Arial"/>
                <a:ea typeface="Arial"/>
                <a:cs typeface="Arial"/>
                <a:sym typeface="Arial"/>
              </a:rPr>
              <a:t>Time</a:t>
            </a:r>
            <a:endParaRPr sz="1100" b="0" i="0" u="none" strike="noStrike" cap="none">
              <a:solidFill>
                <a:srgbClr val="000000"/>
              </a:solidFill>
              <a:latin typeface="Arial"/>
              <a:ea typeface="Arial"/>
              <a:cs typeface="Arial"/>
              <a:sym typeface="Arial"/>
            </a:endParaRPr>
          </a:p>
        </p:txBody>
      </p:sp>
      <p:cxnSp>
        <p:nvCxnSpPr>
          <p:cNvPr id="973" name="Google Shape;973;p125"/>
          <p:cNvCxnSpPr>
            <a:stCxn id="967" idx="1"/>
            <a:endCxn id="972" idx="1"/>
          </p:cNvCxnSpPr>
          <p:nvPr/>
        </p:nvCxnSpPr>
        <p:spPr>
          <a:xfrm rot="10800000" flipH="1" flipV="1">
            <a:off x="1261100" y="4550961"/>
            <a:ext cx="2612163" cy="153180"/>
          </a:xfrm>
          <a:prstGeom prst="bentConnector3">
            <a:avLst>
              <a:gd name="adj1" fmla="val -8751"/>
            </a:avLst>
          </a:prstGeom>
          <a:noFill/>
          <a:ln w="9525" cap="flat" cmpd="sng">
            <a:solidFill>
              <a:srgbClr val="1F3E6D"/>
            </a:solidFill>
            <a:prstDash val="dot"/>
            <a:miter lim="800000"/>
            <a:headEnd type="none" w="sm" len="sm"/>
            <a:tailEnd type="none" w="sm" len="sm"/>
          </a:ln>
        </p:spPr>
      </p:cxnSp>
      <p:cxnSp>
        <p:nvCxnSpPr>
          <p:cNvPr id="974" name="Google Shape;974;p125"/>
          <p:cNvCxnSpPr>
            <a:stCxn id="970" idx="3"/>
            <a:endCxn id="972" idx="3"/>
          </p:cNvCxnSpPr>
          <p:nvPr/>
        </p:nvCxnSpPr>
        <p:spPr>
          <a:xfrm flipH="1">
            <a:off x="4487682" y="4525485"/>
            <a:ext cx="2621700" cy="178800"/>
          </a:xfrm>
          <a:prstGeom prst="bentConnector5">
            <a:avLst>
              <a:gd name="adj1" fmla="val -9083"/>
              <a:gd name="adj2" fmla="val 199874"/>
              <a:gd name="adj3" fmla="val 60900"/>
            </a:avLst>
          </a:prstGeom>
          <a:noFill/>
          <a:ln w="9525" cap="flat" cmpd="sng">
            <a:solidFill>
              <a:srgbClr val="1F3E6D"/>
            </a:solidFill>
            <a:prstDash val="dot"/>
            <a:miter lim="800000"/>
            <a:headEnd type="none" w="sm" len="sm"/>
            <a:tailEnd type="none" w="sm" len="sm"/>
          </a:ln>
        </p:spPr>
      </p:cxnSp>
      <p:sp>
        <p:nvSpPr>
          <p:cNvPr id="975" name="Google Shape;975;p125"/>
          <p:cNvSpPr txBox="1"/>
          <p:nvPr/>
        </p:nvSpPr>
        <p:spPr>
          <a:xfrm>
            <a:off x="2662398" y="4737660"/>
            <a:ext cx="3036000" cy="238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1" u="none" strike="noStrike" cap="none">
                <a:solidFill>
                  <a:srgbClr val="262626"/>
                </a:solidFill>
                <a:latin typeface="Calibri"/>
                <a:ea typeface="Calibri"/>
                <a:cs typeface="Calibri"/>
                <a:sym typeface="Calibri"/>
              </a:rPr>
              <a:t>± 3 weeks</a:t>
            </a:r>
            <a:endParaRPr sz="1100" b="0" i="0" u="none" strike="noStrike" cap="none">
              <a:solidFill>
                <a:srgbClr val="000000"/>
              </a:solidFill>
              <a:latin typeface="Arial"/>
              <a:ea typeface="Arial"/>
              <a:cs typeface="Arial"/>
              <a:sym typeface="Arial"/>
            </a:endParaRPr>
          </a:p>
        </p:txBody>
      </p:sp>
      <p:sp>
        <p:nvSpPr>
          <p:cNvPr id="976" name="Google Shape;976;p125"/>
          <p:cNvSpPr/>
          <p:nvPr/>
        </p:nvSpPr>
        <p:spPr>
          <a:xfrm>
            <a:off x="1298656" y="1641605"/>
            <a:ext cx="5830967" cy="2669472"/>
          </a:xfrm>
          <a:custGeom>
            <a:avLst/>
            <a:gdLst/>
            <a:ahLst/>
            <a:cxnLst/>
            <a:rect l="l" t="t" r="r" b="b"/>
            <a:pathLst>
              <a:path w="7774622" h="3559296" extrusionOk="0">
                <a:moveTo>
                  <a:pt x="3810657" y="319766"/>
                </a:moveTo>
                <a:cubicBezTo>
                  <a:pt x="3760224" y="319194"/>
                  <a:pt x="3718957" y="377824"/>
                  <a:pt x="3677285" y="422274"/>
                </a:cubicBezTo>
                <a:cubicBezTo>
                  <a:pt x="3629660" y="473074"/>
                  <a:pt x="3600556" y="518053"/>
                  <a:pt x="3547110" y="628649"/>
                </a:cubicBezTo>
                <a:cubicBezTo>
                  <a:pt x="3493664" y="739245"/>
                  <a:pt x="3451860" y="809624"/>
                  <a:pt x="3356610" y="1085849"/>
                </a:cubicBezTo>
                <a:cubicBezTo>
                  <a:pt x="3261360" y="1362074"/>
                  <a:pt x="3093085" y="1989137"/>
                  <a:pt x="2975610" y="2285999"/>
                </a:cubicBezTo>
                <a:cubicBezTo>
                  <a:pt x="2858135" y="2582861"/>
                  <a:pt x="2843847" y="2668587"/>
                  <a:pt x="2651760" y="2867024"/>
                </a:cubicBezTo>
                <a:cubicBezTo>
                  <a:pt x="2459673" y="3065461"/>
                  <a:pt x="1981835" y="3405716"/>
                  <a:pt x="1670685" y="3476624"/>
                </a:cubicBezTo>
                <a:cubicBezTo>
                  <a:pt x="1592898" y="3494351"/>
                  <a:pt x="1523345" y="3508473"/>
                  <a:pt x="1458977" y="3519660"/>
                </a:cubicBezTo>
                <a:lnTo>
                  <a:pt x="1294351" y="3542836"/>
                </a:lnTo>
                <a:lnTo>
                  <a:pt x="213360" y="3543299"/>
                </a:lnTo>
                <a:lnTo>
                  <a:pt x="937260" y="3559174"/>
                </a:lnTo>
                <a:cubicBezTo>
                  <a:pt x="1058704" y="3559968"/>
                  <a:pt x="1164272" y="3557058"/>
                  <a:pt x="1278374" y="3545085"/>
                </a:cubicBezTo>
                <a:lnTo>
                  <a:pt x="1294351" y="3542836"/>
                </a:lnTo>
                <a:lnTo>
                  <a:pt x="7623810" y="3540124"/>
                </a:lnTo>
                <a:cubicBezTo>
                  <a:pt x="7368223" y="3535361"/>
                  <a:pt x="6944360" y="3509432"/>
                  <a:pt x="6661785" y="3476624"/>
                </a:cubicBezTo>
                <a:cubicBezTo>
                  <a:pt x="6379210" y="3443816"/>
                  <a:pt x="6131560" y="3405186"/>
                  <a:pt x="5928360" y="3343274"/>
                </a:cubicBezTo>
                <a:cubicBezTo>
                  <a:pt x="5725160" y="3281362"/>
                  <a:pt x="5579110" y="3195636"/>
                  <a:pt x="5442585" y="3105149"/>
                </a:cubicBezTo>
                <a:cubicBezTo>
                  <a:pt x="5306060" y="3014662"/>
                  <a:pt x="5221923" y="2940049"/>
                  <a:pt x="5109210" y="2800349"/>
                </a:cubicBezTo>
                <a:cubicBezTo>
                  <a:pt x="4996498" y="2660649"/>
                  <a:pt x="4858385" y="2441574"/>
                  <a:pt x="4766310" y="2266949"/>
                </a:cubicBezTo>
                <a:cubicBezTo>
                  <a:pt x="4674235" y="2092324"/>
                  <a:pt x="4625023" y="1957387"/>
                  <a:pt x="4556760" y="1752599"/>
                </a:cubicBezTo>
                <a:cubicBezTo>
                  <a:pt x="4488497" y="1547811"/>
                  <a:pt x="4442460" y="1263649"/>
                  <a:pt x="4356735" y="1038224"/>
                </a:cubicBezTo>
                <a:cubicBezTo>
                  <a:pt x="4271010" y="812799"/>
                  <a:pt x="4142422" y="519111"/>
                  <a:pt x="4042410" y="400049"/>
                </a:cubicBezTo>
                <a:cubicBezTo>
                  <a:pt x="3942398" y="280987"/>
                  <a:pt x="3893714" y="345545"/>
                  <a:pt x="3832860" y="323849"/>
                </a:cubicBezTo>
                <a:cubicBezTo>
                  <a:pt x="3825254" y="321137"/>
                  <a:pt x="3817862" y="319847"/>
                  <a:pt x="3810657" y="319766"/>
                </a:cubicBezTo>
                <a:close/>
                <a:moveTo>
                  <a:pt x="0" y="0"/>
                </a:moveTo>
                <a:lnTo>
                  <a:pt x="7774622" y="0"/>
                </a:lnTo>
                <a:lnTo>
                  <a:pt x="7774622" y="3559296"/>
                </a:lnTo>
                <a:lnTo>
                  <a:pt x="0" y="3559296"/>
                </a:lnTo>
                <a:close/>
              </a:path>
            </a:pathLst>
          </a:cu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77" name="Google Shape;977;p125"/>
          <p:cNvSpPr/>
          <p:nvPr/>
        </p:nvSpPr>
        <p:spPr>
          <a:xfrm>
            <a:off x="1458676" y="1881425"/>
            <a:ext cx="5557838" cy="2429651"/>
          </a:xfrm>
          <a:custGeom>
            <a:avLst/>
            <a:gdLst/>
            <a:ahLst/>
            <a:cxnLst/>
            <a:rect l="l" t="t" r="r" b="b"/>
            <a:pathLst>
              <a:path w="7410450" h="3239534" extrusionOk="0">
                <a:moveTo>
                  <a:pt x="0" y="3223538"/>
                </a:moveTo>
                <a:lnTo>
                  <a:pt x="723900" y="3239413"/>
                </a:lnTo>
                <a:cubicBezTo>
                  <a:pt x="966787" y="3241001"/>
                  <a:pt x="1146175" y="3227771"/>
                  <a:pt x="1457325" y="3156863"/>
                </a:cubicBezTo>
                <a:cubicBezTo>
                  <a:pt x="1768475" y="3085955"/>
                  <a:pt x="2246313" y="2745700"/>
                  <a:pt x="2438400" y="2547263"/>
                </a:cubicBezTo>
                <a:cubicBezTo>
                  <a:pt x="2630487" y="2348826"/>
                  <a:pt x="2644775" y="2263100"/>
                  <a:pt x="2762250" y="1966238"/>
                </a:cubicBezTo>
                <a:cubicBezTo>
                  <a:pt x="2879725" y="1669376"/>
                  <a:pt x="3048000" y="1042313"/>
                  <a:pt x="3143250" y="766088"/>
                </a:cubicBezTo>
                <a:cubicBezTo>
                  <a:pt x="3238500" y="489863"/>
                  <a:pt x="3280304" y="419484"/>
                  <a:pt x="3333750" y="308888"/>
                </a:cubicBezTo>
                <a:cubicBezTo>
                  <a:pt x="3387196" y="198292"/>
                  <a:pt x="3416300" y="153313"/>
                  <a:pt x="3463925" y="102513"/>
                </a:cubicBezTo>
                <a:cubicBezTo>
                  <a:pt x="3511550" y="51713"/>
                  <a:pt x="3558646" y="-17608"/>
                  <a:pt x="3619500" y="4088"/>
                </a:cubicBezTo>
                <a:cubicBezTo>
                  <a:pt x="3680354" y="25784"/>
                  <a:pt x="3729038" y="-38774"/>
                  <a:pt x="3829050" y="80288"/>
                </a:cubicBezTo>
                <a:cubicBezTo>
                  <a:pt x="3929062" y="199350"/>
                  <a:pt x="4057650" y="493038"/>
                  <a:pt x="4143375" y="718463"/>
                </a:cubicBezTo>
                <a:cubicBezTo>
                  <a:pt x="4229100" y="943888"/>
                  <a:pt x="4275137" y="1228050"/>
                  <a:pt x="4343400" y="1432838"/>
                </a:cubicBezTo>
                <a:cubicBezTo>
                  <a:pt x="4411663" y="1637626"/>
                  <a:pt x="4460875" y="1772563"/>
                  <a:pt x="4552950" y="1947188"/>
                </a:cubicBezTo>
                <a:cubicBezTo>
                  <a:pt x="4645025" y="2121813"/>
                  <a:pt x="4783138" y="2340888"/>
                  <a:pt x="4895850" y="2480588"/>
                </a:cubicBezTo>
                <a:cubicBezTo>
                  <a:pt x="5008563" y="2620288"/>
                  <a:pt x="5092700" y="2694901"/>
                  <a:pt x="5229225" y="2785388"/>
                </a:cubicBezTo>
                <a:cubicBezTo>
                  <a:pt x="5365750" y="2875875"/>
                  <a:pt x="5511800" y="2961601"/>
                  <a:pt x="5715000" y="3023513"/>
                </a:cubicBezTo>
                <a:cubicBezTo>
                  <a:pt x="5918200" y="3085425"/>
                  <a:pt x="6165850" y="3124055"/>
                  <a:pt x="6448425" y="3156863"/>
                </a:cubicBezTo>
                <a:cubicBezTo>
                  <a:pt x="6731000" y="3189671"/>
                  <a:pt x="7154863" y="3215600"/>
                  <a:pt x="7410450" y="3220363"/>
                </a:cubicBezTo>
              </a:path>
            </a:pathLst>
          </a:custGeom>
          <a:noFill/>
          <a:ln w="19050" cap="flat" cmpd="sng">
            <a:solidFill>
              <a:srgbClr val="62081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78" name="Google Shape;978;p125"/>
          <p:cNvSpPr/>
          <p:nvPr/>
        </p:nvSpPr>
        <p:spPr>
          <a:xfrm>
            <a:off x="2654017" y="4128803"/>
            <a:ext cx="111900" cy="111900"/>
          </a:xfrm>
          <a:prstGeom prst="ellipse">
            <a:avLst/>
          </a:prstGeom>
          <a:solidFill>
            <a:srgbClr val="620810"/>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79" name="Google Shape;979;p125"/>
          <p:cNvSpPr/>
          <p:nvPr/>
        </p:nvSpPr>
        <p:spPr>
          <a:xfrm>
            <a:off x="4139873" y="1827207"/>
            <a:ext cx="111900" cy="111900"/>
          </a:xfrm>
          <a:prstGeom prst="ellipse">
            <a:avLst/>
          </a:prstGeom>
          <a:solidFill>
            <a:srgbClr val="620810"/>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80" name="Google Shape;980;p125"/>
          <p:cNvSpPr txBox="1"/>
          <p:nvPr/>
        </p:nvSpPr>
        <p:spPr>
          <a:xfrm>
            <a:off x="1464034" y="4015525"/>
            <a:ext cx="8304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262626"/>
                </a:solidFill>
                <a:latin typeface="Arial"/>
                <a:ea typeface="Arial"/>
                <a:cs typeface="Arial"/>
                <a:sym typeface="Arial"/>
              </a:rPr>
              <a:t>Stable</a:t>
            </a:r>
            <a:endParaRPr sz="1100" b="0" i="0" u="none" strike="noStrike" cap="none">
              <a:solidFill>
                <a:srgbClr val="000000"/>
              </a:solidFill>
              <a:latin typeface="Arial"/>
              <a:ea typeface="Arial"/>
              <a:cs typeface="Arial"/>
              <a:sym typeface="Arial"/>
            </a:endParaRPr>
          </a:p>
        </p:txBody>
      </p:sp>
      <p:sp>
        <p:nvSpPr>
          <p:cNvPr id="981" name="Google Shape;981;p125"/>
          <p:cNvSpPr txBox="1"/>
          <p:nvPr/>
        </p:nvSpPr>
        <p:spPr>
          <a:xfrm>
            <a:off x="2243209" y="3441508"/>
            <a:ext cx="1156800" cy="284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 sz="1400" b="0" i="0" u="none" strike="noStrike" cap="none">
                <a:solidFill>
                  <a:srgbClr val="262626"/>
                </a:solidFill>
                <a:latin typeface="Arial"/>
                <a:ea typeface="Arial"/>
                <a:cs typeface="Arial"/>
                <a:sym typeface="Arial"/>
              </a:rPr>
              <a:t>Crisis begins</a:t>
            </a:r>
            <a:endParaRPr sz="1100" b="0" i="0" u="none" strike="noStrike" cap="none">
              <a:solidFill>
                <a:srgbClr val="000000"/>
              </a:solidFill>
              <a:latin typeface="Arial"/>
              <a:ea typeface="Arial"/>
              <a:cs typeface="Arial"/>
              <a:sym typeface="Arial"/>
            </a:endParaRPr>
          </a:p>
        </p:txBody>
      </p:sp>
      <p:sp>
        <p:nvSpPr>
          <p:cNvPr id="982" name="Google Shape;982;p125"/>
          <p:cNvSpPr txBox="1"/>
          <p:nvPr/>
        </p:nvSpPr>
        <p:spPr>
          <a:xfrm>
            <a:off x="2750353" y="1910879"/>
            <a:ext cx="1198800" cy="284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 sz="1400" b="0" i="0" u="none" strike="noStrike" cap="none">
                <a:solidFill>
                  <a:srgbClr val="262626"/>
                </a:solidFill>
                <a:latin typeface="Arial"/>
                <a:ea typeface="Arial"/>
                <a:cs typeface="Arial"/>
                <a:sym typeface="Arial"/>
              </a:rPr>
              <a:t>Crisis peaks</a:t>
            </a:r>
            <a:endParaRPr sz="1100" b="0" i="0" u="none" strike="noStrike" cap="none">
              <a:solidFill>
                <a:srgbClr val="000000"/>
              </a:solidFill>
              <a:latin typeface="Arial"/>
              <a:ea typeface="Arial"/>
              <a:cs typeface="Arial"/>
              <a:sym typeface="Arial"/>
            </a:endParaRPr>
          </a:p>
        </p:txBody>
      </p:sp>
      <p:sp>
        <p:nvSpPr>
          <p:cNvPr id="983" name="Google Shape;983;p125"/>
          <p:cNvSpPr txBox="1"/>
          <p:nvPr/>
        </p:nvSpPr>
        <p:spPr>
          <a:xfrm>
            <a:off x="4204940" y="1424016"/>
            <a:ext cx="1200600" cy="500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620810"/>
                </a:solidFill>
                <a:latin typeface="Arial"/>
                <a:ea typeface="Arial"/>
                <a:cs typeface="Arial"/>
                <a:sym typeface="Arial"/>
              </a:rPr>
              <a:t>RISK ACUTE</a:t>
            </a:r>
            <a:endParaRPr sz="1100" b="0" i="0" u="none" strike="noStrike" cap="none" dirty="0">
              <a:solidFill>
                <a:srgbClr val="000000"/>
              </a:solidFill>
              <a:latin typeface="Arial"/>
              <a:ea typeface="Arial"/>
              <a:cs typeface="Arial"/>
              <a:sym typeface="Arial"/>
            </a:endParaRPr>
          </a:p>
        </p:txBody>
      </p:sp>
      <p:sp>
        <p:nvSpPr>
          <p:cNvPr id="984" name="Google Shape;984;p125"/>
          <p:cNvSpPr txBox="1"/>
          <p:nvPr/>
        </p:nvSpPr>
        <p:spPr>
          <a:xfrm>
            <a:off x="4803975" y="2897565"/>
            <a:ext cx="1456500" cy="500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262626"/>
                </a:solidFill>
                <a:latin typeface="Arial"/>
                <a:ea typeface="Arial"/>
                <a:cs typeface="Arial"/>
                <a:sym typeface="Arial"/>
              </a:rPr>
              <a:t>Crisis diminishes</a:t>
            </a:r>
            <a:endParaRPr sz="1100" b="0" i="0" u="none" strike="noStrike" cap="none">
              <a:solidFill>
                <a:srgbClr val="000000"/>
              </a:solidFill>
              <a:latin typeface="Arial"/>
              <a:ea typeface="Arial"/>
              <a:cs typeface="Arial"/>
              <a:sym typeface="Arial"/>
            </a:endParaRPr>
          </a:p>
        </p:txBody>
      </p:sp>
      <p:sp>
        <p:nvSpPr>
          <p:cNvPr id="985" name="Google Shape;985;p125"/>
          <p:cNvSpPr txBox="1"/>
          <p:nvPr/>
        </p:nvSpPr>
        <p:spPr>
          <a:xfrm>
            <a:off x="6207850" y="4015525"/>
            <a:ext cx="830400" cy="284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 sz="1400" b="0" i="0" u="none" strike="noStrike" cap="none" dirty="0">
                <a:solidFill>
                  <a:srgbClr val="262626"/>
                </a:solidFill>
                <a:latin typeface="Arial"/>
                <a:ea typeface="Arial"/>
                <a:cs typeface="Arial"/>
                <a:sym typeface="Arial"/>
              </a:rPr>
              <a:t>Stable</a:t>
            </a:r>
            <a:endParaRPr sz="1100" b="0" i="0" u="none" strike="noStrike" cap="none" dirty="0">
              <a:solidFill>
                <a:srgbClr val="000000"/>
              </a:solidFill>
              <a:latin typeface="Arial"/>
              <a:ea typeface="Arial"/>
              <a:cs typeface="Arial"/>
              <a:sym typeface="Arial"/>
            </a:endParaRPr>
          </a:p>
        </p:txBody>
      </p:sp>
      <p:sp>
        <p:nvSpPr>
          <p:cNvPr id="986" name="Google Shape;986;p125"/>
          <p:cNvSpPr/>
          <p:nvPr/>
        </p:nvSpPr>
        <p:spPr>
          <a:xfrm>
            <a:off x="1511301" y="4266297"/>
            <a:ext cx="71100" cy="71100"/>
          </a:xfrm>
          <a:prstGeom prst="diamond">
            <a:avLst/>
          </a:prstGeom>
          <a:solidFill>
            <a:srgbClr val="620810"/>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87" name="Google Shape;987;p125"/>
          <p:cNvSpPr/>
          <p:nvPr/>
        </p:nvSpPr>
        <p:spPr>
          <a:xfrm>
            <a:off x="3405675" y="3549306"/>
            <a:ext cx="71100" cy="71100"/>
          </a:xfrm>
          <a:prstGeom prst="diamond">
            <a:avLst/>
          </a:prstGeom>
          <a:solidFill>
            <a:srgbClr val="620810"/>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88" name="Google Shape;988;p125"/>
          <p:cNvSpPr/>
          <p:nvPr/>
        </p:nvSpPr>
        <p:spPr>
          <a:xfrm>
            <a:off x="3953433" y="2027323"/>
            <a:ext cx="71100" cy="71100"/>
          </a:xfrm>
          <a:prstGeom prst="diamond">
            <a:avLst/>
          </a:prstGeom>
          <a:solidFill>
            <a:srgbClr val="620810"/>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89" name="Google Shape;989;p125"/>
          <p:cNvSpPr/>
          <p:nvPr/>
        </p:nvSpPr>
        <p:spPr>
          <a:xfrm>
            <a:off x="4709320" y="3006730"/>
            <a:ext cx="71100" cy="71100"/>
          </a:xfrm>
          <a:prstGeom prst="diamond">
            <a:avLst/>
          </a:prstGeom>
          <a:solidFill>
            <a:srgbClr val="620810"/>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90" name="Google Shape;990;p125"/>
          <p:cNvSpPr/>
          <p:nvPr/>
        </p:nvSpPr>
        <p:spPr>
          <a:xfrm>
            <a:off x="6913763" y="4266297"/>
            <a:ext cx="71100" cy="71100"/>
          </a:xfrm>
          <a:prstGeom prst="diamond">
            <a:avLst/>
          </a:prstGeom>
          <a:solidFill>
            <a:srgbClr val="620810"/>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aphicFrame>
        <p:nvGraphicFramePr>
          <p:cNvPr id="2" name="Table 1">
            <a:extLst>
              <a:ext uri="{FF2B5EF4-FFF2-40B4-BE49-F238E27FC236}">
                <a16:creationId xmlns:a16="http://schemas.microsoft.com/office/drawing/2014/main" id="{084DCF38-3100-E104-74EB-6002B64FE240}"/>
              </a:ext>
            </a:extLst>
          </p:cNvPr>
          <p:cNvGraphicFramePr>
            <a:graphicFrameLocks noGrp="1"/>
          </p:cNvGraphicFramePr>
          <p:nvPr>
            <p:extLst>
              <p:ext uri="{D42A27DB-BD31-4B8C-83A1-F6EECF244321}">
                <p14:modId xmlns:p14="http://schemas.microsoft.com/office/powerpoint/2010/main" val="2708313733"/>
              </p:ext>
            </p:extLst>
          </p:nvPr>
        </p:nvGraphicFramePr>
        <p:xfrm>
          <a:off x="1472763" y="993998"/>
          <a:ext cx="5601314" cy="365760"/>
        </p:xfrm>
        <a:graphic>
          <a:graphicData uri="http://schemas.openxmlformats.org/drawingml/2006/table">
            <a:tbl>
              <a:tblPr firstRow="1" bandRow="1">
                <a:tableStyleId>{243ADBBE-3CCE-4718-A17A-0C177C1ADE54}</a:tableStyleId>
              </a:tblPr>
              <a:tblGrid>
                <a:gridCol w="1950170">
                  <a:extLst>
                    <a:ext uri="{9D8B030D-6E8A-4147-A177-3AD203B41FA5}">
                      <a16:colId xmlns:a16="http://schemas.microsoft.com/office/drawing/2014/main" val="1891829826"/>
                    </a:ext>
                  </a:extLst>
                </a:gridCol>
                <a:gridCol w="772566">
                  <a:extLst>
                    <a:ext uri="{9D8B030D-6E8A-4147-A177-3AD203B41FA5}">
                      <a16:colId xmlns:a16="http://schemas.microsoft.com/office/drawing/2014/main" val="3564427667"/>
                    </a:ext>
                  </a:extLst>
                </a:gridCol>
                <a:gridCol w="2878578">
                  <a:extLst>
                    <a:ext uri="{9D8B030D-6E8A-4147-A177-3AD203B41FA5}">
                      <a16:colId xmlns:a16="http://schemas.microsoft.com/office/drawing/2014/main" val="2221001330"/>
                    </a:ext>
                  </a:extLst>
                </a:gridCol>
              </a:tblGrid>
              <a:tr h="252090">
                <a:tc>
                  <a:txBody>
                    <a:bodyPr/>
                    <a:lstStyle/>
                    <a:p>
                      <a:pPr algn="ctr"/>
                      <a:endParaRPr lang="en-US" sz="1800" dirty="0">
                        <a:latin typeface="Avenir"/>
                      </a:endParaRPr>
                    </a:p>
                  </a:txBody>
                  <a:tcPr>
                    <a:solidFill>
                      <a:schemeClr val="accent6">
                        <a:lumMod val="40000"/>
                        <a:lumOff val="60000"/>
                      </a:schemeClr>
                    </a:solidFill>
                  </a:tcPr>
                </a:tc>
                <a:tc>
                  <a:txBody>
                    <a:bodyPr/>
                    <a:lstStyle/>
                    <a:p>
                      <a:pPr algn="ctr"/>
                      <a:endParaRPr lang="en-US" sz="1200" dirty="0"/>
                    </a:p>
                  </a:txBody>
                  <a:tcPr>
                    <a:solidFill>
                      <a:schemeClr val="accent5">
                        <a:lumMod val="40000"/>
                        <a:lumOff val="60000"/>
                      </a:schemeClr>
                    </a:solidFill>
                  </a:tcPr>
                </a:tc>
                <a:tc>
                  <a:txBody>
                    <a:bodyPr/>
                    <a:lstStyle/>
                    <a:p>
                      <a:pPr algn="ctr"/>
                      <a:endParaRPr lang="en-US" dirty="0"/>
                    </a:p>
                  </a:txBody>
                  <a:tcPr>
                    <a:solidFill>
                      <a:schemeClr val="accent4">
                        <a:lumMod val="40000"/>
                        <a:lumOff val="60000"/>
                      </a:schemeClr>
                    </a:solidFill>
                  </a:tcPr>
                </a:tc>
                <a:extLst>
                  <a:ext uri="{0D108BD9-81ED-4DB2-BD59-A6C34878D82A}">
                    <a16:rowId xmlns:a16="http://schemas.microsoft.com/office/drawing/2014/main" val="789328792"/>
                  </a:ext>
                </a:extLst>
              </a:tr>
            </a:tbl>
          </a:graphicData>
        </a:graphic>
      </p:graphicFrame>
      <p:cxnSp>
        <p:nvCxnSpPr>
          <p:cNvPr id="4" name="Straight Connector 3">
            <a:extLst>
              <a:ext uri="{FF2B5EF4-FFF2-40B4-BE49-F238E27FC236}">
                <a16:creationId xmlns:a16="http://schemas.microsoft.com/office/drawing/2014/main" id="{149B1715-B9BC-7E01-79C3-EDA69B80C570}"/>
              </a:ext>
            </a:extLst>
          </p:cNvPr>
          <p:cNvCxnSpPr>
            <a:cxnSpLocks/>
          </p:cNvCxnSpPr>
          <p:nvPr/>
        </p:nvCxnSpPr>
        <p:spPr>
          <a:xfrm flipV="1">
            <a:off x="3403306" y="1349900"/>
            <a:ext cx="16290" cy="2233958"/>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B2A58EA-8B0E-83B9-56F0-EDF571D1831D}"/>
              </a:ext>
            </a:extLst>
          </p:cNvPr>
          <p:cNvCxnSpPr/>
          <p:nvPr/>
        </p:nvCxnSpPr>
        <p:spPr>
          <a:xfrm flipV="1">
            <a:off x="4193153" y="1349900"/>
            <a:ext cx="0" cy="477307"/>
          </a:xfrm>
          <a:prstGeom prst="line">
            <a:avLst/>
          </a:prstGeom>
          <a:ln w="127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D6FAB0F-EF9A-89D3-EBD3-4B0719A2AD62}"/>
              </a:ext>
            </a:extLst>
          </p:cNvPr>
          <p:cNvCxnSpPr>
            <a:cxnSpLocks/>
          </p:cNvCxnSpPr>
          <p:nvPr/>
        </p:nvCxnSpPr>
        <p:spPr>
          <a:xfrm flipV="1">
            <a:off x="7005431" y="1317234"/>
            <a:ext cx="31651" cy="2890803"/>
          </a:xfrm>
          <a:prstGeom prst="line">
            <a:avLst/>
          </a:prstGeom>
          <a:ln w="127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7D6DD3D-DAC1-B94D-8E50-A6A1BFAE2311}"/>
              </a:ext>
            </a:extLst>
          </p:cNvPr>
          <p:cNvSpPr txBox="1"/>
          <p:nvPr/>
        </p:nvSpPr>
        <p:spPr>
          <a:xfrm>
            <a:off x="1857549" y="682475"/>
            <a:ext cx="1236285" cy="369332"/>
          </a:xfrm>
          <a:prstGeom prst="rect">
            <a:avLst/>
          </a:prstGeom>
          <a:noFill/>
        </p:spPr>
        <p:txBody>
          <a:bodyPr wrap="square" rtlCol="0">
            <a:spAutoFit/>
          </a:bodyPr>
          <a:lstStyle/>
          <a:p>
            <a:pPr algn="ctr"/>
            <a:r>
              <a:rPr lang="en-US" sz="1800" b="1" dirty="0">
                <a:latin typeface="Avenir"/>
              </a:rPr>
              <a:t>Prevention</a:t>
            </a:r>
            <a:r>
              <a:rPr lang="en-US" dirty="0"/>
              <a:t> </a:t>
            </a:r>
          </a:p>
        </p:txBody>
      </p:sp>
      <p:sp>
        <p:nvSpPr>
          <p:cNvPr id="16" name="TextBox 15">
            <a:extLst>
              <a:ext uri="{FF2B5EF4-FFF2-40B4-BE49-F238E27FC236}">
                <a16:creationId xmlns:a16="http://schemas.microsoft.com/office/drawing/2014/main" id="{B875CCE1-173A-7E42-F9C1-BC378BBED73A}"/>
              </a:ext>
            </a:extLst>
          </p:cNvPr>
          <p:cNvSpPr txBox="1"/>
          <p:nvPr/>
        </p:nvSpPr>
        <p:spPr>
          <a:xfrm>
            <a:off x="3137779" y="685500"/>
            <a:ext cx="1377868" cy="369332"/>
          </a:xfrm>
          <a:prstGeom prst="rect">
            <a:avLst/>
          </a:prstGeom>
          <a:noFill/>
        </p:spPr>
        <p:txBody>
          <a:bodyPr wrap="square" rtlCol="0">
            <a:spAutoFit/>
          </a:bodyPr>
          <a:lstStyle/>
          <a:p>
            <a:pPr algn="ctr"/>
            <a:r>
              <a:rPr lang="en-US" sz="1800" b="1" dirty="0">
                <a:latin typeface="Avenir"/>
              </a:rPr>
              <a:t>Intervention</a:t>
            </a:r>
            <a:r>
              <a:rPr lang="en-US" dirty="0"/>
              <a:t> </a:t>
            </a:r>
          </a:p>
        </p:txBody>
      </p:sp>
      <p:sp>
        <p:nvSpPr>
          <p:cNvPr id="17" name="TextBox 16">
            <a:extLst>
              <a:ext uri="{FF2B5EF4-FFF2-40B4-BE49-F238E27FC236}">
                <a16:creationId xmlns:a16="http://schemas.microsoft.com/office/drawing/2014/main" id="{4942F588-E562-034D-668F-45F07AFE9C94}"/>
              </a:ext>
            </a:extLst>
          </p:cNvPr>
          <p:cNvSpPr txBox="1"/>
          <p:nvPr/>
        </p:nvSpPr>
        <p:spPr>
          <a:xfrm>
            <a:off x="4977932" y="677410"/>
            <a:ext cx="1377868" cy="369332"/>
          </a:xfrm>
          <a:prstGeom prst="rect">
            <a:avLst/>
          </a:prstGeom>
          <a:noFill/>
        </p:spPr>
        <p:txBody>
          <a:bodyPr wrap="square" rtlCol="0">
            <a:spAutoFit/>
          </a:bodyPr>
          <a:lstStyle/>
          <a:p>
            <a:pPr algn="ctr"/>
            <a:r>
              <a:rPr lang="en-US" sz="1800" b="1" dirty="0">
                <a:latin typeface="Avenir"/>
              </a:rPr>
              <a:t>Postvention </a:t>
            </a:r>
            <a:r>
              <a:rPr lang="en-US" dirty="0"/>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64"/>
                                        </p:tgtEl>
                                        <p:attrNameLst>
                                          <p:attrName>style.visibility</p:attrName>
                                        </p:attrNameLst>
                                      </p:cBhvr>
                                      <p:to>
                                        <p:strVal val="visible"/>
                                      </p:to>
                                    </p:set>
                                    <p:animEffect transition="in" filter="fade">
                                      <p:cBhvr>
                                        <p:cTn id="7" dur="500"/>
                                        <p:tgtEl>
                                          <p:spTgt spid="964"/>
                                        </p:tgtEl>
                                      </p:cBhvr>
                                    </p:animEffect>
                                  </p:childTnLst>
                                </p:cTn>
                              </p:par>
                              <p:par>
                                <p:cTn id="8" presetID="10" presetClass="entr" presetSubtype="0" fill="hold" nodeType="withEffect">
                                  <p:stCondLst>
                                    <p:cond delay="0"/>
                                  </p:stCondLst>
                                  <p:childTnLst>
                                    <p:set>
                                      <p:cBhvr>
                                        <p:cTn id="9" dur="1" fill="hold">
                                          <p:stCondLst>
                                            <p:cond delay="0"/>
                                          </p:stCondLst>
                                        </p:cTn>
                                        <p:tgtEl>
                                          <p:spTgt spid="965"/>
                                        </p:tgtEl>
                                        <p:attrNameLst>
                                          <p:attrName>style.visibility</p:attrName>
                                        </p:attrNameLst>
                                      </p:cBhvr>
                                      <p:to>
                                        <p:strVal val="visible"/>
                                      </p:to>
                                    </p:set>
                                    <p:animEffect transition="in" filter="fade">
                                      <p:cBhvr>
                                        <p:cTn id="10" dur="500"/>
                                        <p:tgtEl>
                                          <p:spTgt spid="965"/>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966"/>
                                        </p:tgtEl>
                                        <p:attrNameLst>
                                          <p:attrName>style.visibility</p:attrName>
                                        </p:attrNameLst>
                                      </p:cBhvr>
                                      <p:to>
                                        <p:strVal val="visible"/>
                                      </p:to>
                                    </p:set>
                                    <p:animEffect transition="in" filter="fade">
                                      <p:cBhvr>
                                        <p:cTn id="14" dur="500"/>
                                        <p:tgtEl>
                                          <p:spTgt spid="966"/>
                                        </p:tgtEl>
                                      </p:cBhvr>
                                    </p:animEffect>
                                  </p:childTnLst>
                                </p:cTn>
                              </p:par>
                              <p:par>
                                <p:cTn id="15" presetID="10" presetClass="entr" presetSubtype="0" fill="hold" nodeType="withEffect">
                                  <p:stCondLst>
                                    <p:cond delay="500"/>
                                  </p:stCondLst>
                                  <p:childTnLst>
                                    <p:set>
                                      <p:cBhvr>
                                        <p:cTn id="16" dur="1" fill="hold">
                                          <p:stCondLst>
                                            <p:cond delay="0"/>
                                          </p:stCondLst>
                                        </p:cTn>
                                        <p:tgtEl>
                                          <p:spTgt spid="972"/>
                                        </p:tgtEl>
                                        <p:attrNameLst>
                                          <p:attrName>style.visibility</p:attrName>
                                        </p:attrNameLst>
                                      </p:cBhvr>
                                      <p:to>
                                        <p:strVal val="visible"/>
                                      </p:to>
                                    </p:set>
                                    <p:animEffect transition="in" filter="fade">
                                      <p:cBhvr>
                                        <p:cTn id="17" dur="500"/>
                                        <p:tgtEl>
                                          <p:spTgt spid="972"/>
                                        </p:tgtEl>
                                      </p:cBhvr>
                                    </p:animEffect>
                                  </p:childTnLst>
                                </p:cTn>
                              </p:par>
                            </p:childTnLst>
                          </p:cTn>
                        </p:par>
                        <p:par>
                          <p:cTn id="18" fill="hold">
                            <p:stCondLst>
                              <p:cond delay="1000"/>
                            </p:stCondLst>
                            <p:childTnLst>
                              <p:par>
                                <p:cTn id="19" presetID="10" presetClass="entr" presetSubtype="0" fill="hold" nodeType="afterEffect">
                                  <p:stCondLst>
                                    <p:cond delay="500"/>
                                  </p:stCondLst>
                                  <p:childTnLst>
                                    <p:set>
                                      <p:cBhvr>
                                        <p:cTn id="20" dur="1" fill="hold">
                                          <p:stCondLst>
                                            <p:cond delay="0"/>
                                          </p:stCondLst>
                                        </p:cTn>
                                        <p:tgtEl>
                                          <p:spTgt spid="973"/>
                                        </p:tgtEl>
                                        <p:attrNameLst>
                                          <p:attrName>style.visibility</p:attrName>
                                        </p:attrNameLst>
                                      </p:cBhvr>
                                      <p:to>
                                        <p:strVal val="visible"/>
                                      </p:to>
                                    </p:set>
                                    <p:animEffect transition="in" filter="fade">
                                      <p:cBhvr>
                                        <p:cTn id="21" dur="500"/>
                                        <p:tgtEl>
                                          <p:spTgt spid="973"/>
                                        </p:tgtEl>
                                      </p:cBhvr>
                                    </p:animEffect>
                                  </p:childTnLst>
                                </p:cTn>
                              </p:par>
                              <p:par>
                                <p:cTn id="22" presetID="10" presetClass="entr" presetSubtype="0" fill="hold" nodeType="withEffect">
                                  <p:stCondLst>
                                    <p:cond delay="500"/>
                                  </p:stCondLst>
                                  <p:childTnLst>
                                    <p:set>
                                      <p:cBhvr>
                                        <p:cTn id="23" dur="1" fill="hold">
                                          <p:stCondLst>
                                            <p:cond delay="0"/>
                                          </p:stCondLst>
                                        </p:cTn>
                                        <p:tgtEl>
                                          <p:spTgt spid="974"/>
                                        </p:tgtEl>
                                        <p:attrNameLst>
                                          <p:attrName>style.visibility</p:attrName>
                                        </p:attrNameLst>
                                      </p:cBhvr>
                                      <p:to>
                                        <p:strVal val="visible"/>
                                      </p:to>
                                    </p:set>
                                    <p:animEffect transition="in" filter="fade">
                                      <p:cBhvr>
                                        <p:cTn id="24" dur="500"/>
                                        <p:tgtEl>
                                          <p:spTgt spid="974"/>
                                        </p:tgtEl>
                                      </p:cBhvr>
                                    </p:animEffect>
                                  </p:childTnLst>
                                </p:cTn>
                              </p:par>
                            </p:childTnLst>
                          </p:cTn>
                        </p:par>
                        <p:par>
                          <p:cTn id="25" fill="hold">
                            <p:stCondLst>
                              <p:cond delay="1500"/>
                            </p:stCondLst>
                            <p:childTnLst>
                              <p:par>
                                <p:cTn id="26" presetID="10" presetClass="entr" presetSubtype="0" fill="hold" nodeType="afterEffect">
                                  <p:stCondLst>
                                    <p:cond delay="500"/>
                                  </p:stCondLst>
                                  <p:childTnLst>
                                    <p:set>
                                      <p:cBhvr>
                                        <p:cTn id="27" dur="1" fill="hold">
                                          <p:stCondLst>
                                            <p:cond delay="0"/>
                                          </p:stCondLst>
                                        </p:cTn>
                                        <p:tgtEl>
                                          <p:spTgt spid="967"/>
                                        </p:tgtEl>
                                        <p:attrNameLst>
                                          <p:attrName>style.visibility</p:attrName>
                                        </p:attrNameLst>
                                      </p:cBhvr>
                                      <p:to>
                                        <p:strVal val="visible"/>
                                      </p:to>
                                    </p:set>
                                    <p:animEffect transition="in" filter="fade">
                                      <p:cBhvr>
                                        <p:cTn id="28" dur="500"/>
                                        <p:tgtEl>
                                          <p:spTgt spid="967"/>
                                        </p:tgtEl>
                                      </p:cBhvr>
                                    </p:animEffect>
                                  </p:childTnLst>
                                </p:cTn>
                              </p:par>
                              <p:par>
                                <p:cTn id="29" presetID="10" presetClass="entr" presetSubtype="0" fill="hold" nodeType="withEffect">
                                  <p:stCondLst>
                                    <p:cond delay="500"/>
                                  </p:stCondLst>
                                  <p:childTnLst>
                                    <p:set>
                                      <p:cBhvr>
                                        <p:cTn id="30" dur="1" fill="hold">
                                          <p:stCondLst>
                                            <p:cond delay="0"/>
                                          </p:stCondLst>
                                        </p:cTn>
                                        <p:tgtEl>
                                          <p:spTgt spid="968"/>
                                        </p:tgtEl>
                                        <p:attrNameLst>
                                          <p:attrName>style.visibility</p:attrName>
                                        </p:attrNameLst>
                                      </p:cBhvr>
                                      <p:to>
                                        <p:strVal val="visible"/>
                                      </p:to>
                                    </p:set>
                                    <p:animEffect transition="in" filter="fade">
                                      <p:cBhvr>
                                        <p:cTn id="31" dur="500"/>
                                        <p:tgtEl>
                                          <p:spTgt spid="968"/>
                                        </p:tgtEl>
                                      </p:cBhvr>
                                    </p:animEffect>
                                  </p:childTnLst>
                                </p:cTn>
                              </p:par>
                              <p:par>
                                <p:cTn id="32" presetID="10" presetClass="entr" presetSubtype="0" fill="hold" nodeType="withEffect">
                                  <p:stCondLst>
                                    <p:cond delay="500"/>
                                  </p:stCondLst>
                                  <p:childTnLst>
                                    <p:set>
                                      <p:cBhvr>
                                        <p:cTn id="33" dur="1" fill="hold">
                                          <p:stCondLst>
                                            <p:cond delay="0"/>
                                          </p:stCondLst>
                                        </p:cTn>
                                        <p:tgtEl>
                                          <p:spTgt spid="963"/>
                                        </p:tgtEl>
                                        <p:attrNameLst>
                                          <p:attrName>style.visibility</p:attrName>
                                        </p:attrNameLst>
                                      </p:cBhvr>
                                      <p:to>
                                        <p:strVal val="visible"/>
                                      </p:to>
                                    </p:set>
                                    <p:animEffect transition="in" filter="fade">
                                      <p:cBhvr>
                                        <p:cTn id="34" dur="500"/>
                                        <p:tgtEl>
                                          <p:spTgt spid="963"/>
                                        </p:tgtEl>
                                      </p:cBhvr>
                                    </p:animEffect>
                                  </p:childTnLst>
                                </p:cTn>
                              </p:par>
                              <p:par>
                                <p:cTn id="35" presetID="10" presetClass="entr" presetSubtype="0" fill="hold" nodeType="withEffect">
                                  <p:stCondLst>
                                    <p:cond delay="500"/>
                                  </p:stCondLst>
                                  <p:childTnLst>
                                    <p:set>
                                      <p:cBhvr>
                                        <p:cTn id="36" dur="1" fill="hold">
                                          <p:stCondLst>
                                            <p:cond delay="0"/>
                                          </p:stCondLst>
                                        </p:cTn>
                                        <p:tgtEl>
                                          <p:spTgt spid="969"/>
                                        </p:tgtEl>
                                        <p:attrNameLst>
                                          <p:attrName>style.visibility</p:attrName>
                                        </p:attrNameLst>
                                      </p:cBhvr>
                                      <p:to>
                                        <p:strVal val="visible"/>
                                      </p:to>
                                    </p:set>
                                    <p:animEffect transition="in" filter="fade">
                                      <p:cBhvr>
                                        <p:cTn id="37" dur="500"/>
                                        <p:tgtEl>
                                          <p:spTgt spid="969"/>
                                        </p:tgtEl>
                                      </p:cBhvr>
                                    </p:animEffect>
                                  </p:childTnLst>
                                </p:cTn>
                              </p:par>
                              <p:par>
                                <p:cTn id="38" presetID="10" presetClass="entr" presetSubtype="0" fill="hold" nodeType="withEffect">
                                  <p:stCondLst>
                                    <p:cond delay="500"/>
                                  </p:stCondLst>
                                  <p:childTnLst>
                                    <p:set>
                                      <p:cBhvr>
                                        <p:cTn id="39" dur="1" fill="hold">
                                          <p:stCondLst>
                                            <p:cond delay="0"/>
                                          </p:stCondLst>
                                        </p:cTn>
                                        <p:tgtEl>
                                          <p:spTgt spid="970"/>
                                        </p:tgtEl>
                                        <p:attrNameLst>
                                          <p:attrName>style.visibility</p:attrName>
                                        </p:attrNameLst>
                                      </p:cBhvr>
                                      <p:to>
                                        <p:strVal val="visible"/>
                                      </p:to>
                                    </p:set>
                                    <p:animEffect transition="in" filter="fade">
                                      <p:cBhvr>
                                        <p:cTn id="40" dur="500"/>
                                        <p:tgtEl>
                                          <p:spTgt spid="970"/>
                                        </p:tgtEl>
                                      </p:cBhvr>
                                    </p:animEffect>
                                  </p:childTnLst>
                                </p:cTn>
                              </p:par>
                              <p:par>
                                <p:cTn id="41" presetID="10" presetClass="entr" presetSubtype="0" fill="hold" nodeType="withEffect">
                                  <p:stCondLst>
                                    <p:cond delay="500"/>
                                  </p:stCondLst>
                                  <p:childTnLst>
                                    <p:set>
                                      <p:cBhvr>
                                        <p:cTn id="42" dur="1" fill="hold">
                                          <p:stCondLst>
                                            <p:cond delay="0"/>
                                          </p:stCondLst>
                                        </p:cTn>
                                        <p:tgtEl>
                                          <p:spTgt spid="975"/>
                                        </p:tgtEl>
                                        <p:attrNameLst>
                                          <p:attrName>style.visibility</p:attrName>
                                        </p:attrNameLst>
                                      </p:cBhvr>
                                      <p:to>
                                        <p:strVal val="visible"/>
                                      </p:to>
                                    </p:set>
                                    <p:animEffect transition="in" filter="fade">
                                      <p:cBhvr>
                                        <p:cTn id="43" dur="500"/>
                                        <p:tgtEl>
                                          <p:spTgt spid="975"/>
                                        </p:tgtEl>
                                      </p:cBhvr>
                                    </p:animEffect>
                                  </p:childTnLst>
                                </p:cTn>
                              </p:par>
                            </p:childTnLst>
                          </p:cTn>
                        </p:par>
                        <p:par>
                          <p:cTn id="44" fill="hold">
                            <p:stCondLst>
                              <p:cond delay="2000"/>
                            </p:stCondLst>
                            <p:childTnLst>
                              <p:par>
                                <p:cTn id="45" presetID="10" presetClass="entr" presetSubtype="0" fill="hold" nodeType="afterEffect">
                                  <p:stCondLst>
                                    <p:cond delay="500"/>
                                  </p:stCondLst>
                                  <p:childTnLst>
                                    <p:set>
                                      <p:cBhvr>
                                        <p:cTn id="46" dur="1" fill="hold">
                                          <p:stCondLst>
                                            <p:cond delay="0"/>
                                          </p:stCondLst>
                                        </p:cTn>
                                        <p:tgtEl>
                                          <p:spTgt spid="977"/>
                                        </p:tgtEl>
                                        <p:attrNameLst>
                                          <p:attrName>style.visibility</p:attrName>
                                        </p:attrNameLst>
                                      </p:cBhvr>
                                      <p:to>
                                        <p:strVal val="visible"/>
                                      </p:to>
                                    </p:set>
                                    <p:animEffect transition="in" filter="fade">
                                      <p:cBhvr>
                                        <p:cTn id="47" dur="1000"/>
                                        <p:tgtEl>
                                          <p:spTgt spid="97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86"/>
                                        </p:tgtEl>
                                        <p:attrNameLst>
                                          <p:attrName>style.visibility</p:attrName>
                                        </p:attrNameLst>
                                      </p:cBhvr>
                                      <p:to>
                                        <p:strVal val="visible"/>
                                      </p:to>
                                    </p:set>
                                    <p:animEffect transition="in" filter="fade">
                                      <p:cBhvr>
                                        <p:cTn id="52" dur="500"/>
                                        <p:tgtEl>
                                          <p:spTgt spid="986"/>
                                        </p:tgtEl>
                                      </p:cBhvr>
                                    </p:animEffect>
                                  </p:childTnLst>
                                </p:cTn>
                              </p:par>
                              <p:par>
                                <p:cTn id="53" presetID="10" presetClass="entr" presetSubtype="0" fill="hold" nodeType="withEffect">
                                  <p:stCondLst>
                                    <p:cond delay="0"/>
                                  </p:stCondLst>
                                  <p:childTnLst>
                                    <p:set>
                                      <p:cBhvr>
                                        <p:cTn id="54" dur="1" fill="hold">
                                          <p:stCondLst>
                                            <p:cond delay="0"/>
                                          </p:stCondLst>
                                        </p:cTn>
                                        <p:tgtEl>
                                          <p:spTgt spid="980"/>
                                        </p:tgtEl>
                                        <p:attrNameLst>
                                          <p:attrName>style.visibility</p:attrName>
                                        </p:attrNameLst>
                                      </p:cBhvr>
                                      <p:to>
                                        <p:strVal val="visible"/>
                                      </p:to>
                                    </p:set>
                                    <p:animEffect transition="in" filter="fade">
                                      <p:cBhvr>
                                        <p:cTn id="55" dur="500"/>
                                        <p:tgtEl>
                                          <p:spTgt spid="98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971"/>
                                        </p:tgtEl>
                                        <p:attrNameLst>
                                          <p:attrName>style.visibility</p:attrName>
                                        </p:attrNameLst>
                                      </p:cBhvr>
                                      <p:to>
                                        <p:strVal val="visible"/>
                                      </p:to>
                                    </p:set>
                                    <p:animEffect transition="in" filter="fade">
                                      <p:cBhvr>
                                        <p:cTn id="60" dur="500"/>
                                        <p:tgtEl>
                                          <p:spTgt spid="971"/>
                                        </p:tgtEl>
                                      </p:cBhvr>
                                    </p:animEffect>
                                  </p:childTnLst>
                                </p:cTn>
                              </p:par>
                              <p:par>
                                <p:cTn id="61" presetID="10" presetClass="entr" presetSubtype="0" fill="hold" nodeType="withEffect">
                                  <p:stCondLst>
                                    <p:cond delay="0"/>
                                  </p:stCondLst>
                                  <p:childTnLst>
                                    <p:set>
                                      <p:cBhvr>
                                        <p:cTn id="62" dur="1" fill="hold">
                                          <p:stCondLst>
                                            <p:cond delay="0"/>
                                          </p:stCondLst>
                                        </p:cTn>
                                        <p:tgtEl>
                                          <p:spTgt spid="978"/>
                                        </p:tgtEl>
                                        <p:attrNameLst>
                                          <p:attrName>style.visibility</p:attrName>
                                        </p:attrNameLst>
                                      </p:cBhvr>
                                      <p:to>
                                        <p:strVal val="visible"/>
                                      </p:to>
                                    </p:set>
                                    <p:animEffect transition="in" filter="fade">
                                      <p:cBhvr>
                                        <p:cTn id="63" dur="500"/>
                                        <p:tgtEl>
                                          <p:spTgt spid="978"/>
                                        </p:tgtEl>
                                      </p:cBhvr>
                                    </p:animEffect>
                                  </p:childTnLst>
                                </p:cTn>
                              </p:par>
                              <p:par>
                                <p:cTn id="64" presetID="10" presetClass="entr" presetSubtype="0" fill="hold" nodeType="withEffect">
                                  <p:stCondLst>
                                    <p:cond delay="0"/>
                                  </p:stCondLst>
                                  <p:childTnLst>
                                    <p:set>
                                      <p:cBhvr>
                                        <p:cTn id="65" dur="1" fill="hold">
                                          <p:stCondLst>
                                            <p:cond delay="0"/>
                                          </p:stCondLst>
                                        </p:cTn>
                                        <p:tgtEl>
                                          <p:spTgt spid="929"/>
                                        </p:tgtEl>
                                        <p:attrNameLst>
                                          <p:attrName>style.visibility</p:attrName>
                                        </p:attrNameLst>
                                      </p:cBhvr>
                                      <p:to>
                                        <p:strVal val="visible"/>
                                      </p:to>
                                    </p:set>
                                    <p:animEffect transition="in" filter="fade">
                                      <p:cBhvr>
                                        <p:cTn id="66" dur="500"/>
                                        <p:tgtEl>
                                          <p:spTgt spid="929"/>
                                        </p:tgtEl>
                                      </p:cBhvr>
                                    </p:animEffect>
                                  </p:child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930"/>
                                        </p:tgtEl>
                                        <p:attrNameLst>
                                          <p:attrName>style.visibility</p:attrName>
                                        </p:attrNameLst>
                                      </p:cBhvr>
                                      <p:to>
                                        <p:strVal val="visible"/>
                                      </p:to>
                                    </p:set>
                                    <p:animEffect transition="in" filter="fade">
                                      <p:cBhvr>
                                        <p:cTn id="70" dur="500"/>
                                        <p:tgtEl>
                                          <p:spTgt spid="930"/>
                                        </p:tgtEl>
                                      </p:cBhvr>
                                    </p:animEffect>
                                  </p:childTnLst>
                                </p:cTn>
                              </p:par>
                            </p:childTnLst>
                          </p:cTn>
                        </p:par>
                        <p:par>
                          <p:cTn id="71" fill="hold">
                            <p:stCondLst>
                              <p:cond delay="1000"/>
                            </p:stCondLst>
                            <p:childTnLst>
                              <p:par>
                                <p:cTn id="72" presetID="10" presetClass="entr" presetSubtype="0" fill="hold" nodeType="afterEffect">
                                  <p:stCondLst>
                                    <p:cond delay="0"/>
                                  </p:stCondLst>
                                  <p:childTnLst>
                                    <p:set>
                                      <p:cBhvr>
                                        <p:cTn id="73" dur="1" fill="hold">
                                          <p:stCondLst>
                                            <p:cond delay="0"/>
                                          </p:stCondLst>
                                        </p:cTn>
                                        <p:tgtEl>
                                          <p:spTgt spid="931"/>
                                        </p:tgtEl>
                                        <p:attrNameLst>
                                          <p:attrName>style.visibility</p:attrName>
                                        </p:attrNameLst>
                                      </p:cBhvr>
                                      <p:to>
                                        <p:strVal val="visible"/>
                                      </p:to>
                                    </p:set>
                                    <p:animEffect transition="in" filter="fade">
                                      <p:cBhvr>
                                        <p:cTn id="74" dur="500"/>
                                        <p:tgtEl>
                                          <p:spTgt spid="931"/>
                                        </p:tgtEl>
                                      </p:cBhvr>
                                    </p:animEffect>
                                  </p:childTnLst>
                                </p:cTn>
                              </p:par>
                            </p:childTnLst>
                          </p:cTn>
                        </p:par>
                        <p:par>
                          <p:cTn id="75" fill="hold">
                            <p:stCondLst>
                              <p:cond delay="1500"/>
                            </p:stCondLst>
                            <p:childTnLst>
                              <p:par>
                                <p:cTn id="76" presetID="10" presetClass="entr" presetSubtype="0" fill="hold" nodeType="afterEffect">
                                  <p:stCondLst>
                                    <p:cond delay="0"/>
                                  </p:stCondLst>
                                  <p:childTnLst>
                                    <p:set>
                                      <p:cBhvr>
                                        <p:cTn id="77" dur="1" fill="hold">
                                          <p:stCondLst>
                                            <p:cond delay="0"/>
                                          </p:stCondLst>
                                        </p:cTn>
                                        <p:tgtEl>
                                          <p:spTgt spid="932"/>
                                        </p:tgtEl>
                                        <p:attrNameLst>
                                          <p:attrName>style.visibility</p:attrName>
                                        </p:attrNameLst>
                                      </p:cBhvr>
                                      <p:to>
                                        <p:strVal val="visible"/>
                                      </p:to>
                                    </p:set>
                                    <p:animEffect transition="in" filter="fade">
                                      <p:cBhvr>
                                        <p:cTn id="78" dur="500"/>
                                        <p:tgtEl>
                                          <p:spTgt spid="932"/>
                                        </p:tgtEl>
                                      </p:cBhvr>
                                    </p:animEffect>
                                  </p:childTnLst>
                                </p:cTn>
                              </p:par>
                            </p:childTnLst>
                          </p:cTn>
                        </p:par>
                        <p:par>
                          <p:cTn id="79" fill="hold">
                            <p:stCondLst>
                              <p:cond delay="2000"/>
                            </p:stCondLst>
                            <p:childTnLst>
                              <p:par>
                                <p:cTn id="80" presetID="10" presetClass="entr" presetSubtype="0" fill="hold" nodeType="afterEffect">
                                  <p:stCondLst>
                                    <p:cond delay="0"/>
                                  </p:stCondLst>
                                  <p:childTnLst>
                                    <p:set>
                                      <p:cBhvr>
                                        <p:cTn id="81" dur="1" fill="hold">
                                          <p:stCondLst>
                                            <p:cond delay="0"/>
                                          </p:stCondLst>
                                        </p:cTn>
                                        <p:tgtEl>
                                          <p:spTgt spid="933"/>
                                        </p:tgtEl>
                                        <p:attrNameLst>
                                          <p:attrName>style.visibility</p:attrName>
                                        </p:attrNameLst>
                                      </p:cBhvr>
                                      <p:to>
                                        <p:strVal val="visible"/>
                                      </p:to>
                                    </p:set>
                                    <p:animEffect transition="in" filter="fade">
                                      <p:cBhvr>
                                        <p:cTn id="82" dur="500"/>
                                        <p:tgtEl>
                                          <p:spTgt spid="933"/>
                                        </p:tgtEl>
                                      </p:cBhvr>
                                    </p:animEffect>
                                  </p:childTnLst>
                                </p:cTn>
                              </p:par>
                            </p:childTnLst>
                          </p:cTn>
                        </p:par>
                        <p:par>
                          <p:cTn id="83" fill="hold">
                            <p:stCondLst>
                              <p:cond delay="2500"/>
                            </p:stCondLst>
                            <p:childTnLst>
                              <p:par>
                                <p:cTn id="84" presetID="10" presetClass="entr" presetSubtype="0" fill="hold" nodeType="afterEffect">
                                  <p:stCondLst>
                                    <p:cond delay="0"/>
                                  </p:stCondLst>
                                  <p:childTnLst>
                                    <p:set>
                                      <p:cBhvr>
                                        <p:cTn id="85" dur="1" fill="hold">
                                          <p:stCondLst>
                                            <p:cond delay="0"/>
                                          </p:stCondLst>
                                        </p:cTn>
                                        <p:tgtEl>
                                          <p:spTgt spid="934"/>
                                        </p:tgtEl>
                                        <p:attrNameLst>
                                          <p:attrName>style.visibility</p:attrName>
                                        </p:attrNameLst>
                                      </p:cBhvr>
                                      <p:to>
                                        <p:strVal val="visible"/>
                                      </p:to>
                                    </p:set>
                                    <p:animEffect transition="in" filter="fade">
                                      <p:cBhvr>
                                        <p:cTn id="86" dur="500"/>
                                        <p:tgtEl>
                                          <p:spTgt spid="934"/>
                                        </p:tgtEl>
                                      </p:cBhvr>
                                    </p:animEffect>
                                  </p:childTnLst>
                                </p:cTn>
                              </p:par>
                            </p:childTnLst>
                          </p:cTn>
                        </p:par>
                        <p:par>
                          <p:cTn id="87" fill="hold">
                            <p:stCondLst>
                              <p:cond delay="3000"/>
                            </p:stCondLst>
                            <p:childTnLst>
                              <p:par>
                                <p:cTn id="88" presetID="10" presetClass="entr" presetSubtype="0" fill="hold" nodeType="afterEffect">
                                  <p:stCondLst>
                                    <p:cond delay="0"/>
                                  </p:stCondLst>
                                  <p:childTnLst>
                                    <p:set>
                                      <p:cBhvr>
                                        <p:cTn id="89" dur="1" fill="hold">
                                          <p:stCondLst>
                                            <p:cond delay="0"/>
                                          </p:stCondLst>
                                        </p:cTn>
                                        <p:tgtEl>
                                          <p:spTgt spid="935"/>
                                        </p:tgtEl>
                                        <p:attrNameLst>
                                          <p:attrName>style.visibility</p:attrName>
                                        </p:attrNameLst>
                                      </p:cBhvr>
                                      <p:to>
                                        <p:strVal val="visible"/>
                                      </p:to>
                                    </p:set>
                                    <p:animEffect transition="in" filter="fade">
                                      <p:cBhvr>
                                        <p:cTn id="90" dur="500"/>
                                        <p:tgtEl>
                                          <p:spTgt spid="935"/>
                                        </p:tgtEl>
                                      </p:cBhvr>
                                    </p:animEffect>
                                  </p:childTnLst>
                                </p:cTn>
                              </p:par>
                              <p:par>
                                <p:cTn id="91" presetID="10" presetClass="entr" presetSubtype="0" fill="hold" nodeType="withEffect">
                                  <p:stCondLst>
                                    <p:cond delay="0"/>
                                  </p:stCondLst>
                                  <p:childTnLst>
                                    <p:set>
                                      <p:cBhvr>
                                        <p:cTn id="92" dur="1" fill="hold">
                                          <p:stCondLst>
                                            <p:cond delay="0"/>
                                          </p:stCondLst>
                                        </p:cTn>
                                        <p:tgtEl>
                                          <p:spTgt spid="987"/>
                                        </p:tgtEl>
                                        <p:attrNameLst>
                                          <p:attrName>style.visibility</p:attrName>
                                        </p:attrNameLst>
                                      </p:cBhvr>
                                      <p:to>
                                        <p:strVal val="visible"/>
                                      </p:to>
                                    </p:set>
                                    <p:animEffect transition="in" filter="fade">
                                      <p:cBhvr>
                                        <p:cTn id="93" dur="500"/>
                                        <p:tgtEl>
                                          <p:spTgt spid="987"/>
                                        </p:tgtEl>
                                      </p:cBhvr>
                                    </p:animEffect>
                                  </p:childTnLst>
                                </p:cTn>
                              </p:par>
                              <p:par>
                                <p:cTn id="94" presetID="10" presetClass="entr" presetSubtype="0" fill="hold" nodeType="withEffect">
                                  <p:stCondLst>
                                    <p:cond delay="0"/>
                                  </p:stCondLst>
                                  <p:childTnLst>
                                    <p:set>
                                      <p:cBhvr>
                                        <p:cTn id="95" dur="1" fill="hold">
                                          <p:stCondLst>
                                            <p:cond delay="0"/>
                                          </p:stCondLst>
                                        </p:cTn>
                                        <p:tgtEl>
                                          <p:spTgt spid="981"/>
                                        </p:tgtEl>
                                        <p:attrNameLst>
                                          <p:attrName>style.visibility</p:attrName>
                                        </p:attrNameLst>
                                      </p:cBhvr>
                                      <p:to>
                                        <p:strVal val="visible"/>
                                      </p:to>
                                    </p:set>
                                    <p:animEffect transition="in" filter="fade">
                                      <p:cBhvr>
                                        <p:cTn id="96" dur="500"/>
                                        <p:tgtEl>
                                          <p:spTgt spid="981"/>
                                        </p:tgtEl>
                                      </p:cBhvr>
                                    </p:animEffect>
                                  </p:childTnLst>
                                </p:cTn>
                              </p:par>
                              <p:par>
                                <p:cTn id="97" presetID="10" presetClass="entr" presetSubtype="0" fill="hold" nodeType="withEffect">
                                  <p:stCondLst>
                                    <p:cond delay="0"/>
                                  </p:stCondLst>
                                  <p:childTnLst>
                                    <p:set>
                                      <p:cBhvr>
                                        <p:cTn id="98" dur="1" fill="hold">
                                          <p:stCondLst>
                                            <p:cond delay="0"/>
                                          </p:stCondLst>
                                        </p:cTn>
                                        <p:tgtEl>
                                          <p:spTgt spid="936"/>
                                        </p:tgtEl>
                                        <p:attrNameLst>
                                          <p:attrName>style.visibility</p:attrName>
                                        </p:attrNameLst>
                                      </p:cBhvr>
                                      <p:to>
                                        <p:strVal val="visible"/>
                                      </p:to>
                                    </p:set>
                                    <p:animEffect transition="in" filter="fade">
                                      <p:cBhvr>
                                        <p:cTn id="99" dur="500"/>
                                        <p:tgtEl>
                                          <p:spTgt spid="936"/>
                                        </p:tgtEl>
                                      </p:cBhvr>
                                    </p:animEffect>
                                  </p:childTnLst>
                                </p:cTn>
                              </p:par>
                            </p:childTnLst>
                          </p:cTn>
                        </p:par>
                        <p:par>
                          <p:cTn id="100" fill="hold">
                            <p:stCondLst>
                              <p:cond delay="3500"/>
                            </p:stCondLst>
                            <p:childTnLst>
                              <p:par>
                                <p:cTn id="101" presetID="10" presetClass="entr" presetSubtype="0" fill="hold" nodeType="afterEffect">
                                  <p:stCondLst>
                                    <p:cond delay="0"/>
                                  </p:stCondLst>
                                  <p:childTnLst>
                                    <p:set>
                                      <p:cBhvr>
                                        <p:cTn id="102" dur="1" fill="hold">
                                          <p:stCondLst>
                                            <p:cond delay="0"/>
                                          </p:stCondLst>
                                        </p:cTn>
                                        <p:tgtEl>
                                          <p:spTgt spid="937"/>
                                        </p:tgtEl>
                                        <p:attrNameLst>
                                          <p:attrName>style.visibility</p:attrName>
                                        </p:attrNameLst>
                                      </p:cBhvr>
                                      <p:to>
                                        <p:strVal val="visible"/>
                                      </p:to>
                                    </p:set>
                                    <p:animEffect transition="in" filter="fade">
                                      <p:cBhvr>
                                        <p:cTn id="103" dur="500"/>
                                        <p:tgtEl>
                                          <p:spTgt spid="937"/>
                                        </p:tgtEl>
                                      </p:cBhvr>
                                    </p:animEffect>
                                  </p:childTnLst>
                                </p:cTn>
                              </p:par>
                            </p:childTnLst>
                          </p:cTn>
                        </p:par>
                        <p:par>
                          <p:cTn id="104" fill="hold">
                            <p:stCondLst>
                              <p:cond delay="4000"/>
                            </p:stCondLst>
                            <p:childTnLst>
                              <p:par>
                                <p:cTn id="105" presetID="10" presetClass="entr" presetSubtype="0" fill="hold" nodeType="afterEffect">
                                  <p:stCondLst>
                                    <p:cond delay="0"/>
                                  </p:stCondLst>
                                  <p:childTnLst>
                                    <p:set>
                                      <p:cBhvr>
                                        <p:cTn id="106" dur="1" fill="hold">
                                          <p:stCondLst>
                                            <p:cond delay="0"/>
                                          </p:stCondLst>
                                        </p:cTn>
                                        <p:tgtEl>
                                          <p:spTgt spid="938"/>
                                        </p:tgtEl>
                                        <p:attrNameLst>
                                          <p:attrName>style.visibility</p:attrName>
                                        </p:attrNameLst>
                                      </p:cBhvr>
                                      <p:to>
                                        <p:strVal val="visible"/>
                                      </p:to>
                                    </p:set>
                                    <p:animEffect transition="in" filter="fade">
                                      <p:cBhvr>
                                        <p:cTn id="107" dur="500"/>
                                        <p:tgtEl>
                                          <p:spTgt spid="938"/>
                                        </p:tgtEl>
                                      </p:cBhvr>
                                    </p:animEffect>
                                  </p:childTnLst>
                                </p:cTn>
                              </p:par>
                            </p:childTnLst>
                          </p:cTn>
                        </p:par>
                        <p:par>
                          <p:cTn id="108" fill="hold">
                            <p:stCondLst>
                              <p:cond delay="4500"/>
                            </p:stCondLst>
                            <p:childTnLst>
                              <p:par>
                                <p:cTn id="109" presetID="10" presetClass="entr" presetSubtype="0" fill="hold" nodeType="afterEffect">
                                  <p:stCondLst>
                                    <p:cond delay="0"/>
                                  </p:stCondLst>
                                  <p:childTnLst>
                                    <p:set>
                                      <p:cBhvr>
                                        <p:cTn id="110" dur="1" fill="hold">
                                          <p:stCondLst>
                                            <p:cond delay="0"/>
                                          </p:stCondLst>
                                        </p:cTn>
                                        <p:tgtEl>
                                          <p:spTgt spid="939"/>
                                        </p:tgtEl>
                                        <p:attrNameLst>
                                          <p:attrName>style.visibility</p:attrName>
                                        </p:attrNameLst>
                                      </p:cBhvr>
                                      <p:to>
                                        <p:strVal val="visible"/>
                                      </p:to>
                                    </p:set>
                                    <p:animEffect transition="in" filter="fade">
                                      <p:cBhvr>
                                        <p:cTn id="111" dur="500"/>
                                        <p:tgtEl>
                                          <p:spTgt spid="939"/>
                                        </p:tgtEl>
                                      </p:cBhvr>
                                    </p:animEffect>
                                  </p:childTnLst>
                                </p:cTn>
                              </p:par>
                            </p:childTnLst>
                          </p:cTn>
                        </p:par>
                        <p:par>
                          <p:cTn id="112" fill="hold">
                            <p:stCondLst>
                              <p:cond delay="5000"/>
                            </p:stCondLst>
                            <p:childTnLst>
                              <p:par>
                                <p:cTn id="113" presetID="10" presetClass="entr" presetSubtype="0" fill="hold" nodeType="afterEffect">
                                  <p:stCondLst>
                                    <p:cond delay="0"/>
                                  </p:stCondLst>
                                  <p:childTnLst>
                                    <p:set>
                                      <p:cBhvr>
                                        <p:cTn id="114" dur="1" fill="hold">
                                          <p:stCondLst>
                                            <p:cond delay="0"/>
                                          </p:stCondLst>
                                        </p:cTn>
                                        <p:tgtEl>
                                          <p:spTgt spid="940"/>
                                        </p:tgtEl>
                                        <p:attrNameLst>
                                          <p:attrName>style.visibility</p:attrName>
                                        </p:attrNameLst>
                                      </p:cBhvr>
                                      <p:to>
                                        <p:strVal val="visible"/>
                                      </p:to>
                                    </p:set>
                                    <p:animEffect transition="in" filter="fade">
                                      <p:cBhvr>
                                        <p:cTn id="115" dur="500"/>
                                        <p:tgtEl>
                                          <p:spTgt spid="940"/>
                                        </p:tgtEl>
                                      </p:cBhvr>
                                    </p:animEffect>
                                  </p:childTnLst>
                                </p:cTn>
                              </p:par>
                              <p:par>
                                <p:cTn id="116" presetID="10" presetClass="entr" presetSubtype="0" fill="hold" nodeType="withEffect">
                                  <p:stCondLst>
                                    <p:cond delay="0"/>
                                  </p:stCondLst>
                                  <p:childTnLst>
                                    <p:set>
                                      <p:cBhvr>
                                        <p:cTn id="117" dur="1" fill="hold">
                                          <p:stCondLst>
                                            <p:cond delay="0"/>
                                          </p:stCondLst>
                                        </p:cTn>
                                        <p:tgtEl>
                                          <p:spTgt spid="982"/>
                                        </p:tgtEl>
                                        <p:attrNameLst>
                                          <p:attrName>style.visibility</p:attrName>
                                        </p:attrNameLst>
                                      </p:cBhvr>
                                      <p:to>
                                        <p:strVal val="visible"/>
                                      </p:to>
                                    </p:set>
                                    <p:animEffect transition="in" filter="fade">
                                      <p:cBhvr>
                                        <p:cTn id="118" dur="500"/>
                                        <p:tgtEl>
                                          <p:spTgt spid="982"/>
                                        </p:tgtEl>
                                      </p:cBhvr>
                                    </p:animEffect>
                                  </p:childTnLst>
                                </p:cTn>
                              </p:par>
                              <p:par>
                                <p:cTn id="119" presetID="10" presetClass="entr" presetSubtype="0" fill="hold" nodeType="withEffect">
                                  <p:stCondLst>
                                    <p:cond delay="0"/>
                                  </p:stCondLst>
                                  <p:childTnLst>
                                    <p:set>
                                      <p:cBhvr>
                                        <p:cTn id="120" dur="1" fill="hold">
                                          <p:stCondLst>
                                            <p:cond delay="0"/>
                                          </p:stCondLst>
                                        </p:cTn>
                                        <p:tgtEl>
                                          <p:spTgt spid="988"/>
                                        </p:tgtEl>
                                        <p:attrNameLst>
                                          <p:attrName>style.visibility</p:attrName>
                                        </p:attrNameLst>
                                      </p:cBhvr>
                                      <p:to>
                                        <p:strVal val="visible"/>
                                      </p:to>
                                    </p:set>
                                    <p:animEffect transition="in" filter="fade">
                                      <p:cBhvr>
                                        <p:cTn id="121" dur="500"/>
                                        <p:tgtEl>
                                          <p:spTgt spid="988"/>
                                        </p:tgtEl>
                                      </p:cBhvr>
                                    </p:animEffect>
                                  </p:childTnLst>
                                </p:cTn>
                              </p:par>
                              <p:par>
                                <p:cTn id="122" presetID="10" presetClass="entr" presetSubtype="0" fill="hold" nodeType="withEffect">
                                  <p:stCondLst>
                                    <p:cond delay="0"/>
                                  </p:stCondLst>
                                  <p:childTnLst>
                                    <p:set>
                                      <p:cBhvr>
                                        <p:cTn id="123" dur="1" fill="hold">
                                          <p:stCondLst>
                                            <p:cond delay="0"/>
                                          </p:stCondLst>
                                        </p:cTn>
                                        <p:tgtEl>
                                          <p:spTgt spid="941"/>
                                        </p:tgtEl>
                                        <p:attrNameLst>
                                          <p:attrName>style.visibility</p:attrName>
                                        </p:attrNameLst>
                                      </p:cBhvr>
                                      <p:to>
                                        <p:strVal val="visible"/>
                                      </p:to>
                                    </p:set>
                                    <p:animEffect transition="in" filter="fade">
                                      <p:cBhvr>
                                        <p:cTn id="124" dur="500"/>
                                        <p:tgtEl>
                                          <p:spTgt spid="941"/>
                                        </p:tgtEl>
                                      </p:cBhvr>
                                    </p:animEffect>
                                  </p:childTnLst>
                                </p:cTn>
                              </p:par>
                            </p:childTnLst>
                          </p:cTn>
                        </p:par>
                        <p:par>
                          <p:cTn id="125" fill="hold">
                            <p:stCondLst>
                              <p:cond delay="5500"/>
                            </p:stCondLst>
                            <p:childTnLst>
                              <p:par>
                                <p:cTn id="126" presetID="10" presetClass="entr" presetSubtype="0" fill="hold" nodeType="afterEffect">
                                  <p:stCondLst>
                                    <p:cond delay="0"/>
                                  </p:stCondLst>
                                  <p:childTnLst>
                                    <p:set>
                                      <p:cBhvr>
                                        <p:cTn id="127" dur="1" fill="hold">
                                          <p:stCondLst>
                                            <p:cond delay="0"/>
                                          </p:stCondLst>
                                        </p:cTn>
                                        <p:tgtEl>
                                          <p:spTgt spid="942"/>
                                        </p:tgtEl>
                                        <p:attrNameLst>
                                          <p:attrName>style.visibility</p:attrName>
                                        </p:attrNameLst>
                                      </p:cBhvr>
                                      <p:to>
                                        <p:strVal val="visible"/>
                                      </p:to>
                                    </p:set>
                                    <p:animEffect transition="in" filter="fade">
                                      <p:cBhvr>
                                        <p:cTn id="128" dur="500"/>
                                        <p:tgtEl>
                                          <p:spTgt spid="942"/>
                                        </p:tgtEl>
                                      </p:cBhvr>
                                    </p:animEffect>
                                  </p:childTnLst>
                                </p:cTn>
                              </p:par>
                            </p:childTnLst>
                          </p:cTn>
                        </p:par>
                        <p:par>
                          <p:cTn id="129" fill="hold">
                            <p:stCondLst>
                              <p:cond delay="6000"/>
                            </p:stCondLst>
                            <p:childTnLst>
                              <p:par>
                                <p:cTn id="130" presetID="10" presetClass="entr" presetSubtype="0" fill="hold" nodeType="afterEffect">
                                  <p:stCondLst>
                                    <p:cond delay="0"/>
                                  </p:stCondLst>
                                  <p:childTnLst>
                                    <p:set>
                                      <p:cBhvr>
                                        <p:cTn id="131" dur="1" fill="hold">
                                          <p:stCondLst>
                                            <p:cond delay="0"/>
                                          </p:stCondLst>
                                        </p:cTn>
                                        <p:tgtEl>
                                          <p:spTgt spid="979"/>
                                        </p:tgtEl>
                                        <p:attrNameLst>
                                          <p:attrName>style.visibility</p:attrName>
                                        </p:attrNameLst>
                                      </p:cBhvr>
                                      <p:to>
                                        <p:strVal val="visible"/>
                                      </p:to>
                                    </p:set>
                                    <p:animEffect transition="in" filter="fade">
                                      <p:cBhvr>
                                        <p:cTn id="132" dur="500"/>
                                        <p:tgtEl>
                                          <p:spTgt spid="979"/>
                                        </p:tgtEl>
                                      </p:cBhvr>
                                    </p:animEffect>
                                  </p:childTnLst>
                                </p:cTn>
                              </p:par>
                              <p:par>
                                <p:cTn id="133" presetID="10" presetClass="entr" presetSubtype="0" fill="hold" nodeType="withEffect">
                                  <p:stCondLst>
                                    <p:cond delay="0"/>
                                  </p:stCondLst>
                                  <p:childTnLst>
                                    <p:set>
                                      <p:cBhvr>
                                        <p:cTn id="134" dur="1" fill="hold">
                                          <p:stCondLst>
                                            <p:cond delay="0"/>
                                          </p:stCondLst>
                                        </p:cTn>
                                        <p:tgtEl>
                                          <p:spTgt spid="983"/>
                                        </p:tgtEl>
                                        <p:attrNameLst>
                                          <p:attrName>style.visibility</p:attrName>
                                        </p:attrNameLst>
                                      </p:cBhvr>
                                      <p:to>
                                        <p:strVal val="visible"/>
                                      </p:to>
                                    </p:set>
                                    <p:animEffect transition="in" filter="fade">
                                      <p:cBhvr>
                                        <p:cTn id="135" dur="500"/>
                                        <p:tgtEl>
                                          <p:spTgt spid="983"/>
                                        </p:tgtEl>
                                      </p:cBhvr>
                                    </p:animEffect>
                                  </p:childTnLst>
                                </p:cTn>
                              </p:par>
                              <p:par>
                                <p:cTn id="136" presetID="10" presetClass="entr" presetSubtype="0" fill="hold" nodeType="withEffect">
                                  <p:stCondLst>
                                    <p:cond delay="0"/>
                                  </p:stCondLst>
                                  <p:childTnLst>
                                    <p:set>
                                      <p:cBhvr>
                                        <p:cTn id="137" dur="1" fill="hold">
                                          <p:stCondLst>
                                            <p:cond delay="0"/>
                                          </p:stCondLst>
                                        </p:cTn>
                                        <p:tgtEl>
                                          <p:spTgt spid="943"/>
                                        </p:tgtEl>
                                        <p:attrNameLst>
                                          <p:attrName>style.visibility</p:attrName>
                                        </p:attrNameLst>
                                      </p:cBhvr>
                                      <p:to>
                                        <p:strVal val="visible"/>
                                      </p:to>
                                    </p:set>
                                    <p:animEffect transition="in" filter="fade">
                                      <p:cBhvr>
                                        <p:cTn id="138" dur="500"/>
                                        <p:tgtEl>
                                          <p:spTgt spid="943"/>
                                        </p:tgtEl>
                                      </p:cBhvr>
                                    </p:animEffect>
                                  </p:childTnLst>
                                </p:cTn>
                              </p:par>
                              <p:par>
                                <p:cTn id="139" presetID="10" presetClass="exit" presetSubtype="0" fill="hold" nodeType="withEffect">
                                  <p:stCondLst>
                                    <p:cond delay="0"/>
                                  </p:stCondLst>
                                  <p:childTnLst>
                                    <p:animEffect transition="out" filter="fade">
                                      <p:cBhvr>
                                        <p:cTn id="140" dur="500"/>
                                        <p:tgtEl>
                                          <p:spTgt spid="929"/>
                                        </p:tgtEl>
                                      </p:cBhvr>
                                    </p:animEffect>
                                    <p:set>
                                      <p:cBhvr>
                                        <p:cTn id="141" dur="1" fill="hold">
                                          <p:stCondLst>
                                            <p:cond delay="500"/>
                                          </p:stCondLst>
                                        </p:cTn>
                                        <p:tgtEl>
                                          <p:spTgt spid="929"/>
                                        </p:tgtEl>
                                        <p:attrNameLst>
                                          <p:attrName>style.visibility</p:attrName>
                                        </p:attrNameLst>
                                      </p:cBhvr>
                                      <p:to>
                                        <p:strVal val="hidden"/>
                                      </p:to>
                                    </p:set>
                                  </p:childTnLst>
                                </p:cTn>
                              </p:par>
                            </p:childTnLst>
                          </p:cTn>
                        </p:par>
                        <p:par>
                          <p:cTn id="142" fill="hold">
                            <p:stCondLst>
                              <p:cond delay="6501"/>
                            </p:stCondLst>
                            <p:childTnLst>
                              <p:par>
                                <p:cTn id="143" presetID="10" presetClass="entr" presetSubtype="0" fill="hold" nodeType="afterEffect">
                                  <p:stCondLst>
                                    <p:cond delay="0"/>
                                  </p:stCondLst>
                                  <p:childTnLst>
                                    <p:set>
                                      <p:cBhvr>
                                        <p:cTn id="144" dur="1" fill="hold">
                                          <p:stCondLst>
                                            <p:cond delay="0"/>
                                          </p:stCondLst>
                                        </p:cTn>
                                        <p:tgtEl>
                                          <p:spTgt spid="944"/>
                                        </p:tgtEl>
                                        <p:attrNameLst>
                                          <p:attrName>style.visibility</p:attrName>
                                        </p:attrNameLst>
                                      </p:cBhvr>
                                      <p:to>
                                        <p:strVal val="visible"/>
                                      </p:to>
                                    </p:set>
                                    <p:animEffect transition="in" filter="fade">
                                      <p:cBhvr>
                                        <p:cTn id="145" dur="500"/>
                                        <p:tgtEl>
                                          <p:spTgt spid="944"/>
                                        </p:tgtEl>
                                      </p:cBhvr>
                                    </p:animEffect>
                                  </p:childTnLst>
                                </p:cTn>
                              </p:par>
                              <p:par>
                                <p:cTn id="146" presetID="10" presetClass="exit" presetSubtype="0" fill="hold" nodeType="withEffect">
                                  <p:stCondLst>
                                    <p:cond delay="0"/>
                                  </p:stCondLst>
                                  <p:childTnLst>
                                    <p:animEffect transition="out" filter="fade">
                                      <p:cBhvr>
                                        <p:cTn id="147" dur="500"/>
                                        <p:tgtEl>
                                          <p:spTgt spid="930"/>
                                        </p:tgtEl>
                                      </p:cBhvr>
                                    </p:animEffect>
                                    <p:set>
                                      <p:cBhvr>
                                        <p:cTn id="148" dur="1" fill="hold">
                                          <p:stCondLst>
                                            <p:cond delay="500"/>
                                          </p:stCondLst>
                                        </p:cTn>
                                        <p:tgtEl>
                                          <p:spTgt spid="930"/>
                                        </p:tgtEl>
                                        <p:attrNameLst>
                                          <p:attrName>style.visibility</p:attrName>
                                        </p:attrNameLst>
                                      </p:cBhvr>
                                      <p:to>
                                        <p:strVal val="hidden"/>
                                      </p:to>
                                    </p:set>
                                  </p:childTnLst>
                                </p:cTn>
                              </p:par>
                            </p:childTnLst>
                          </p:cTn>
                        </p:par>
                        <p:par>
                          <p:cTn id="149" fill="hold">
                            <p:stCondLst>
                              <p:cond delay="7002"/>
                            </p:stCondLst>
                            <p:childTnLst>
                              <p:par>
                                <p:cTn id="150" presetID="10" presetClass="entr" presetSubtype="0" fill="hold" nodeType="afterEffect">
                                  <p:stCondLst>
                                    <p:cond delay="0"/>
                                  </p:stCondLst>
                                  <p:childTnLst>
                                    <p:set>
                                      <p:cBhvr>
                                        <p:cTn id="151" dur="1" fill="hold">
                                          <p:stCondLst>
                                            <p:cond delay="0"/>
                                          </p:stCondLst>
                                        </p:cTn>
                                        <p:tgtEl>
                                          <p:spTgt spid="945"/>
                                        </p:tgtEl>
                                        <p:attrNameLst>
                                          <p:attrName>style.visibility</p:attrName>
                                        </p:attrNameLst>
                                      </p:cBhvr>
                                      <p:to>
                                        <p:strVal val="visible"/>
                                      </p:to>
                                    </p:set>
                                    <p:animEffect transition="in" filter="fade">
                                      <p:cBhvr>
                                        <p:cTn id="152" dur="500"/>
                                        <p:tgtEl>
                                          <p:spTgt spid="945"/>
                                        </p:tgtEl>
                                      </p:cBhvr>
                                    </p:animEffect>
                                  </p:childTnLst>
                                </p:cTn>
                              </p:par>
                              <p:par>
                                <p:cTn id="153" presetID="10" presetClass="exit" presetSubtype="0" fill="hold" nodeType="withEffect">
                                  <p:stCondLst>
                                    <p:cond delay="0"/>
                                  </p:stCondLst>
                                  <p:childTnLst>
                                    <p:animEffect transition="out" filter="fade">
                                      <p:cBhvr>
                                        <p:cTn id="154" dur="500"/>
                                        <p:tgtEl>
                                          <p:spTgt spid="931"/>
                                        </p:tgtEl>
                                      </p:cBhvr>
                                    </p:animEffect>
                                    <p:set>
                                      <p:cBhvr>
                                        <p:cTn id="155" dur="1" fill="hold">
                                          <p:stCondLst>
                                            <p:cond delay="500"/>
                                          </p:stCondLst>
                                        </p:cTn>
                                        <p:tgtEl>
                                          <p:spTgt spid="931"/>
                                        </p:tgtEl>
                                        <p:attrNameLst>
                                          <p:attrName>style.visibility</p:attrName>
                                        </p:attrNameLst>
                                      </p:cBhvr>
                                      <p:to>
                                        <p:strVal val="hidden"/>
                                      </p:to>
                                    </p:set>
                                  </p:childTnLst>
                                </p:cTn>
                              </p:par>
                            </p:childTnLst>
                          </p:cTn>
                        </p:par>
                        <p:par>
                          <p:cTn id="156" fill="hold">
                            <p:stCondLst>
                              <p:cond delay="7503"/>
                            </p:stCondLst>
                            <p:childTnLst>
                              <p:par>
                                <p:cTn id="157" presetID="10" presetClass="entr" presetSubtype="0" fill="hold" nodeType="afterEffect">
                                  <p:stCondLst>
                                    <p:cond delay="0"/>
                                  </p:stCondLst>
                                  <p:childTnLst>
                                    <p:set>
                                      <p:cBhvr>
                                        <p:cTn id="158" dur="1" fill="hold">
                                          <p:stCondLst>
                                            <p:cond delay="0"/>
                                          </p:stCondLst>
                                        </p:cTn>
                                        <p:tgtEl>
                                          <p:spTgt spid="946"/>
                                        </p:tgtEl>
                                        <p:attrNameLst>
                                          <p:attrName>style.visibility</p:attrName>
                                        </p:attrNameLst>
                                      </p:cBhvr>
                                      <p:to>
                                        <p:strVal val="visible"/>
                                      </p:to>
                                    </p:set>
                                    <p:animEffect transition="in" filter="fade">
                                      <p:cBhvr>
                                        <p:cTn id="159" dur="500"/>
                                        <p:tgtEl>
                                          <p:spTgt spid="946"/>
                                        </p:tgtEl>
                                      </p:cBhvr>
                                    </p:animEffect>
                                  </p:childTnLst>
                                </p:cTn>
                              </p:par>
                              <p:par>
                                <p:cTn id="160" presetID="10" presetClass="entr" presetSubtype="0" fill="hold" nodeType="withEffect">
                                  <p:stCondLst>
                                    <p:cond delay="0"/>
                                  </p:stCondLst>
                                  <p:childTnLst>
                                    <p:set>
                                      <p:cBhvr>
                                        <p:cTn id="161" dur="1" fill="hold">
                                          <p:stCondLst>
                                            <p:cond delay="0"/>
                                          </p:stCondLst>
                                        </p:cTn>
                                        <p:tgtEl>
                                          <p:spTgt spid="989"/>
                                        </p:tgtEl>
                                        <p:attrNameLst>
                                          <p:attrName>style.visibility</p:attrName>
                                        </p:attrNameLst>
                                      </p:cBhvr>
                                      <p:to>
                                        <p:strVal val="visible"/>
                                      </p:to>
                                    </p:set>
                                    <p:animEffect transition="in" filter="fade">
                                      <p:cBhvr>
                                        <p:cTn id="162" dur="500"/>
                                        <p:tgtEl>
                                          <p:spTgt spid="989"/>
                                        </p:tgtEl>
                                      </p:cBhvr>
                                    </p:animEffect>
                                  </p:childTnLst>
                                </p:cTn>
                              </p:par>
                              <p:par>
                                <p:cTn id="163" presetID="10" presetClass="entr" presetSubtype="0" fill="hold" nodeType="withEffect">
                                  <p:stCondLst>
                                    <p:cond delay="0"/>
                                  </p:stCondLst>
                                  <p:childTnLst>
                                    <p:set>
                                      <p:cBhvr>
                                        <p:cTn id="164" dur="1" fill="hold">
                                          <p:stCondLst>
                                            <p:cond delay="0"/>
                                          </p:stCondLst>
                                        </p:cTn>
                                        <p:tgtEl>
                                          <p:spTgt spid="984"/>
                                        </p:tgtEl>
                                        <p:attrNameLst>
                                          <p:attrName>style.visibility</p:attrName>
                                        </p:attrNameLst>
                                      </p:cBhvr>
                                      <p:to>
                                        <p:strVal val="visible"/>
                                      </p:to>
                                    </p:set>
                                    <p:animEffect transition="in" filter="fade">
                                      <p:cBhvr>
                                        <p:cTn id="165" dur="500"/>
                                        <p:tgtEl>
                                          <p:spTgt spid="984"/>
                                        </p:tgtEl>
                                      </p:cBhvr>
                                    </p:animEffect>
                                  </p:childTnLst>
                                </p:cTn>
                              </p:par>
                              <p:par>
                                <p:cTn id="166" presetID="10" presetClass="entr" presetSubtype="0" fill="hold" nodeType="withEffect">
                                  <p:stCondLst>
                                    <p:cond delay="0"/>
                                  </p:stCondLst>
                                  <p:childTnLst>
                                    <p:set>
                                      <p:cBhvr>
                                        <p:cTn id="167" dur="1" fill="hold">
                                          <p:stCondLst>
                                            <p:cond delay="0"/>
                                          </p:stCondLst>
                                        </p:cTn>
                                        <p:tgtEl>
                                          <p:spTgt spid="947"/>
                                        </p:tgtEl>
                                        <p:attrNameLst>
                                          <p:attrName>style.visibility</p:attrName>
                                        </p:attrNameLst>
                                      </p:cBhvr>
                                      <p:to>
                                        <p:strVal val="visible"/>
                                      </p:to>
                                    </p:set>
                                    <p:animEffect transition="in" filter="fade">
                                      <p:cBhvr>
                                        <p:cTn id="168" dur="500"/>
                                        <p:tgtEl>
                                          <p:spTgt spid="947"/>
                                        </p:tgtEl>
                                      </p:cBhvr>
                                    </p:animEffect>
                                  </p:childTnLst>
                                </p:cTn>
                              </p:par>
                              <p:par>
                                <p:cTn id="169" presetID="10" presetClass="exit" presetSubtype="0" fill="hold" nodeType="withEffect">
                                  <p:stCondLst>
                                    <p:cond delay="0"/>
                                  </p:stCondLst>
                                  <p:childTnLst>
                                    <p:animEffect transition="out" filter="fade">
                                      <p:cBhvr>
                                        <p:cTn id="170" dur="500"/>
                                        <p:tgtEl>
                                          <p:spTgt spid="932"/>
                                        </p:tgtEl>
                                      </p:cBhvr>
                                    </p:animEffect>
                                    <p:set>
                                      <p:cBhvr>
                                        <p:cTn id="171" dur="1" fill="hold">
                                          <p:stCondLst>
                                            <p:cond delay="500"/>
                                          </p:stCondLst>
                                        </p:cTn>
                                        <p:tgtEl>
                                          <p:spTgt spid="932"/>
                                        </p:tgtEl>
                                        <p:attrNameLst>
                                          <p:attrName>style.visibility</p:attrName>
                                        </p:attrNameLst>
                                      </p:cBhvr>
                                      <p:to>
                                        <p:strVal val="hidden"/>
                                      </p:to>
                                    </p:set>
                                  </p:childTnLst>
                                </p:cTn>
                              </p:par>
                            </p:childTnLst>
                          </p:cTn>
                        </p:par>
                        <p:par>
                          <p:cTn id="172" fill="hold">
                            <p:stCondLst>
                              <p:cond delay="8004"/>
                            </p:stCondLst>
                            <p:childTnLst>
                              <p:par>
                                <p:cTn id="173" presetID="10" presetClass="entr" presetSubtype="0" fill="hold" nodeType="afterEffect">
                                  <p:stCondLst>
                                    <p:cond delay="0"/>
                                  </p:stCondLst>
                                  <p:childTnLst>
                                    <p:set>
                                      <p:cBhvr>
                                        <p:cTn id="174" dur="1" fill="hold">
                                          <p:stCondLst>
                                            <p:cond delay="0"/>
                                          </p:stCondLst>
                                        </p:cTn>
                                        <p:tgtEl>
                                          <p:spTgt spid="948"/>
                                        </p:tgtEl>
                                        <p:attrNameLst>
                                          <p:attrName>style.visibility</p:attrName>
                                        </p:attrNameLst>
                                      </p:cBhvr>
                                      <p:to>
                                        <p:strVal val="visible"/>
                                      </p:to>
                                    </p:set>
                                    <p:animEffect transition="in" filter="fade">
                                      <p:cBhvr>
                                        <p:cTn id="175" dur="500"/>
                                        <p:tgtEl>
                                          <p:spTgt spid="948"/>
                                        </p:tgtEl>
                                      </p:cBhvr>
                                    </p:animEffect>
                                  </p:childTnLst>
                                </p:cTn>
                              </p:par>
                              <p:par>
                                <p:cTn id="176" presetID="10" presetClass="exit" presetSubtype="0" fill="hold" nodeType="withEffect">
                                  <p:stCondLst>
                                    <p:cond delay="0"/>
                                  </p:stCondLst>
                                  <p:childTnLst>
                                    <p:animEffect transition="out" filter="fade">
                                      <p:cBhvr>
                                        <p:cTn id="177" dur="500"/>
                                        <p:tgtEl>
                                          <p:spTgt spid="933"/>
                                        </p:tgtEl>
                                      </p:cBhvr>
                                    </p:animEffect>
                                    <p:set>
                                      <p:cBhvr>
                                        <p:cTn id="178" dur="1" fill="hold">
                                          <p:stCondLst>
                                            <p:cond delay="500"/>
                                          </p:stCondLst>
                                        </p:cTn>
                                        <p:tgtEl>
                                          <p:spTgt spid="933"/>
                                        </p:tgtEl>
                                        <p:attrNameLst>
                                          <p:attrName>style.visibility</p:attrName>
                                        </p:attrNameLst>
                                      </p:cBhvr>
                                      <p:to>
                                        <p:strVal val="hidden"/>
                                      </p:to>
                                    </p:set>
                                  </p:childTnLst>
                                </p:cTn>
                              </p:par>
                            </p:childTnLst>
                          </p:cTn>
                        </p:par>
                        <p:par>
                          <p:cTn id="179" fill="hold">
                            <p:stCondLst>
                              <p:cond delay="8505"/>
                            </p:stCondLst>
                            <p:childTnLst>
                              <p:par>
                                <p:cTn id="180" presetID="10" presetClass="entr" presetSubtype="0" fill="hold" nodeType="afterEffect">
                                  <p:stCondLst>
                                    <p:cond delay="0"/>
                                  </p:stCondLst>
                                  <p:childTnLst>
                                    <p:set>
                                      <p:cBhvr>
                                        <p:cTn id="181" dur="1" fill="hold">
                                          <p:stCondLst>
                                            <p:cond delay="0"/>
                                          </p:stCondLst>
                                        </p:cTn>
                                        <p:tgtEl>
                                          <p:spTgt spid="949"/>
                                        </p:tgtEl>
                                        <p:attrNameLst>
                                          <p:attrName>style.visibility</p:attrName>
                                        </p:attrNameLst>
                                      </p:cBhvr>
                                      <p:to>
                                        <p:strVal val="visible"/>
                                      </p:to>
                                    </p:set>
                                    <p:animEffect transition="in" filter="fade">
                                      <p:cBhvr>
                                        <p:cTn id="182" dur="500"/>
                                        <p:tgtEl>
                                          <p:spTgt spid="949"/>
                                        </p:tgtEl>
                                      </p:cBhvr>
                                    </p:animEffect>
                                  </p:childTnLst>
                                </p:cTn>
                              </p:par>
                              <p:par>
                                <p:cTn id="183" presetID="10" presetClass="exit" presetSubtype="0" fill="hold" nodeType="withEffect">
                                  <p:stCondLst>
                                    <p:cond delay="0"/>
                                  </p:stCondLst>
                                  <p:childTnLst>
                                    <p:animEffect transition="out" filter="fade">
                                      <p:cBhvr>
                                        <p:cTn id="184" dur="500"/>
                                        <p:tgtEl>
                                          <p:spTgt spid="934"/>
                                        </p:tgtEl>
                                      </p:cBhvr>
                                    </p:animEffect>
                                    <p:set>
                                      <p:cBhvr>
                                        <p:cTn id="185" dur="1" fill="hold">
                                          <p:stCondLst>
                                            <p:cond delay="500"/>
                                          </p:stCondLst>
                                        </p:cTn>
                                        <p:tgtEl>
                                          <p:spTgt spid="934"/>
                                        </p:tgtEl>
                                        <p:attrNameLst>
                                          <p:attrName>style.visibility</p:attrName>
                                        </p:attrNameLst>
                                      </p:cBhvr>
                                      <p:to>
                                        <p:strVal val="hidden"/>
                                      </p:to>
                                    </p:set>
                                  </p:childTnLst>
                                </p:cTn>
                              </p:par>
                            </p:childTnLst>
                          </p:cTn>
                        </p:par>
                        <p:par>
                          <p:cTn id="186" fill="hold">
                            <p:stCondLst>
                              <p:cond delay="9006"/>
                            </p:stCondLst>
                            <p:childTnLst>
                              <p:par>
                                <p:cTn id="187" presetID="10" presetClass="entr" presetSubtype="0" fill="hold" nodeType="afterEffect">
                                  <p:stCondLst>
                                    <p:cond delay="0"/>
                                  </p:stCondLst>
                                  <p:childTnLst>
                                    <p:set>
                                      <p:cBhvr>
                                        <p:cTn id="188" dur="1" fill="hold">
                                          <p:stCondLst>
                                            <p:cond delay="0"/>
                                          </p:stCondLst>
                                        </p:cTn>
                                        <p:tgtEl>
                                          <p:spTgt spid="950"/>
                                        </p:tgtEl>
                                        <p:attrNameLst>
                                          <p:attrName>style.visibility</p:attrName>
                                        </p:attrNameLst>
                                      </p:cBhvr>
                                      <p:to>
                                        <p:strVal val="visible"/>
                                      </p:to>
                                    </p:set>
                                    <p:animEffect transition="in" filter="fade">
                                      <p:cBhvr>
                                        <p:cTn id="189" dur="500"/>
                                        <p:tgtEl>
                                          <p:spTgt spid="950"/>
                                        </p:tgtEl>
                                      </p:cBhvr>
                                    </p:animEffect>
                                  </p:childTnLst>
                                </p:cTn>
                              </p:par>
                              <p:par>
                                <p:cTn id="190" presetID="10" presetClass="exit" presetSubtype="0" fill="hold" nodeType="withEffect">
                                  <p:stCondLst>
                                    <p:cond delay="0"/>
                                  </p:stCondLst>
                                  <p:childTnLst>
                                    <p:animEffect transition="out" filter="fade">
                                      <p:cBhvr>
                                        <p:cTn id="191" dur="500"/>
                                        <p:tgtEl>
                                          <p:spTgt spid="935"/>
                                        </p:tgtEl>
                                      </p:cBhvr>
                                    </p:animEffect>
                                    <p:set>
                                      <p:cBhvr>
                                        <p:cTn id="192" dur="1" fill="hold">
                                          <p:stCondLst>
                                            <p:cond delay="500"/>
                                          </p:stCondLst>
                                        </p:cTn>
                                        <p:tgtEl>
                                          <p:spTgt spid="935"/>
                                        </p:tgtEl>
                                        <p:attrNameLst>
                                          <p:attrName>style.visibility</p:attrName>
                                        </p:attrNameLst>
                                      </p:cBhvr>
                                      <p:to>
                                        <p:strVal val="hidden"/>
                                      </p:to>
                                    </p:set>
                                  </p:childTnLst>
                                </p:cTn>
                              </p:par>
                            </p:childTnLst>
                          </p:cTn>
                        </p:par>
                        <p:par>
                          <p:cTn id="193" fill="hold">
                            <p:stCondLst>
                              <p:cond delay="9507"/>
                            </p:stCondLst>
                            <p:childTnLst>
                              <p:par>
                                <p:cTn id="194" presetID="10" presetClass="entr" presetSubtype="0" fill="hold" nodeType="afterEffect">
                                  <p:stCondLst>
                                    <p:cond delay="0"/>
                                  </p:stCondLst>
                                  <p:childTnLst>
                                    <p:set>
                                      <p:cBhvr>
                                        <p:cTn id="195" dur="1" fill="hold">
                                          <p:stCondLst>
                                            <p:cond delay="0"/>
                                          </p:stCondLst>
                                        </p:cTn>
                                        <p:tgtEl>
                                          <p:spTgt spid="951"/>
                                        </p:tgtEl>
                                        <p:attrNameLst>
                                          <p:attrName>style.visibility</p:attrName>
                                        </p:attrNameLst>
                                      </p:cBhvr>
                                      <p:to>
                                        <p:strVal val="visible"/>
                                      </p:to>
                                    </p:set>
                                    <p:animEffect transition="in" filter="fade">
                                      <p:cBhvr>
                                        <p:cTn id="196" dur="500"/>
                                        <p:tgtEl>
                                          <p:spTgt spid="951"/>
                                        </p:tgtEl>
                                      </p:cBhvr>
                                    </p:animEffect>
                                  </p:childTnLst>
                                </p:cTn>
                              </p:par>
                              <p:par>
                                <p:cTn id="197" presetID="10" presetClass="exit" presetSubtype="0" fill="hold" nodeType="withEffect">
                                  <p:stCondLst>
                                    <p:cond delay="0"/>
                                  </p:stCondLst>
                                  <p:childTnLst>
                                    <p:animEffect transition="out" filter="fade">
                                      <p:cBhvr>
                                        <p:cTn id="198" dur="500"/>
                                        <p:tgtEl>
                                          <p:spTgt spid="936"/>
                                        </p:tgtEl>
                                      </p:cBhvr>
                                    </p:animEffect>
                                    <p:set>
                                      <p:cBhvr>
                                        <p:cTn id="199" dur="1" fill="hold">
                                          <p:stCondLst>
                                            <p:cond delay="500"/>
                                          </p:stCondLst>
                                        </p:cTn>
                                        <p:tgtEl>
                                          <p:spTgt spid="936"/>
                                        </p:tgtEl>
                                        <p:attrNameLst>
                                          <p:attrName>style.visibility</p:attrName>
                                        </p:attrNameLst>
                                      </p:cBhvr>
                                      <p:to>
                                        <p:strVal val="hidden"/>
                                      </p:to>
                                    </p:set>
                                  </p:childTnLst>
                                </p:cTn>
                              </p:par>
                            </p:childTnLst>
                          </p:cTn>
                        </p:par>
                        <p:par>
                          <p:cTn id="200" fill="hold">
                            <p:stCondLst>
                              <p:cond delay="10008"/>
                            </p:stCondLst>
                            <p:childTnLst>
                              <p:par>
                                <p:cTn id="201" presetID="10" presetClass="entr" presetSubtype="0" fill="hold" nodeType="afterEffect">
                                  <p:stCondLst>
                                    <p:cond delay="0"/>
                                  </p:stCondLst>
                                  <p:childTnLst>
                                    <p:set>
                                      <p:cBhvr>
                                        <p:cTn id="202" dur="1" fill="hold">
                                          <p:stCondLst>
                                            <p:cond delay="0"/>
                                          </p:stCondLst>
                                        </p:cTn>
                                        <p:tgtEl>
                                          <p:spTgt spid="952"/>
                                        </p:tgtEl>
                                        <p:attrNameLst>
                                          <p:attrName>style.visibility</p:attrName>
                                        </p:attrNameLst>
                                      </p:cBhvr>
                                      <p:to>
                                        <p:strVal val="visible"/>
                                      </p:to>
                                    </p:set>
                                    <p:animEffect transition="in" filter="fade">
                                      <p:cBhvr>
                                        <p:cTn id="203" dur="500"/>
                                        <p:tgtEl>
                                          <p:spTgt spid="952"/>
                                        </p:tgtEl>
                                      </p:cBhvr>
                                    </p:animEffect>
                                  </p:childTnLst>
                                </p:cTn>
                              </p:par>
                              <p:par>
                                <p:cTn id="204" presetID="10" presetClass="exit" presetSubtype="0" fill="hold" nodeType="withEffect">
                                  <p:stCondLst>
                                    <p:cond delay="0"/>
                                  </p:stCondLst>
                                  <p:childTnLst>
                                    <p:animEffect transition="out" filter="fade">
                                      <p:cBhvr>
                                        <p:cTn id="205" dur="500"/>
                                        <p:tgtEl>
                                          <p:spTgt spid="937"/>
                                        </p:tgtEl>
                                      </p:cBhvr>
                                    </p:animEffect>
                                    <p:set>
                                      <p:cBhvr>
                                        <p:cTn id="206" dur="1" fill="hold">
                                          <p:stCondLst>
                                            <p:cond delay="500"/>
                                          </p:stCondLst>
                                        </p:cTn>
                                        <p:tgtEl>
                                          <p:spTgt spid="937"/>
                                        </p:tgtEl>
                                        <p:attrNameLst>
                                          <p:attrName>style.visibility</p:attrName>
                                        </p:attrNameLst>
                                      </p:cBhvr>
                                      <p:to>
                                        <p:strVal val="hidden"/>
                                      </p:to>
                                    </p:set>
                                  </p:childTnLst>
                                </p:cTn>
                              </p:par>
                            </p:childTnLst>
                          </p:cTn>
                        </p:par>
                        <p:par>
                          <p:cTn id="207" fill="hold">
                            <p:stCondLst>
                              <p:cond delay="10509"/>
                            </p:stCondLst>
                            <p:childTnLst>
                              <p:par>
                                <p:cTn id="208" presetID="10" presetClass="entr" presetSubtype="0" fill="hold" nodeType="afterEffect">
                                  <p:stCondLst>
                                    <p:cond delay="0"/>
                                  </p:stCondLst>
                                  <p:childTnLst>
                                    <p:set>
                                      <p:cBhvr>
                                        <p:cTn id="209" dur="1" fill="hold">
                                          <p:stCondLst>
                                            <p:cond delay="0"/>
                                          </p:stCondLst>
                                        </p:cTn>
                                        <p:tgtEl>
                                          <p:spTgt spid="953"/>
                                        </p:tgtEl>
                                        <p:attrNameLst>
                                          <p:attrName>style.visibility</p:attrName>
                                        </p:attrNameLst>
                                      </p:cBhvr>
                                      <p:to>
                                        <p:strVal val="visible"/>
                                      </p:to>
                                    </p:set>
                                    <p:animEffect transition="in" filter="fade">
                                      <p:cBhvr>
                                        <p:cTn id="210" dur="500"/>
                                        <p:tgtEl>
                                          <p:spTgt spid="953"/>
                                        </p:tgtEl>
                                      </p:cBhvr>
                                    </p:animEffect>
                                  </p:childTnLst>
                                </p:cTn>
                              </p:par>
                              <p:par>
                                <p:cTn id="211" presetID="10" presetClass="exit" presetSubtype="0" fill="hold" nodeType="withEffect">
                                  <p:stCondLst>
                                    <p:cond delay="0"/>
                                  </p:stCondLst>
                                  <p:childTnLst>
                                    <p:animEffect transition="out" filter="fade">
                                      <p:cBhvr>
                                        <p:cTn id="212" dur="500"/>
                                        <p:tgtEl>
                                          <p:spTgt spid="938"/>
                                        </p:tgtEl>
                                      </p:cBhvr>
                                    </p:animEffect>
                                    <p:set>
                                      <p:cBhvr>
                                        <p:cTn id="213" dur="1" fill="hold">
                                          <p:stCondLst>
                                            <p:cond delay="500"/>
                                          </p:stCondLst>
                                        </p:cTn>
                                        <p:tgtEl>
                                          <p:spTgt spid="938"/>
                                        </p:tgtEl>
                                        <p:attrNameLst>
                                          <p:attrName>style.visibility</p:attrName>
                                        </p:attrNameLst>
                                      </p:cBhvr>
                                      <p:to>
                                        <p:strVal val="hidden"/>
                                      </p:to>
                                    </p:set>
                                  </p:childTnLst>
                                </p:cTn>
                              </p:par>
                            </p:childTnLst>
                          </p:cTn>
                        </p:par>
                        <p:par>
                          <p:cTn id="214" fill="hold">
                            <p:stCondLst>
                              <p:cond delay="11010"/>
                            </p:stCondLst>
                            <p:childTnLst>
                              <p:par>
                                <p:cTn id="215" presetID="10" presetClass="entr" presetSubtype="0" fill="hold" nodeType="afterEffect">
                                  <p:stCondLst>
                                    <p:cond delay="0"/>
                                  </p:stCondLst>
                                  <p:childTnLst>
                                    <p:set>
                                      <p:cBhvr>
                                        <p:cTn id="216" dur="1" fill="hold">
                                          <p:stCondLst>
                                            <p:cond delay="0"/>
                                          </p:stCondLst>
                                        </p:cTn>
                                        <p:tgtEl>
                                          <p:spTgt spid="954"/>
                                        </p:tgtEl>
                                        <p:attrNameLst>
                                          <p:attrName>style.visibility</p:attrName>
                                        </p:attrNameLst>
                                      </p:cBhvr>
                                      <p:to>
                                        <p:strVal val="visible"/>
                                      </p:to>
                                    </p:set>
                                    <p:animEffect transition="in" filter="fade">
                                      <p:cBhvr>
                                        <p:cTn id="217" dur="500"/>
                                        <p:tgtEl>
                                          <p:spTgt spid="954"/>
                                        </p:tgtEl>
                                      </p:cBhvr>
                                    </p:animEffect>
                                  </p:childTnLst>
                                </p:cTn>
                              </p:par>
                              <p:par>
                                <p:cTn id="218" presetID="10" presetClass="exit" presetSubtype="0" fill="hold" nodeType="withEffect">
                                  <p:stCondLst>
                                    <p:cond delay="0"/>
                                  </p:stCondLst>
                                  <p:childTnLst>
                                    <p:animEffect transition="out" filter="fade">
                                      <p:cBhvr>
                                        <p:cTn id="219" dur="500"/>
                                        <p:tgtEl>
                                          <p:spTgt spid="939"/>
                                        </p:tgtEl>
                                      </p:cBhvr>
                                    </p:animEffect>
                                    <p:set>
                                      <p:cBhvr>
                                        <p:cTn id="220" dur="1" fill="hold">
                                          <p:stCondLst>
                                            <p:cond delay="500"/>
                                          </p:stCondLst>
                                        </p:cTn>
                                        <p:tgtEl>
                                          <p:spTgt spid="939"/>
                                        </p:tgtEl>
                                        <p:attrNameLst>
                                          <p:attrName>style.visibility</p:attrName>
                                        </p:attrNameLst>
                                      </p:cBhvr>
                                      <p:to>
                                        <p:strVal val="hidden"/>
                                      </p:to>
                                    </p:set>
                                  </p:childTnLst>
                                </p:cTn>
                              </p:par>
                            </p:childTnLst>
                          </p:cTn>
                        </p:par>
                        <p:par>
                          <p:cTn id="221" fill="hold">
                            <p:stCondLst>
                              <p:cond delay="11511"/>
                            </p:stCondLst>
                            <p:childTnLst>
                              <p:par>
                                <p:cTn id="222" presetID="10" presetClass="entr" presetSubtype="0" fill="hold" nodeType="afterEffect">
                                  <p:stCondLst>
                                    <p:cond delay="0"/>
                                  </p:stCondLst>
                                  <p:childTnLst>
                                    <p:set>
                                      <p:cBhvr>
                                        <p:cTn id="223" dur="1" fill="hold">
                                          <p:stCondLst>
                                            <p:cond delay="0"/>
                                          </p:stCondLst>
                                        </p:cTn>
                                        <p:tgtEl>
                                          <p:spTgt spid="955"/>
                                        </p:tgtEl>
                                        <p:attrNameLst>
                                          <p:attrName>style.visibility</p:attrName>
                                        </p:attrNameLst>
                                      </p:cBhvr>
                                      <p:to>
                                        <p:strVal val="visible"/>
                                      </p:to>
                                    </p:set>
                                    <p:animEffect transition="in" filter="fade">
                                      <p:cBhvr>
                                        <p:cTn id="224" dur="500"/>
                                        <p:tgtEl>
                                          <p:spTgt spid="955"/>
                                        </p:tgtEl>
                                      </p:cBhvr>
                                    </p:animEffect>
                                  </p:childTnLst>
                                </p:cTn>
                              </p:par>
                              <p:par>
                                <p:cTn id="225" presetID="10" presetClass="exit" presetSubtype="0" fill="hold" nodeType="withEffect">
                                  <p:stCondLst>
                                    <p:cond delay="0"/>
                                  </p:stCondLst>
                                  <p:childTnLst>
                                    <p:animEffect transition="out" filter="fade">
                                      <p:cBhvr>
                                        <p:cTn id="226" dur="500"/>
                                        <p:tgtEl>
                                          <p:spTgt spid="940"/>
                                        </p:tgtEl>
                                      </p:cBhvr>
                                    </p:animEffect>
                                    <p:set>
                                      <p:cBhvr>
                                        <p:cTn id="227" dur="1" fill="hold">
                                          <p:stCondLst>
                                            <p:cond delay="500"/>
                                          </p:stCondLst>
                                        </p:cTn>
                                        <p:tgtEl>
                                          <p:spTgt spid="940"/>
                                        </p:tgtEl>
                                        <p:attrNameLst>
                                          <p:attrName>style.visibility</p:attrName>
                                        </p:attrNameLst>
                                      </p:cBhvr>
                                      <p:to>
                                        <p:strVal val="hidden"/>
                                      </p:to>
                                    </p:set>
                                  </p:childTnLst>
                                </p:cTn>
                              </p:par>
                            </p:childTnLst>
                          </p:cTn>
                        </p:par>
                        <p:par>
                          <p:cTn id="228" fill="hold">
                            <p:stCondLst>
                              <p:cond delay="12012"/>
                            </p:stCondLst>
                            <p:childTnLst>
                              <p:par>
                                <p:cTn id="229" presetID="10" presetClass="entr" presetSubtype="0" fill="hold" nodeType="afterEffect">
                                  <p:stCondLst>
                                    <p:cond delay="0"/>
                                  </p:stCondLst>
                                  <p:childTnLst>
                                    <p:set>
                                      <p:cBhvr>
                                        <p:cTn id="230" dur="1" fill="hold">
                                          <p:stCondLst>
                                            <p:cond delay="0"/>
                                          </p:stCondLst>
                                        </p:cTn>
                                        <p:tgtEl>
                                          <p:spTgt spid="956"/>
                                        </p:tgtEl>
                                        <p:attrNameLst>
                                          <p:attrName>style.visibility</p:attrName>
                                        </p:attrNameLst>
                                      </p:cBhvr>
                                      <p:to>
                                        <p:strVal val="visible"/>
                                      </p:to>
                                    </p:set>
                                    <p:animEffect transition="in" filter="fade">
                                      <p:cBhvr>
                                        <p:cTn id="231" dur="500"/>
                                        <p:tgtEl>
                                          <p:spTgt spid="956"/>
                                        </p:tgtEl>
                                      </p:cBhvr>
                                    </p:animEffect>
                                  </p:childTnLst>
                                </p:cTn>
                              </p:par>
                              <p:par>
                                <p:cTn id="232" presetID="10" presetClass="exit" presetSubtype="0" fill="hold" nodeType="withEffect">
                                  <p:stCondLst>
                                    <p:cond delay="0"/>
                                  </p:stCondLst>
                                  <p:childTnLst>
                                    <p:animEffect transition="out" filter="fade">
                                      <p:cBhvr>
                                        <p:cTn id="233" dur="500"/>
                                        <p:tgtEl>
                                          <p:spTgt spid="941"/>
                                        </p:tgtEl>
                                      </p:cBhvr>
                                    </p:animEffect>
                                    <p:set>
                                      <p:cBhvr>
                                        <p:cTn id="234" dur="1" fill="hold">
                                          <p:stCondLst>
                                            <p:cond delay="500"/>
                                          </p:stCondLst>
                                        </p:cTn>
                                        <p:tgtEl>
                                          <p:spTgt spid="941"/>
                                        </p:tgtEl>
                                        <p:attrNameLst>
                                          <p:attrName>style.visibility</p:attrName>
                                        </p:attrNameLst>
                                      </p:cBhvr>
                                      <p:to>
                                        <p:strVal val="hidden"/>
                                      </p:to>
                                    </p:set>
                                  </p:childTnLst>
                                </p:cTn>
                              </p:par>
                            </p:childTnLst>
                          </p:cTn>
                        </p:par>
                        <p:par>
                          <p:cTn id="235" fill="hold">
                            <p:stCondLst>
                              <p:cond delay="12513"/>
                            </p:stCondLst>
                            <p:childTnLst>
                              <p:par>
                                <p:cTn id="236" presetID="10" presetClass="entr" presetSubtype="0" fill="hold" nodeType="afterEffect">
                                  <p:stCondLst>
                                    <p:cond delay="0"/>
                                  </p:stCondLst>
                                  <p:childTnLst>
                                    <p:set>
                                      <p:cBhvr>
                                        <p:cTn id="237" dur="1" fill="hold">
                                          <p:stCondLst>
                                            <p:cond delay="0"/>
                                          </p:stCondLst>
                                        </p:cTn>
                                        <p:tgtEl>
                                          <p:spTgt spid="957"/>
                                        </p:tgtEl>
                                        <p:attrNameLst>
                                          <p:attrName>style.visibility</p:attrName>
                                        </p:attrNameLst>
                                      </p:cBhvr>
                                      <p:to>
                                        <p:strVal val="visible"/>
                                      </p:to>
                                    </p:set>
                                    <p:animEffect transition="in" filter="fade">
                                      <p:cBhvr>
                                        <p:cTn id="238" dur="500"/>
                                        <p:tgtEl>
                                          <p:spTgt spid="957"/>
                                        </p:tgtEl>
                                      </p:cBhvr>
                                    </p:animEffect>
                                  </p:childTnLst>
                                </p:cTn>
                              </p:par>
                              <p:par>
                                <p:cTn id="239" presetID="10" presetClass="exit" presetSubtype="0" fill="hold" nodeType="withEffect">
                                  <p:stCondLst>
                                    <p:cond delay="0"/>
                                  </p:stCondLst>
                                  <p:childTnLst>
                                    <p:animEffect transition="out" filter="fade">
                                      <p:cBhvr>
                                        <p:cTn id="240" dur="500"/>
                                        <p:tgtEl>
                                          <p:spTgt spid="942"/>
                                        </p:tgtEl>
                                      </p:cBhvr>
                                    </p:animEffect>
                                    <p:set>
                                      <p:cBhvr>
                                        <p:cTn id="241" dur="1" fill="hold">
                                          <p:stCondLst>
                                            <p:cond delay="500"/>
                                          </p:stCondLst>
                                        </p:cTn>
                                        <p:tgtEl>
                                          <p:spTgt spid="942"/>
                                        </p:tgtEl>
                                        <p:attrNameLst>
                                          <p:attrName>style.visibility</p:attrName>
                                        </p:attrNameLst>
                                      </p:cBhvr>
                                      <p:to>
                                        <p:strVal val="hidden"/>
                                      </p:to>
                                    </p:set>
                                  </p:childTnLst>
                                </p:cTn>
                              </p:par>
                            </p:childTnLst>
                          </p:cTn>
                        </p:par>
                        <p:par>
                          <p:cTn id="242" fill="hold">
                            <p:stCondLst>
                              <p:cond delay="13014"/>
                            </p:stCondLst>
                            <p:childTnLst>
                              <p:par>
                                <p:cTn id="243" presetID="10" presetClass="entr" presetSubtype="0" fill="hold" nodeType="afterEffect">
                                  <p:stCondLst>
                                    <p:cond delay="0"/>
                                  </p:stCondLst>
                                  <p:childTnLst>
                                    <p:set>
                                      <p:cBhvr>
                                        <p:cTn id="244" dur="1" fill="hold">
                                          <p:stCondLst>
                                            <p:cond delay="0"/>
                                          </p:stCondLst>
                                        </p:cTn>
                                        <p:tgtEl>
                                          <p:spTgt spid="958"/>
                                        </p:tgtEl>
                                        <p:attrNameLst>
                                          <p:attrName>style.visibility</p:attrName>
                                        </p:attrNameLst>
                                      </p:cBhvr>
                                      <p:to>
                                        <p:strVal val="visible"/>
                                      </p:to>
                                    </p:set>
                                    <p:animEffect transition="in" filter="fade">
                                      <p:cBhvr>
                                        <p:cTn id="245" dur="500"/>
                                        <p:tgtEl>
                                          <p:spTgt spid="958"/>
                                        </p:tgtEl>
                                      </p:cBhvr>
                                    </p:animEffect>
                                  </p:childTnLst>
                                </p:cTn>
                              </p:par>
                              <p:par>
                                <p:cTn id="246" presetID="10" presetClass="exit" presetSubtype="0" fill="hold" nodeType="withEffect">
                                  <p:stCondLst>
                                    <p:cond delay="0"/>
                                  </p:stCondLst>
                                  <p:childTnLst>
                                    <p:animEffect transition="out" filter="fade">
                                      <p:cBhvr>
                                        <p:cTn id="247" dur="500"/>
                                        <p:tgtEl>
                                          <p:spTgt spid="943"/>
                                        </p:tgtEl>
                                      </p:cBhvr>
                                    </p:animEffect>
                                    <p:set>
                                      <p:cBhvr>
                                        <p:cTn id="248" dur="1" fill="hold">
                                          <p:stCondLst>
                                            <p:cond delay="500"/>
                                          </p:stCondLst>
                                        </p:cTn>
                                        <p:tgtEl>
                                          <p:spTgt spid="943"/>
                                        </p:tgtEl>
                                        <p:attrNameLst>
                                          <p:attrName>style.visibility</p:attrName>
                                        </p:attrNameLst>
                                      </p:cBhvr>
                                      <p:to>
                                        <p:strVal val="hidden"/>
                                      </p:to>
                                    </p:set>
                                  </p:childTnLst>
                                </p:cTn>
                              </p:par>
                            </p:childTnLst>
                          </p:cTn>
                        </p:par>
                        <p:par>
                          <p:cTn id="249" fill="hold">
                            <p:stCondLst>
                              <p:cond delay="13515"/>
                            </p:stCondLst>
                            <p:childTnLst>
                              <p:par>
                                <p:cTn id="250" presetID="10" presetClass="entr" presetSubtype="0" fill="hold" nodeType="afterEffect">
                                  <p:stCondLst>
                                    <p:cond delay="0"/>
                                  </p:stCondLst>
                                  <p:childTnLst>
                                    <p:set>
                                      <p:cBhvr>
                                        <p:cTn id="251" dur="1" fill="hold">
                                          <p:stCondLst>
                                            <p:cond delay="0"/>
                                          </p:stCondLst>
                                        </p:cTn>
                                        <p:tgtEl>
                                          <p:spTgt spid="959"/>
                                        </p:tgtEl>
                                        <p:attrNameLst>
                                          <p:attrName>style.visibility</p:attrName>
                                        </p:attrNameLst>
                                      </p:cBhvr>
                                      <p:to>
                                        <p:strVal val="visible"/>
                                      </p:to>
                                    </p:set>
                                    <p:animEffect transition="in" filter="fade">
                                      <p:cBhvr>
                                        <p:cTn id="252" dur="500"/>
                                        <p:tgtEl>
                                          <p:spTgt spid="959"/>
                                        </p:tgtEl>
                                      </p:cBhvr>
                                    </p:animEffect>
                                  </p:childTnLst>
                                </p:cTn>
                              </p:par>
                              <p:par>
                                <p:cTn id="253" presetID="10" presetClass="exit" presetSubtype="0" fill="hold" nodeType="withEffect">
                                  <p:stCondLst>
                                    <p:cond delay="0"/>
                                  </p:stCondLst>
                                  <p:childTnLst>
                                    <p:animEffect transition="out" filter="fade">
                                      <p:cBhvr>
                                        <p:cTn id="254" dur="500"/>
                                        <p:tgtEl>
                                          <p:spTgt spid="944"/>
                                        </p:tgtEl>
                                      </p:cBhvr>
                                    </p:animEffect>
                                    <p:set>
                                      <p:cBhvr>
                                        <p:cTn id="255" dur="1" fill="hold">
                                          <p:stCondLst>
                                            <p:cond delay="500"/>
                                          </p:stCondLst>
                                        </p:cTn>
                                        <p:tgtEl>
                                          <p:spTgt spid="944"/>
                                        </p:tgtEl>
                                        <p:attrNameLst>
                                          <p:attrName>style.visibility</p:attrName>
                                        </p:attrNameLst>
                                      </p:cBhvr>
                                      <p:to>
                                        <p:strVal val="hidden"/>
                                      </p:to>
                                    </p:set>
                                  </p:childTnLst>
                                </p:cTn>
                              </p:par>
                            </p:childTnLst>
                          </p:cTn>
                        </p:par>
                        <p:par>
                          <p:cTn id="256" fill="hold">
                            <p:stCondLst>
                              <p:cond delay="14016"/>
                            </p:stCondLst>
                            <p:childTnLst>
                              <p:par>
                                <p:cTn id="257" presetID="10" presetClass="entr" presetSubtype="0" fill="hold" nodeType="afterEffect">
                                  <p:stCondLst>
                                    <p:cond delay="0"/>
                                  </p:stCondLst>
                                  <p:childTnLst>
                                    <p:set>
                                      <p:cBhvr>
                                        <p:cTn id="258" dur="1" fill="hold">
                                          <p:stCondLst>
                                            <p:cond delay="0"/>
                                          </p:stCondLst>
                                        </p:cTn>
                                        <p:tgtEl>
                                          <p:spTgt spid="960"/>
                                        </p:tgtEl>
                                        <p:attrNameLst>
                                          <p:attrName>style.visibility</p:attrName>
                                        </p:attrNameLst>
                                      </p:cBhvr>
                                      <p:to>
                                        <p:strVal val="visible"/>
                                      </p:to>
                                    </p:set>
                                    <p:animEffect transition="in" filter="fade">
                                      <p:cBhvr>
                                        <p:cTn id="259" dur="500"/>
                                        <p:tgtEl>
                                          <p:spTgt spid="960"/>
                                        </p:tgtEl>
                                      </p:cBhvr>
                                    </p:animEffect>
                                  </p:childTnLst>
                                </p:cTn>
                              </p:par>
                              <p:par>
                                <p:cTn id="260" presetID="10" presetClass="exit" presetSubtype="0" fill="hold" nodeType="withEffect">
                                  <p:stCondLst>
                                    <p:cond delay="0"/>
                                  </p:stCondLst>
                                  <p:childTnLst>
                                    <p:animEffect transition="out" filter="fade">
                                      <p:cBhvr>
                                        <p:cTn id="261" dur="500"/>
                                        <p:tgtEl>
                                          <p:spTgt spid="945"/>
                                        </p:tgtEl>
                                      </p:cBhvr>
                                    </p:animEffect>
                                    <p:set>
                                      <p:cBhvr>
                                        <p:cTn id="262" dur="1" fill="hold">
                                          <p:stCondLst>
                                            <p:cond delay="500"/>
                                          </p:stCondLst>
                                        </p:cTn>
                                        <p:tgtEl>
                                          <p:spTgt spid="945"/>
                                        </p:tgtEl>
                                        <p:attrNameLst>
                                          <p:attrName>style.visibility</p:attrName>
                                        </p:attrNameLst>
                                      </p:cBhvr>
                                      <p:to>
                                        <p:strVal val="hidden"/>
                                      </p:to>
                                    </p:set>
                                  </p:childTnLst>
                                </p:cTn>
                              </p:par>
                            </p:childTnLst>
                          </p:cTn>
                        </p:par>
                        <p:par>
                          <p:cTn id="263" fill="hold">
                            <p:stCondLst>
                              <p:cond delay="14517"/>
                            </p:stCondLst>
                            <p:childTnLst>
                              <p:par>
                                <p:cTn id="264" presetID="10" presetClass="entr" presetSubtype="0" fill="hold" nodeType="afterEffect">
                                  <p:stCondLst>
                                    <p:cond delay="0"/>
                                  </p:stCondLst>
                                  <p:childTnLst>
                                    <p:set>
                                      <p:cBhvr>
                                        <p:cTn id="265" dur="1" fill="hold">
                                          <p:stCondLst>
                                            <p:cond delay="0"/>
                                          </p:stCondLst>
                                        </p:cTn>
                                        <p:tgtEl>
                                          <p:spTgt spid="961"/>
                                        </p:tgtEl>
                                        <p:attrNameLst>
                                          <p:attrName>style.visibility</p:attrName>
                                        </p:attrNameLst>
                                      </p:cBhvr>
                                      <p:to>
                                        <p:strVal val="visible"/>
                                      </p:to>
                                    </p:set>
                                    <p:animEffect transition="in" filter="fade">
                                      <p:cBhvr>
                                        <p:cTn id="266" dur="500"/>
                                        <p:tgtEl>
                                          <p:spTgt spid="961"/>
                                        </p:tgtEl>
                                      </p:cBhvr>
                                    </p:animEffect>
                                  </p:childTnLst>
                                </p:cTn>
                              </p:par>
                              <p:par>
                                <p:cTn id="267" presetID="10" presetClass="exit" presetSubtype="0" fill="hold" nodeType="withEffect">
                                  <p:stCondLst>
                                    <p:cond delay="0"/>
                                  </p:stCondLst>
                                  <p:childTnLst>
                                    <p:animEffect transition="out" filter="fade">
                                      <p:cBhvr>
                                        <p:cTn id="268" dur="500"/>
                                        <p:tgtEl>
                                          <p:spTgt spid="946"/>
                                        </p:tgtEl>
                                      </p:cBhvr>
                                    </p:animEffect>
                                    <p:set>
                                      <p:cBhvr>
                                        <p:cTn id="269" dur="1" fill="hold">
                                          <p:stCondLst>
                                            <p:cond delay="500"/>
                                          </p:stCondLst>
                                        </p:cTn>
                                        <p:tgtEl>
                                          <p:spTgt spid="946"/>
                                        </p:tgtEl>
                                        <p:attrNameLst>
                                          <p:attrName>style.visibility</p:attrName>
                                        </p:attrNameLst>
                                      </p:cBhvr>
                                      <p:to>
                                        <p:strVal val="hidden"/>
                                      </p:to>
                                    </p:set>
                                  </p:childTnLst>
                                </p:cTn>
                              </p:par>
                            </p:childTnLst>
                          </p:cTn>
                        </p:par>
                        <p:par>
                          <p:cTn id="270" fill="hold">
                            <p:stCondLst>
                              <p:cond delay="15018"/>
                            </p:stCondLst>
                            <p:childTnLst>
                              <p:par>
                                <p:cTn id="271" presetID="10" presetClass="exit" presetSubtype="0" fill="hold" nodeType="afterEffect">
                                  <p:stCondLst>
                                    <p:cond delay="0"/>
                                  </p:stCondLst>
                                  <p:childTnLst>
                                    <p:animEffect transition="out" filter="fade">
                                      <p:cBhvr>
                                        <p:cTn id="272" dur="500"/>
                                        <p:tgtEl>
                                          <p:spTgt spid="947"/>
                                        </p:tgtEl>
                                      </p:cBhvr>
                                    </p:animEffect>
                                    <p:set>
                                      <p:cBhvr>
                                        <p:cTn id="273" dur="1" fill="hold">
                                          <p:stCondLst>
                                            <p:cond delay="500"/>
                                          </p:stCondLst>
                                        </p:cTn>
                                        <p:tgtEl>
                                          <p:spTgt spid="947"/>
                                        </p:tgtEl>
                                        <p:attrNameLst>
                                          <p:attrName>style.visibility</p:attrName>
                                        </p:attrNameLst>
                                      </p:cBhvr>
                                      <p:to>
                                        <p:strVal val="hidden"/>
                                      </p:to>
                                    </p:set>
                                  </p:childTnLst>
                                </p:cTn>
                              </p:par>
                            </p:childTnLst>
                          </p:cTn>
                        </p:par>
                        <p:par>
                          <p:cTn id="274" fill="hold">
                            <p:stCondLst>
                              <p:cond delay="15519"/>
                            </p:stCondLst>
                            <p:childTnLst>
                              <p:par>
                                <p:cTn id="275" presetID="10" presetClass="exit" presetSubtype="0" fill="hold" nodeType="afterEffect">
                                  <p:stCondLst>
                                    <p:cond delay="0"/>
                                  </p:stCondLst>
                                  <p:childTnLst>
                                    <p:animEffect transition="out" filter="fade">
                                      <p:cBhvr>
                                        <p:cTn id="276" dur="500"/>
                                        <p:tgtEl>
                                          <p:spTgt spid="948"/>
                                        </p:tgtEl>
                                      </p:cBhvr>
                                    </p:animEffect>
                                    <p:set>
                                      <p:cBhvr>
                                        <p:cTn id="277" dur="1" fill="hold">
                                          <p:stCondLst>
                                            <p:cond delay="500"/>
                                          </p:stCondLst>
                                        </p:cTn>
                                        <p:tgtEl>
                                          <p:spTgt spid="948"/>
                                        </p:tgtEl>
                                        <p:attrNameLst>
                                          <p:attrName>style.visibility</p:attrName>
                                        </p:attrNameLst>
                                      </p:cBhvr>
                                      <p:to>
                                        <p:strVal val="hidden"/>
                                      </p:to>
                                    </p:set>
                                  </p:childTnLst>
                                </p:cTn>
                              </p:par>
                            </p:childTnLst>
                          </p:cTn>
                        </p:par>
                        <p:par>
                          <p:cTn id="278" fill="hold">
                            <p:stCondLst>
                              <p:cond delay="16020"/>
                            </p:stCondLst>
                            <p:childTnLst>
                              <p:par>
                                <p:cTn id="279" presetID="10" presetClass="exit" presetSubtype="0" fill="hold" nodeType="afterEffect">
                                  <p:stCondLst>
                                    <p:cond delay="0"/>
                                  </p:stCondLst>
                                  <p:childTnLst>
                                    <p:animEffect transition="out" filter="fade">
                                      <p:cBhvr>
                                        <p:cTn id="280" dur="500"/>
                                        <p:tgtEl>
                                          <p:spTgt spid="949"/>
                                        </p:tgtEl>
                                      </p:cBhvr>
                                    </p:animEffect>
                                    <p:set>
                                      <p:cBhvr>
                                        <p:cTn id="281" dur="1" fill="hold">
                                          <p:stCondLst>
                                            <p:cond delay="500"/>
                                          </p:stCondLst>
                                        </p:cTn>
                                        <p:tgtEl>
                                          <p:spTgt spid="949"/>
                                        </p:tgtEl>
                                        <p:attrNameLst>
                                          <p:attrName>style.visibility</p:attrName>
                                        </p:attrNameLst>
                                      </p:cBhvr>
                                      <p:to>
                                        <p:strVal val="hidden"/>
                                      </p:to>
                                    </p:set>
                                  </p:childTnLst>
                                </p:cTn>
                              </p:par>
                            </p:childTnLst>
                          </p:cTn>
                        </p:par>
                        <p:par>
                          <p:cTn id="282" fill="hold">
                            <p:stCondLst>
                              <p:cond delay="16521"/>
                            </p:stCondLst>
                            <p:childTnLst>
                              <p:par>
                                <p:cTn id="283" presetID="10" presetClass="exit" presetSubtype="0" fill="hold" nodeType="afterEffect">
                                  <p:stCondLst>
                                    <p:cond delay="0"/>
                                  </p:stCondLst>
                                  <p:childTnLst>
                                    <p:animEffect transition="out" filter="fade">
                                      <p:cBhvr>
                                        <p:cTn id="284" dur="500"/>
                                        <p:tgtEl>
                                          <p:spTgt spid="950"/>
                                        </p:tgtEl>
                                      </p:cBhvr>
                                    </p:animEffect>
                                    <p:set>
                                      <p:cBhvr>
                                        <p:cTn id="285" dur="1" fill="hold">
                                          <p:stCondLst>
                                            <p:cond delay="500"/>
                                          </p:stCondLst>
                                        </p:cTn>
                                        <p:tgtEl>
                                          <p:spTgt spid="950"/>
                                        </p:tgtEl>
                                        <p:attrNameLst>
                                          <p:attrName>style.visibility</p:attrName>
                                        </p:attrNameLst>
                                      </p:cBhvr>
                                      <p:to>
                                        <p:strVal val="hidden"/>
                                      </p:to>
                                    </p:set>
                                  </p:childTnLst>
                                </p:cTn>
                              </p:par>
                            </p:childTnLst>
                          </p:cTn>
                        </p:par>
                        <p:par>
                          <p:cTn id="286" fill="hold">
                            <p:stCondLst>
                              <p:cond delay="17022"/>
                            </p:stCondLst>
                            <p:childTnLst>
                              <p:par>
                                <p:cTn id="287" presetID="10" presetClass="exit" presetSubtype="0" fill="hold" nodeType="afterEffect">
                                  <p:stCondLst>
                                    <p:cond delay="0"/>
                                  </p:stCondLst>
                                  <p:childTnLst>
                                    <p:animEffect transition="out" filter="fade">
                                      <p:cBhvr>
                                        <p:cTn id="288" dur="500"/>
                                        <p:tgtEl>
                                          <p:spTgt spid="951"/>
                                        </p:tgtEl>
                                      </p:cBhvr>
                                    </p:animEffect>
                                    <p:set>
                                      <p:cBhvr>
                                        <p:cTn id="289" dur="1" fill="hold">
                                          <p:stCondLst>
                                            <p:cond delay="500"/>
                                          </p:stCondLst>
                                        </p:cTn>
                                        <p:tgtEl>
                                          <p:spTgt spid="951"/>
                                        </p:tgtEl>
                                        <p:attrNameLst>
                                          <p:attrName>style.visibility</p:attrName>
                                        </p:attrNameLst>
                                      </p:cBhvr>
                                      <p:to>
                                        <p:strVal val="hidden"/>
                                      </p:to>
                                    </p:set>
                                  </p:childTnLst>
                                </p:cTn>
                              </p:par>
                            </p:childTnLst>
                          </p:cTn>
                        </p:par>
                        <p:par>
                          <p:cTn id="290" fill="hold">
                            <p:stCondLst>
                              <p:cond delay="17523"/>
                            </p:stCondLst>
                            <p:childTnLst>
                              <p:par>
                                <p:cTn id="291" presetID="10" presetClass="exit" presetSubtype="0" fill="hold" nodeType="afterEffect">
                                  <p:stCondLst>
                                    <p:cond delay="0"/>
                                  </p:stCondLst>
                                  <p:childTnLst>
                                    <p:animEffect transition="out" filter="fade">
                                      <p:cBhvr>
                                        <p:cTn id="292" dur="500"/>
                                        <p:tgtEl>
                                          <p:spTgt spid="952"/>
                                        </p:tgtEl>
                                      </p:cBhvr>
                                    </p:animEffect>
                                    <p:set>
                                      <p:cBhvr>
                                        <p:cTn id="293" dur="1" fill="hold">
                                          <p:stCondLst>
                                            <p:cond delay="500"/>
                                          </p:stCondLst>
                                        </p:cTn>
                                        <p:tgtEl>
                                          <p:spTgt spid="952"/>
                                        </p:tgtEl>
                                        <p:attrNameLst>
                                          <p:attrName>style.visibility</p:attrName>
                                        </p:attrNameLst>
                                      </p:cBhvr>
                                      <p:to>
                                        <p:strVal val="hidden"/>
                                      </p:to>
                                    </p:set>
                                  </p:childTnLst>
                                </p:cTn>
                              </p:par>
                            </p:childTnLst>
                          </p:cTn>
                        </p:par>
                        <p:par>
                          <p:cTn id="294" fill="hold">
                            <p:stCondLst>
                              <p:cond delay="18024"/>
                            </p:stCondLst>
                            <p:childTnLst>
                              <p:par>
                                <p:cTn id="295" presetID="10" presetClass="exit" presetSubtype="0" fill="hold" nodeType="afterEffect">
                                  <p:stCondLst>
                                    <p:cond delay="0"/>
                                  </p:stCondLst>
                                  <p:childTnLst>
                                    <p:animEffect transition="out" filter="fade">
                                      <p:cBhvr>
                                        <p:cTn id="296" dur="500"/>
                                        <p:tgtEl>
                                          <p:spTgt spid="953"/>
                                        </p:tgtEl>
                                      </p:cBhvr>
                                    </p:animEffect>
                                    <p:set>
                                      <p:cBhvr>
                                        <p:cTn id="297" dur="1" fill="hold">
                                          <p:stCondLst>
                                            <p:cond delay="500"/>
                                          </p:stCondLst>
                                        </p:cTn>
                                        <p:tgtEl>
                                          <p:spTgt spid="953"/>
                                        </p:tgtEl>
                                        <p:attrNameLst>
                                          <p:attrName>style.visibility</p:attrName>
                                        </p:attrNameLst>
                                      </p:cBhvr>
                                      <p:to>
                                        <p:strVal val="hidden"/>
                                      </p:to>
                                    </p:set>
                                  </p:childTnLst>
                                </p:cTn>
                              </p:par>
                            </p:childTnLst>
                          </p:cTn>
                        </p:par>
                        <p:par>
                          <p:cTn id="298" fill="hold">
                            <p:stCondLst>
                              <p:cond delay="18525"/>
                            </p:stCondLst>
                            <p:childTnLst>
                              <p:par>
                                <p:cTn id="299" presetID="10" presetClass="exit" presetSubtype="0" fill="hold" nodeType="afterEffect">
                                  <p:stCondLst>
                                    <p:cond delay="0"/>
                                  </p:stCondLst>
                                  <p:childTnLst>
                                    <p:animEffect transition="out" filter="fade">
                                      <p:cBhvr>
                                        <p:cTn id="300" dur="500"/>
                                        <p:tgtEl>
                                          <p:spTgt spid="954"/>
                                        </p:tgtEl>
                                      </p:cBhvr>
                                    </p:animEffect>
                                    <p:set>
                                      <p:cBhvr>
                                        <p:cTn id="301" dur="1" fill="hold">
                                          <p:stCondLst>
                                            <p:cond delay="500"/>
                                          </p:stCondLst>
                                        </p:cTn>
                                        <p:tgtEl>
                                          <p:spTgt spid="954"/>
                                        </p:tgtEl>
                                        <p:attrNameLst>
                                          <p:attrName>style.visibility</p:attrName>
                                        </p:attrNameLst>
                                      </p:cBhvr>
                                      <p:to>
                                        <p:strVal val="hidden"/>
                                      </p:to>
                                    </p:set>
                                  </p:childTnLst>
                                </p:cTn>
                              </p:par>
                            </p:childTnLst>
                          </p:cTn>
                        </p:par>
                        <p:par>
                          <p:cTn id="302" fill="hold">
                            <p:stCondLst>
                              <p:cond delay="19026"/>
                            </p:stCondLst>
                            <p:childTnLst>
                              <p:par>
                                <p:cTn id="303" presetID="10" presetClass="exit" presetSubtype="0" fill="hold" nodeType="afterEffect">
                                  <p:stCondLst>
                                    <p:cond delay="0"/>
                                  </p:stCondLst>
                                  <p:childTnLst>
                                    <p:animEffect transition="out" filter="fade">
                                      <p:cBhvr>
                                        <p:cTn id="304" dur="500"/>
                                        <p:tgtEl>
                                          <p:spTgt spid="955"/>
                                        </p:tgtEl>
                                      </p:cBhvr>
                                    </p:animEffect>
                                    <p:set>
                                      <p:cBhvr>
                                        <p:cTn id="305" dur="1" fill="hold">
                                          <p:stCondLst>
                                            <p:cond delay="500"/>
                                          </p:stCondLst>
                                        </p:cTn>
                                        <p:tgtEl>
                                          <p:spTgt spid="955"/>
                                        </p:tgtEl>
                                        <p:attrNameLst>
                                          <p:attrName>style.visibility</p:attrName>
                                        </p:attrNameLst>
                                      </p:cBhvr>
                                      <p:to>
                                        <p:strVal val="hidden"/>
                                      </p:to>
                                    </p:set>
                                  </p:childTnLst>
                                </p:cTn>
                              </p:par>
                            </p:childTnLst>
                          </p:cTn>
                        </p:par>
                        <p:par>
                          <p:cTn id="306" fill="hold">
                            <p:stCondLst>
                              <p:cond delay="19527"/>
                            </p:stCondLst>
                            <p:childTnLst>
                              <p:par>
                                <p:cTn id="307" presetID="10" presetClass="exit" presetSubtype="0" fill="hold" nodeType="afterEffect">
                                  <p:stCondLst>
                                    <p:cond delay="0"/>
                                  </p:stCondLst>
                                  <p:childTnLst>
                                    <p:animEffect transition="out" filter="fade">
                                      <p:cBhvr>
                                        <p:cTn id="308" dur="500"/>
                                        <p:tgtEl>
                                          <p:spTgt spid="956"/>
                                        </p:tgtEl>
                                      </p:cBhvr>
                                    </p:animEffect>
                                    <p:set>
                                      <p:cBhvr>
                                        <p:cTn id="309" dur="1" fill="hold">
                                          <p:stCondLst>
                                            <p:cond delay="500"/>
                                          </p:stCondLst>
                                        </p:cTn>
                                        <p:tgtEl>
                                          <p:spTgt spid="956"/>
                                        </p:tgtEl>
                                        <p:attrNameLst>
                                          <p:attrName>style.visibility</p:attrName>
                                        </p:attrNameLst>
                                      </p:cBhvr>
                                      <p:to>
                                        <p:strVal val="hidden"/>
                                      </p:to>
                                    </p:set>
                                  </p:childTnLst>
                                </p:cTn>
                              </p:par>
                              <p:par>
                                <p:cTn id="310" presetID="10" presetClass="entr" presetSubtype="0" fill="hold" nodeType="withEffect">
                                  <p:stCondLst>
                                    <p:cond delay="0"/>
                                  </p:stCondLst>
                                  <p:childTnLst>
                                    <p:set>
                                      <p:cBhvr>
                                        <p:cTn id="311" dur="1" fill="hold">
                                          <p:stCondLst>
                                            <p:cond delay="0"/>
                                          </p:stCondLst>
                                        </p:cTn>
                                        <p:tgtEl>
                                          <p:spTgt spid="985"/>
                                        </p:tgtEl>
                                        <p:attrNameLst>
                                          <p:attrName>style.visibility</p:attrName>
                                        </p:attrNameLst>
                                      </p:cBhvr>
                                      <p:to>
                                        <p:strVal val="visible"/>
                                      </p:to>
                                    </p:set>
                                    <p:animEffect transition="in" filter="fade">
                                      <p:cBhvr>
                                        <p:cTn id="312" dur="500"/>
                                        <p:tgtEl>
                                          <p:spTgt spid="985"/>
                                        </p:tgtEl>
                                      </p:cBhvr>
                                    </p:animEffect>
                                  </p:childTnLst>
                                </p:cTn>
                              </p:par>
                              <p:par>
                                <p:cTn id="313" presetID="10" presetClass="entr" presetSubtype="0" fill="hold" nodeType="withEffect">
                                  <p:stCondLst>
                                    <p:cond delay="0"/>
                                  </p:stCondLst>
                                  <p:childTnLst>
                                    <p:set>
                                      <p:cBhvr>
                                        <p:cTn id="314" dur="1" fill="hold">
                                          <p:stCondLst>
                                            <p:cond delay="0"/>
                                          </p:stCondLst>
                                        </p:cTn>
                                        <p:tgtEl>
                                          <p:spTgt spid="990"/>
                                        </p:tgtEl>
                                        <p:attrNameLst>
                                          <p:attrName>style.visibility</p:attrName>
                                        </p:attrNameLst>
                                      </p:cBhvr>
                                      <p:to>
                                        <p:strVal val="visible"/>
                                      </p:to>
                                    </p:set>
                                    <p:animEffect transition="in" filter="fade">
                                      <p:cBhvr>
                                        <p:cTn id="315" dur="500"/>
                                        <p:tgtEl>
                                          <p:spTgt spid="990"/>
                                        </p:tgtEl>
                                      </p:cBhvr>
                                    </p:animEffect>
                                  </p:childTnLst>
                                </p:cTn>
                              </p:par>
                            </p:childTnLst>
                          </p:cTn>
                        </p:par>
                        <p:par>
                          <p:cTn id="316" fill="hold">
                            <p:stCondLst>
                              <p:cond delay="20028"/>
                            </p:stCondLst>
                            <p:childTnLst>
                              <p:par>
                                <p:cTn id="317" presetID="10" presetClass="exit" presetSubtype="0" fill="hold" nodeType="afterEffect">
                                  <p:stCondLst>
                                    <p:cond delay="0"/>
                                  </p:stCondLst>
                                  <p:childTnLst>
                                    <p:animEffect transition="out" filter="fade">
                                      <p:cBhvr>
                                        <p:cTn id="318" dur="500"/>
                                        <p:tgtEl>
                                          <p:spTgt spid="957"/>
                                        </p:tgtEl>
                                      </p:cBhvr>
                                    </p:animEffect>
                                    <p:set>
                                      <p:cBhvr>
                                        <p:cTn id="319" dur="1" fill="hold">
                                          <p:stCondLst>
                                            <p:cond delay="500"/>
                                          </p:stCondLst>
                                        </p:cTn>
                                        <p:tgtEl>
                                          <p:spTgt spid="957"/>
                                        </p:tgtEl>
                                        <p:attrNameLst>
                                          <p:attrName>style.visibility</p:attrName>
                                        </p:attrNameLst>
                                      </p:cBhvr>
                                      <p:to>
                                        <p:strVal val="hidden"/>
                                      </p:to>
                                    </p:set>
                                  </p:childTnLst>
                                </p:cTn>
                              </p:par>
                            </p:childTnLst>
                          </p:cTn>
                        </p:par>
                        <p:par>
                          <p:cTn id="320" fill="hold">
                            <p:stCondLst>
                              <p:cond delay="20529"/>
                            </p:stCondLst>
                            <p:childTnLst>
                              <p:par>
                                <p:cTn id="321" presetID="10" presetClass="exit" presetSubtype="0" fill="hold" nodeType="afterEffect">
                                  <p:stCondLst>
                                    <p:cond delay="0"/>
                                  </p:stCondLst>
                                  <p:childTnLst>
                                    <p:animEffect transition="out" filter="fade">
                                      <p:cBhvr>
                                        <p:cTn id="322" dur="500"/>
                                        <p:tgtEl>
                                          <p:spTgt spid="958"/>
                                        </p:tgtEl>
                                      </p:cBhvr>
                                    </p:animEffect>
                                    <p:set>
                                      <p:cBhvr>
                                        <p:cTn id="323" dur="1" fill="hold">
                                          <p:stCondLst>
                                            <p:cond delay="500"/>
                                          </p:stCondLst>
                                        </p:cTn>
                                        <p:tgtEl>
                                          <p:spTgt spid="958"/>
                                        </p:tgtEl>
                                        <p:attrNameLst>
                                          <p:attrName>style.visibility</p:attrName>
                                        </p:attrNameLst>
                                      </p:cBhvr>
                                      <p:to>
                                        <p:strVal val="hidden"/>
                                      </p:to>
                                    </p:set>
                                  </p:childTnLst>
                                </p:cTn>
                              </p:par>
                            </p:childTnLst>
                          </p:cTn>
                        </p:par>
                        <p:par>
                          <p:cTn id="324" fill="hold">
                            <p:stCondLst>
                              <p:cond delay="21030"/>
                            </p:stCondLst>
                            <p:childTnLst>
                              <p:par>
                                <p:cTn id="325" presetID="10" presetClass="exit" presetSubtype="0" fill="hold" nodeType="afterEffect">
                                  <p:stCondLst>
                                    <p:cond delay="0"/>
                                  </p:stCondLst>
                                  <p:childTnLst>
                                    <p:animEffect transition="out" filter="fade">
                                      <p:cBhvr>
                                        <p:cTn id="326" dur="500"/>
                                        <p:tgtEl>
                                          <p:spTgt spid="959"/>
                                        </p:tgtEl>
                                      </p:cBhvr>
                                    </p:animEffect>
                                    <p:set>
                                      <p:cBhvr>
                                        <p:cTn id="327" dur="1" fill="hold">
                                          <p:stCondLst>
                                            <p:cond delay="500"/>
                                          </p:stCondLst>
                                        </p:cTn>
                                        <p:tgtEl>
                                          <p:spTgt spid="959"/>
                                        </p:tgtEl>
                                        <p:attrNameLst>
                                          <p:attrName>style.visibility</p:attrName>
                                        </p:attrNameLst>
                                      </p:cBhvr>
                                      <p:to>
                                        <p:strVal val="hidden"/>
                                      </p:to>
                                    </p:set>
                                  </p:childTnLst>
                                </p:cTn>
                              </p:par>
                            </p:childTnLst>
                          </p:cTn>
                        </p:par>
                        <p:par>
                          <p:cTn id="328" fill="hold">
                            <p:stCondLst>
                              <p:cond delay="21531"/>
                            </p:stCondLst>
                            <p:childTnLst>
                              <p:par>
                                <p:cTn id="329" presetID="10" presetClass="exit" presetSubtype="0" fill="hold" nodeType="afterEffect">
                                  <p:stCondLst>
                                    <p:cond delay="0"/>
                                  </p:stCondLst>
                                  <p:childTnLst>
                                    <p:animEffect transition="out" filter="fade">
                                      <p:cBhvr>
                                        <p:cTn id="330" dur="500"/>
                                        <p:tgtEl>
                                          <p:spTgt spid="960"/>
                                        </p:tgtEl>
                                      </p:cBhvr>
                                    </p:animEffect>
                                    <p:set>
                                      <p:cBhvr>
                                        <p:cTn id="331" dur="1" fill="hold">
                                          <p:stCondLst>
                                            <p:cond delay="500"/>
                                          </p:stCondLst>
                                        </p:cTn>
                                        <p:tgtEl>
                                          <p:spTgt spid="960"/>
                                        </p:tgtEl>
                                        <p:attrNameLst>
                                          <p:attrName>style.visibility</p:attrName>
                                        </p:attrNameLst>
                                      </p:cBhvr>
                                      <p:to>
                                        <p:strVal val="hidden"/>
                                      </p:to>
                                    </p:set>
                                  </p:childTnLst>
                                </p:cTn>
                              </p:par>
                            </p:childTnLst>
                          </p:cTn>
                        </p:par>
                        <p:par>
                          <p:cTn id="332" fill="hold">
                            <p:stCondLst>
                              <p:cond delay="22032"/>
                            </p:stCondLst>
                            <p:childTnLst>
                              <p:par>
                                <p:cTn id="333" presetID="10" presetClass="exit" presetSubtype="0" fill="hold" nodeType="afterEffect">
                                  <p:stCondLst>
                                    <p:cond delay="0"/>
                                  </p:stCondLst>
                                  <p:childTnLst>
                                    <p:animEffect transition="out" filter="fade">
                                      <p:cBhvr>
                                        <p:cTn id="334" dur="500"/>
                                        <p:tgtEl>
                                          <p:spTgt spid="961"/>
                                        </p:tgtEl>
                                      </p:cBhvr>
                                    </p:animEffect>
                                    <p:set>
                                      <p:cBhvr>
                                        <p:cTn id="335" dur="1" fill="hold">
                                          <p:stCondLst>
                                            <p:cond delay="500"/>
                                          </p:stCondLst>
                                        </p:cTn>
                                        <p:tgtEl>
                                          <p:spTgt spid="9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4375A"/>
        </a:solidFill>
        <a:effectLst/>
      </p:bgPr>
    </p:bg>
    <p:spTree>
      <p:nvGrpSpPr>
        <p:cNvPr id="1" name="Shape 593"/>
        <p:cNvGrpSpPr/>
        <p:nvPr/>
      </p:nvGrpSpPr>
      <p:grpSpPr>
        <a:xfrm>
          <a:off x="0" y="0"/>
          <a:ext cx="0" cy="0"/>
          <a:chOff x="0" y="0"/>
          <a:chExt cx="0" cy="0"/>
        </a:xfrm>
      </p:grpSpPr>
      <p:sp>
        <p:nvSpPr>
          <p:cNvPr id="594" name="Google Shape;594;p99"/>
          <p:cNvSpPr txBox="1">
            <a:spLocks noGrp="1"/>
          </p:cNvSpPr>
          <p:nvPr>
            <p:ph type="body" idx="4294967295"/>
          </p:nvPr>
        </p:nvSpPr>
        <p:spPr>
          <a:xfrm>
            <a:off x="5036900" y="0"/>
            <a:ext cx="4249500" cy="5078100"/>
          </a:xfrm>
          <a:prstGeom prst="rect">
            <a:avLst/>
          </a:prstGeom>
          <a:noFill/>
          <a:ln>
            <a:noFill/>
          </a:ln>
        </p:spPr>
        <p:txBody>
          <a:bodyPr spcFirstLastPara="1" wrap="square" lIns="68575" tIns="34275" rIns="68575" bIns="34275" anchor="t" anchorCtr="0">
            <a:noAutofit/>
          </a:bodyPr>
          <a:lstStyle/>
          <a:p>
            <a:pPr marL="0" lvl="0" indent="0" algn="ctr" rtl="0">
              <a:spcBef>
                <a:spcPts val="0"/>
              </a:spcBef>
              <a:spcAft>
                <a:spcPts val="0"/>
              </a:spcAft>
              <a:buSzPts val="998"/>
              <a:buNone/>
            </a:pPr>
            <a:r>
              <a:rPr lang="en" sz="2197" dirty="0">
                <a:solidFill>
                  <a:schemeClr val="lt1"/>
                </a:solidFill>
                <a:latin typeface="Avenir"/>
                <a:ea typeface="Avenir"/>
                <a:cs typeface="Avenir"/>
                <a:sym typeface="Avenir"/>
              </a:rPr>
              <a:t>Recovery is Possible </a:t>
            </a:r>
            <a:endParaRPr sz="2055" dirty="0">
              <a:solidFill>
                <a:schemeClr val="lt1"/>
              </a:solidFill>
              <a:latin typeface="Avenir"/>
              <a:ea typeface="Avenir"/>
              <a:cs typeface="Avenir"/>
              <a:sym typeface="Avenir"/>
            </a:endParaRPr>
          </a:p>
          <a:p>
            <a:pPr marL="254000" lvl="0" indent="-241346" algn="l" rtl="0">
              <a:spcBef>
                <a:spcPts val="800"/>
              </a:spcBef>
              <a:spcAft>
                <a:spcPts val="0"/>
              </a:spcAft>
              <a:buClr>
                <a:schemeClr val="lt1"/>
              </a:buClr>
              <a:buSzPts val="1401"/>
              <a:buFont typeface="Avenir"/>
              <a:buChar char="●"/>
            </a:pPr>
            <a:r>
              <a:rPr lang="en" sz="1400" dirty="0">
                <a:solidFill>
                  <a:schemeClr val="lt1"/>
                </a:solidFill>
                <a:latin typeface="Avenir"/>
                <a:ea typeface="Avenir"/>
                <a:cs typeface="Avenir"/>
                <a:sym typeface="Avenir"/>
              </a:rPr>
              <a:t>“Typical” childhood on the outside</a:t>
            </a:r>
            <a:endParaRPr sz="1400" dirty="0">
              <a:solidFill>
                <a:schemeClr val="lt1"/>
              </a:solidFill>
              <a:latin typeface="Avenir"/>
              <a:ea typeface="Avenir"/>
              <a:cs typeface="Avenir"/>
              <a:sym typeface="Avenir"/>
            </a:endParaRPr>
          </a:p>
          <a:p>
            <a:pPr marL="254000" lvl="0" indent="-241346" algn="l" rtl="0">
              <a:spcBef>
                <a:spcPts val="800"/>
              </a:spcBef>
              <a:spcAft>
                <a:spcPts val="0"/>
              </a:spcAft>
              <a:buClr>
                <a:schemeClr val="lt1"/>
              </a:buClr>
              <a:buSzPts val="1401"/>
              <a:buFont typeface="Avenir"/>
              <a:buChar char="●"/>
            </a:pPr>
            <a:r>
              <a:rPr lang="en" sz="1400" dirty="0">
                <a:solidFill>
                  <a:schemeClr val="lt1"/>
                </a:solidFill>
                <a:latin typeface="Avenir"/>
                <a:ea typeface="Avenir"/>
                <a:cs typeface="Avenir"/>
                <a:sym typeface="Avenir"/>
              </a:rPr>
              <a:t>Small town lifestyle, white picket fence</a:t>
            </a:r>
            <a:endParaRPr sz="1400" dirty="0">
              <a:solidFill>
                <a:schemeClr val="lt1"/>
              </a:solidFill>
              <a:latin typeface="Avenir"/>
              <a:ea typeface="Avenir"/>
              <a:cs typeface="Avenir"/>
              <a:sym typeface="Avenir"/>
            </a:endParaRPr>
          </a:p>
          <a:p>
            <a:pPr marL="254000" lvl="0" indent="-241346" algn="l" rtl="0">
              <a:spcBef>
                <a:spcPts val="800"/>
              </a:spcBef>
              <a:spcAft>
                <a:spcPts val="0"/>
              </a:spcAft>
              <a:buClr>
                <a:schemeClr val="lt1"/>
              </a:buClr>
              <a:buSzPts val="1401"/>
              <a:buFont typeface="Avenir"/>
              <a:buChar char="●"/>
            </a:pPr>
            <a:r>
              <a:rPr lang="en" sz="1400" dirty="0">
                <a:solidFill>
                  <a:schemeClr val="lt1"/>
                </a:solidFill>
                <a:latin typeface="Avenir"/>
                <a:ea typeface="Avenir"/>
                <a:cs typeface="Avenir"/>
                <a:sym typeface="Avenir"/>
              </a:rPr>
              <a:t>Family history of addiction and mental illness</a:t>
            </a:r>
            <a:endParaRPr sz="1400" dirty="0">
              <a:solidFill>
                <a:schemeClr val="lt1"/>
              </a:solidFill>
              <a:latin typeface="Avenir"/>
              <a:ea typeface="Avenir"/>
              <a:cs typeface="Avenir"/>
              <a:sym typeface="Avenir"/>
            </a:endParaRPr>
          </a:p>
          <a:p>
            <a:pPr marL="254000" lvl="0" indent="-241346" algn="l" rtl="0">
              <a:spcBef>
                <a:spcPts val="800"/>
              </a:spcBef>
              <a:spcAft>
                <a:spcPts val="0"/>
              </a:spcAft>
              <a:buClr>
                <a:schemeClr val="lt1"/>
              </a:buClr>
              <a:buSzPts val="1401"/>
              <a:buFont typeface="Avenir"/>
              <a:buChar char="●"/>
            </a:pPr>
            <a:r>
              <a:rPr lang="en" sz="1400" dirty="0">
                <a:solidFill>
                  <a:schemeClr val="lt1"/>
                </a:solidFill>
                <a:latin typeface="Avenir"/>
                <a:ea typeface="Avenir"/>
                <a:cs typeface="Avenir"/>
                <a:sym typeface="Avenir"/>
              </a:rPr>
              <a:t>STIGMA around Mental Health and Addiction</a:t>
            </a:r>
            <a:endParaRPr sz="1400" dirty="0">
              <a:solidFill>
                <a:schemeClr val="lt1"/>
              </a:solidFill>
              <a:latin typeface="Avenir"/>
              <a:ea typeface="Avenir"/>
              <a:cs typeface="Avenir"/>
              <a:sym typeface="Avenir"/>
            </a:endParaRPr>
          </a:p>
          <a:p>
            <a:pPr marL="254000" lvl="0" indent="-241346" algn="l" rtl="0">
              <a:spcBef>
                <a:spcPts val="800"/>
              </a:spcBef>
              <a:spcAft>
                <a:spcPts val="0"/>
              </a:spcAft>
              <a:buClr>
                <a:schemeClr val="lt1"/>
              </a:buClr>
              <a:buSzPts val="1401"/>
              <a:buFont typeface="Avenir"/>
              <a:buChar char="●"/>
            </a:pPr>
            <a:r>
              <a:rPr lang="en" sz="1400" dirty="0">
                <a:solidFill>
                  <a:schemeClr val="lt1"/>
                </a:solidFill>
                <a:latin typeface="Avenir"/>
                <a:ea typeface="Avenir"/>
                <a:cs typeface="Avenir"/>
                <a:sym typeface="Avenir"/>
              </a:rPr>
              <a:t>Suicide attempt survivor, loss survivor</a:t>
            </a:r>
            <a:endParaRPr sz="1400" dirty="0">
              <a:solidFill>
                <a:schemeClr val="lt1"/>
              </a:solidFill>
              <a:latin typeface="Avenir"/>
              <a:ea typeface="Avenir"/>
              <a:cs typeface="Avenir"/>
              <a:sym typeface="Avenir"/>
            </a:endParaRPr>
          </a:p>
          <a:p>
            <a:pPr marL="254000" lvl="0" indent="-241346" algn="l" rtl="0">
              <a:spcBef>
                <a:spcPts val="800"/>
              </a:spcBef>
              <a:spcAft>
                <a:spcPts val="0"/>
              </a:spcAft>
              <a:buClr>
                <a:schemeClr val="lt1"/>
              </a:buClr>
              <a:buSzPts val="1401"/>
              <a:buFont typeface="Avenir"/>
              <a:buChar char="●"/>
            </a:pPr>
            <a:r>
              <a:rPr lang="en" sz="1400" dirty="0">
                <a:solidFill>
                  <a:schemeClr val="lt1"/>
                </a:solidFill>
                <a:latin typeface="Avenir"/>
                <a:ea typeface="Avenir"/>
                <a:cs typeface="Avenir"/>
                <a:sym typeface="Avenir"/>
              </a:rPr>
              <a:t>Substance use &amp; mental illness </a:t>
            </a:r>
            <a:endParaRPr sz="1400" dirty="0">
              <a:solidFill>
                <a:schemeClr val="lt1"/>
              </a:solidFill>
              <a:latin typeface="Avenir"/>
              <a:ea typeface="Avenir"/>
              <a:cs typeface="Avenir"/>
              <a:sym typeface="Avenir"/>
            </a:endParaRPr>
          </a:p>
          <a:p>
            <a:pPr marL="254000" lvl="0" indent="-241346" algn="l" rtl="0">
              <a:spcBef>
                <a:spcPts val="800"/>
              </a:spcBef>
              <a:spcAft>
                <a:spcPts val="0"/>
              </a:spcAft>
              <a:buClr>
                <a:schemeClr val="lt1"/>
              </a:buClr>
              <a:buSzPts val="1401"/>
              <a:buFont typeface="Avenir"/>
              <a:buChar char="●"/>
            </a:pPr>
            <a:r>
              <a:rPr lang="en" sz="1400" dirty="0">
                <a:solidFill>
                  <a:schemeClr val="lt1"/>
                </a:solidFill>
                <a:latin typeface="Avenir"/>
                <a:ea typeface="Avenir"/>
                <a:cs typeface="Avenir"/>
                <a:sym typeface="Avenir"/>
              </a:rPr>
              <a:t>Wilderness program at 16 - 8 weeks</a:t>
            </a:r>
            <a:endParaRPr sz="1400" dirty="0">
              <a:solidFill>
                <a:schemeClr val="lt1"/>
              </a:solidFill>
              <a:latin typeface="Avenir"/>
              <a:ea typeface="Avenir"/>
              <a:cs typeface="Avenir"/>
              <a:sym typeface="Avenir"/>
            </a:endParaRPr>
          </a:p>
          <a:p>
            <a:pPr marL="254000" lvl="0" indent="-241346" algn="l" rtl="0">
              <a:spcBef>
                <a:spcPts val="800"/>
              </a:spcBef>
              <a:spcAft>
                <a:spcPts val="0"/>
              </a:spcAft>
              <a:buClr>
                <a:schemeClr val="lt1"/>
              </a:buClr>
              <a:buSzPts val="1401"/>
              <a:buFont typeface="Avenir"/>
              <a:buChar char="●"/>
            </a:pPr>
            <a:r>
              <a:rPr lang="en" sz="1400" dirty="0">
                <a:solidFill>
                  <a:schemeClr val="lt1"/>
                </a:solidFill>
                <a:latin typeface="Avenir"/>
                <a:ea typeface="Avenir"/>
                <a:cs typeface="Avenir"/>
                <a:sym typeface="Avenir"/>
              </a:rPr>
              <a:t>Inpatient facility -  2.5 years</a:t>
            </a:r>
            <a:endParaRPr sz="1400" dirty="0">
              <a:solidFill>
                <a:schemeClr val="lt1"/>
              </a:solidFill>
              <a:latin typeface="Avenir"/>
              <a:ea typeface="Avenir"/>
              <a:cs typeface="Avenir"/>
              <a:sym typeface="Avenir"/>
            </a:endParaRPr>
          </a:p>
          <a:p>
            <a:pPr marL="254000" lvl="0" indent="-241346" algn="l" rtl="0">
              <a:spcBef>
                <a:spcPts val="800"/>
              </a:spcBef>
              <a:spcAft>
                <a:spcPts val="0"/>
              </a:spcAft>
              <a:buClr>
                <a:srgbClr val="B6D7A8"/>
              </a:buClr>
              <a:buSzPts val="1401"/>
              <a:buFont typeface="Avenir"/>
              <a:buChar char="●"/>
            </a:pPr>
            <a:r>
              <a:rPr lang="en" sz="1400" dirty="0">
                <a:solidFill>
                  <a:srgbClr val="B6D7A8"/>
                </a:solidFill>
                <a:latin typeface="Avenir"/>
                <a:ea typeface="Avenir"/>
                <a:cs typeface="Avenir"/>
                <a:sym typeface="Avenir"/>
              </a:rPr>
              <a:t>Sober since Feb 1</a:t>
            </a:r>
            <a:r>
              <a:rPr lang="en" sz="1400" baseline="30000" dirty="0">
                <a:solidFill>
                  <a:srgbClr val="B6D7A8"/>
                </a:solidFill>
                <a:latin typeface="Avenir"/>
                <a:ea typeface="Avenir"/>
                <a:cs typeface="Avenir"/>
                <a:sym typeface="Avenir"/>
              </a:rPr>
              <a:t>st</a:t>
            </a:r>
            <a:r>
              <a:rPr lang="en" sz="1400" dirty="0">
                <a:solidFill>
                  <a:srgbClr val="B6D7A8"/>
                </a:solidFill>
                <a:latin typeface="Avenir"/>
                <a:ea typeface="Avenir"/>
                <a:cs typeface="Avenir"/>
                <a:sym typeface="Avenir"/>
              </a:rPr>
              <a:t>, 2003</a:t>
            </a:r>
            <a:endParaRPr sz="1400" dirty="0">
              <a:solidFill>
                <a:srgbClr val="B6D7A8"/>
              </a:solidFill>
              <a:latin typeface="Avenir"/>
              <a:ea typeface="Avenir"/>
              <a:cs typeface="Avenir"/>
              <a:sym typeface="Avenir"/>
            </a:endParaRPr>
          </a:p>
          <a:p>
            <a:pPr marL="254000" lvl="0" indent="-241346" algn="l" rtl="0">
              <a:spcBef>
                <a:spcPts val="800"/>
              </a:spcBef>
              <a:spcAft>
                <a:spcPts val="0"/>
              </a:spcAft>
              <a:buClr>
                <a:srgbClr val="B6D7A8"/>
              </a:buClr>
              <a:buSzPts val="1401"/>
              <a:buFont typeface="Avenir"/>
              <a:buChar char="●"/>
            </a:pPr>
            <a:r>
              <a:rPr lang="en" sz="1400" dirty="0">
                <a:solidFill>
                  <a:srgbClr val="B6D7A8"/>
                </a:solidFill>
                <a:latin typeface="Avenir"/>
                <a:ea typeface="Avenir"/>
                <a:cs typeface="Avenir"/>
                <a:sym typeface="Avenir"/>
              </a:rPr>
              <a:t>20 years in behavioral health industry</a:t>
            </a:r>
            <a:endParaRPr sz="1400" dirty="0">
              <a:solidFill>
                <a:srgbClr val="B6D7A8"/>
              </a:solidFill>
              <a:latin typeface="Avenir"/>
              <a:ea typeface="Avenir"/>
              <a:cs typeface="Avenir"/>
              <a:sym typeface="Avenir"/>
            </a:endParaRPr>
          </a:p>
          <a:p>
            <a:pPr marL="254000" lvl="0" indent="-241346" algn="l" rtl="0">
              <a:spcBef>
                <a:spcPts val="800"/>
              </a:spcBef>
              <a:spcAft>
                <a:spcPts val="0"/>
              </a:spcAft>
              <a:buClr>
                <a:srgbClr val="B6D7A8"/>
              </a:buClr>
              <a:buSzPts val="1401"/>
              <a:buFont typeface="Avenir"/>
              <a:buChar char="●"/>
            </a:pPr>
            <a:r>
              <a:rPr lang="en" sz="1400" dirty="0">
                <a:solidFill>
                  <a:srgbClr val="B6D7A8"/>
                </a:solidFill>
                <a:latin typeface="Avenir"/>
                <a:ea typeface="Avenir"/>
                <a:cs typeface="Avenir"/>
                <a:sym typeface="Avenir"/>
              </a:rPr>
              <a:t>College Degree in Psychology and multiple certifications</a:t>
            </a:r>
            <a:endParaRPr sz="1400" dirty="0">
              <a:solidFill>
                <a:srgbClr val="B6D7A8"/>
              </a:solidFill>
              <a:latin typeface="Avenir"/>
              <a:ea typeface="Avenir"/>
              <a:cs typeface="Avenir"/>
              <a:sym typeface="Avenir"/>
            </a:endParaRPr>
          </a:p>
          <a:p>
            <a:pPr marL="254000" lvl="0" indent="-241346" algn="l" rtl="0">
              <a:spcBef>
                <a:spcPts val="800"/>
              </a:spcBef>
              <a:spcAft>
                <a:spcPts val="0"/>
              </a:spcAft>
              <a:buClr>
                <a:srgbClr val="B6D7A8"/>
              </a:buClr>
              <a:buSzPts val="1401"/>
              <a:buFont typeface="Avenir"/>
              <a:buChar char="●"/>
            </a:pPr>
            <a:r>
              <a:rPr lang="en" sz="1400" dirty="0">
                <a:solidFill>
                  <a:srgbClr val="B6D7A8"/>
                </a:solidFill>
                <a:latin typeface="Avenir"/>
                <a:ea typeface="Avenir"/>
                <a:cs typeface="Avenir"/>
                <a:sym typeface="Avenir"/>
              </a:rPr>
              <a:t>Professional speaker with an emphasis on lived experience</a:t>
            </a:r>
            <a:endParaRPr sz="1400" dirty="0">
              <a:solidFill>
                <a:srgbClr val="B6D7A8"/>
              </a:solidFill>
              <a:latin typeface="Avenir"/>
              <a:ea typeface="Avenir"/>
              <a:cs typeface="Avenir"/>
              <a:sym typeface="Avenir"/>
            </a:endParaRPr>
          </a:p>
          <a:p>
            <a:pPr marL="0" lvl="0" indent="0" algn="l" rtl="0">
              <a:spcBef>
                <a:spcPts val="800"/>
              </a:spcBef>
              <a:spcAft>
                <a:spcPts val="0"/>
              </a:spcAft>
              <a:buSzPts val="855"/>
              <a:buNone/>
            </a:pPr>
            <a:endParaRPr sz="955" dirty="0">
              <a:solidFill>
                <a:schemeClr val="dk1"/>
              </a:solidFill>
              <a:latin typeface="Avenir"/>
              <a:ea typeface="Avenir"/>
              <a:cs typeface="Avenir"/>
              <a:sym typeface="Avenir"/>
            </a:endParaRPr>
          </a:p>
          <a:p>
            <a:pPr marL="254000" lvl="0" indent="-177800" algn="l" rtl="0">
              <a:spcBef>
                <a:spcPts val="800"/>
              </a:spcBef>
              <a:spcAft>
                <a:spcPts val="0"/>
              </a:spcAft>
              <a:buSzPts val="665"/>
              <a:buNone/>
            </a:pPr>
            <a:endParaRPr sz="955" dirty="0"/>
          </a:p>
        </p:txBody>
      </p:sp>
      <p:pic>
        <p:nvPicPr>
          <p:cNvPr id="595" name="Google Shape;595;p99"/>
          <p:cNvPicPr preferRelativeResize="0"/>
          <p:nvPr/>
        </p:nvPicPr>
        <p:blipFill rotWithShape="1">
          <a:blip r:embed="rId3">
            <a:alphaModFix/>
          </a:blip>
          <a:srcRect l="15716" r="5069"/>
          <a:stretch/>
        </p:blipFill>
        <p:spPr>
          <a:xfrm>
            <a:off x="156700" y="515213"/>
            <a:ext cx="2313100" cy="1934474"/>
          </a:xfrm>
          <a:prstGeom prst="rect">
            <a:avLst/>
          </a:prstGeom>
          <a:noFill/>
          <a:ln>
            <a:noFill/>
          </a:ln>
        </p:spPr>
      </p:pic>
      <p:pic>
        <p:nvPicPr>
          <p:cNvPr id="596" name="Google Shape;596;p99"/>
          <p:cNvPicPr preferRelativeResize="0"/>
          <p:nvPr/>
        </p:nvPicPr>
        <p:blipFill rotWithShape="1">
          <a:blip r:embed="rId4">
            <a:alphaModFix/>
          </a:blip>
          <a:srcRect l="969" r="20184"/>
          <a:stretch/>
        </p:blipFill>
        <p:spPr>
          <a:xfrm>
            <a:off x="2596800" y="2550323"/>
            <a:ext cx="2313100" cy="1936252"/>
          </a:xfrm>
          <a:prstGeom prst="rect">
            <a:avLst/>
          </a:prstGeom>
          <a:noFill/>
          <a:ln>
            <a:noFill/>
          </a:ln>
        </p:spPr>
      </p:pic>
      <p:pic>
        <p:nvPicPr>
          <p:cNvPr id="597" name="Google Shape;597;p99"/>
          <p:cNvPicPr preferRelativeResize="0"/>
          <p:nvPr/>
        </p:nvPicPr>
        <p:blipFill rotWithShape="1">
          <a:blip r:embed="rId5">
            <a:alphaModFix/>
          </a:blip>
          <a:srcRect t="22537" b="14683"/>
          <a:stretch/>
        </p:blipFill>
        <p:spPr>
          <a:xfrm>
            <a:off x="2596800" y="514333"/>
            <a:ext cx="2313100" cy="1936230"/>
          </a:xfrm>
          <a:prstGeom prst="rect">
            <a:avLst/>
          </a:prstGeom>
          <a:noFill/>
          <a:ln>
            <a:noFill/>
          </a:ln>
        </p:spPr>
      </p:pic>
      <p:pic>
        <p:nvPicPr>
          <p:cNvPr id="598" name="Google Shape;598;p99"/>
          <p:cNvPicPr preferRelativeResize="0"/>
          <p:nvPr/>
        </p:nvPicPr>
        <p:blipFill rotWithShape="1">
          <a:blip r:embed="rId6">
            <a:alphaModFix/>
          </a:blip>
          <a:srcRect l="5445" r="9737"/>
          <a:stretch/>
        </p:blipFill>
        <p:spPr>
          <a:xfrm>
            <a:off x="156700" y="2550331"/>
            <a:ext cx="2313100" cy="193623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4">
                                            <p:txEl>
                                              <p:pRg st="1" end="1"/>
                                            </p:txEl>
                                          </p:spTgt>
                                        </p:tgtEl>
                                        <p:attrNameLst>
                                          <p:attrName>style.visibility</p:attrName>
                                        </p:attrNameLst>
                                      </p:cBhvr>
                                      <p:to>
                                        <p:strVal val="visible"/>
                                      </p:to>
                                    </p:set>
                                    <p:animEffect transition="in" filter="fade">
                                      <p:cBhvr>
                                        <p:cTn id="7" dur="500"/>
                                        <p:tgtEl>
                                          <p:spTgt spid="59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4">
                                            <p:txEl>
                                              <p:pRg st="0" end="0"/>
                                            </p:txEl>
                                          </p:spTgt>
                                        </p:tgtEl>
                                        <p:attrNameLst>
                                          <p:attrName>style.visibility</p:attrName>
                                        </p:attrNameLst>
                                      </p:cBhvr>
                                      <p:to>
                                        <p:strVal val="visible"/>
                                      </p:to>
                                    </p:set>
                                    <p:animEffect transition="in" filter="fade">
                                      <p:cBhvr>
                                        <p:cTn id="12" dur="500"/>
                                        <p:tgtEl>
                                          <p:spTgt spid="59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94">
                                            <p:txEl>
                                              <p:pRg st="2" end="2"/>
                                            </p:txEl>
                                          </p:spTgt>
                                        </p:tgtEl>
                                        <p:attrNameLst>
                                          <p:attrName>style.visibility</p:attrName>
                                        </p:attrNameLst>
                                      </p:cBhvr>
                                      <p:to>
                                        <p:strVal val="visible"/>
                                      </p:to>
                                    </p:set>
                                    <p:animEffect transition="in" filter="fade">
                                      <p:cBhvr>
                                        <p:cTn id="15" dur="500"/>
                                        <p:tgtEl>
                                          <p:spTgt spid="59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94">
                                            <p:txEl>
                                              <p:pRg st="3" end="3"/>
                                            </p:txEl>
                                          </p:spTgt>
                                        </p:tgtEl>
                                        <p:attrNameLst>
                                          <p:attrName>style.visibility</p:attrName>
                                        </p:attrNameLst>
                                      </p:cBhvr>
                                      <p:to>
                                        <p:strVal val="visible"/>
                                      </p:to>
                                    </p:set>
                                    <p:animEffect transition="in" filter="fade">
                                      <p:cBhvr>
                                        <p:cTn id="18" dur="500"/>
                                        <p:tgtEl>
                                          <p:spTgt spid="594">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94">
                                            <p:txEl>
                                              <p:pRg st="4" end="4"/>
                                            </p:txEl>
                                          </p:spTgt>
                                        </p:tgtEl>
                                        <p:attrNameLst>
                                          <p:attrName>style.visibility</p:attrName>
                                        </p:attrNameLst>
                                      </p:cBhvr>
                                      <p:to>
                                        <p:strVal val="visible"/>
                                      </p:to>
                                    </p:set>
                                    <p:animEffect transition="in" filter="fade">
                                      <p:cBhvr>
                                        <p:cTn id="21" dur="500"/>
                                        <p:tgtEl>
                                          <p:spTgt spid="594">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94">
                                            <p:txEl>
                                              <p:pRg st="5" end="5"/>
                                            </p:txEl>
                                          </p:spTgt>
                                        </p:tgtEl>
                                        <p:attrNameLst>
                                          <p:attrName>style.visibility</p:attrName>
                                        </p:attrNameLst>
                                      </p:cBhvr>
                                      <p:to>
                                        <p:strVal val="visible"/>
                                      </p:to>
                                    </p:set>
                                    <p:animEffect transition="in" filter="fade">
                                      <p:cBhvr>
                                        <p:cTn id="24" dur="500"/>
                                        <p:tgtEl>
                                          <p:spTgt spid="594">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94">
                                            <p:txEl>
                                              <p:pRg st="6" end="6"/>
                                            </p:txEl>
                                          </p:spTgt>
                                        </p:tgtEl>
                                        <p:attrNameLst>
                                          <p:attrName>style.visibility</p:attrName>
                                        </p:attrNameLst>
                                      </p:cBhvr>
                                      <p:to>
                                        <p:strVal val="visible"/>
                                      </p:to>
                                    </p:set>
                                    <p:animEffect transition="in" filter="fade">
                                      <p:cBhvr>
                                        <p:cTn id="27" dur="500"/>
                                        <p:tgtEl>
                                          <p:spTgt spid="594">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94">
                                            <p:txEl>
                                              <p:pRg st="7" end="7"/>
                                            </p:txEl>
                                          </p:spTgt>
                                        </p:tgtEl>
                                        <p:attrNameLst>
                                          <p:attrName>style.visibility</p:attrName>
                                        </p:attrNameLst>
                                      </p:cBhvr>
                                      <p:to>
                                        <p:strVal val="visible"/>
                                      </p:to>
                                    </p:set>
                                    <p:animEffect transition="in" filter="fade">
                                      <p:cBhvr>
                                        <p:cTn id="30" dur="500"/>
                                        <p:tgtEl>
                                          <p:spTgt spid="594">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94">
                                            <p:txEl>
                                              <p:pRg st="8" end="8"/>
                                            </p:txEl>
                                          </p:spTgt>
                                        </p:tgtEl>
                                        <p:attrNameLst>
                                          <p:attrName>style.visibility</p:attrName>
                                        </p:attrNameLst>
                                      </p:cBhvr>
                                      <p:to>
                                        <p:strVal val="visible"/>
                                      </p:to>
                                    </p:set>
                                    <p:animEffect transition="in" filter="fade">
                                      <p:cBhvr>
                                        <p:cTn id="33" dur="500"/>
                                        <p:tgtEl>
                                          <p:spTgt spid="594">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94">
                                            <p:txEl>
                                              <p:pRg st="9" end="9"/>
                                            </p:txEl>
                                          </p:spTgt>
                                        </p:tgtEl>
                                        <p:attrNameLst>
                                          <p:attrName>style.visibility</p:attrName>
                                        </p:attrNameLst>
                                      </p:cBhvr>
                                      <p:to>
                                        <p:strVal val="visible"/>
                                      </p:to>
                                    </p:set>
                                    <p:animEffect transition="in" filter="fade">
                                      <p:cBhvr>
                                        <p:cTn id="38" dur="500"/>
                                        <p:tgtEl>
                                          <p:spTgt spid="594">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594">
                                            <p:txEl>
                                              <p:pRg st="10" end="10"/>
                                            </p:txEl>
                                          </p:spTgt>
                                        </p:tgtEl>
                                        <p:attrNameLst>
                                          <p:attrName>style.visibility</p:attrName>
                                        </p:attrNameLst>
                                      </p:cBhvr>
                                      <p:to>
                                        <p:strVal val="visible"/>
                                      </p:to>
                                    </p:set>
                                    <p:animEffect transition="in" filter="fade">
                                      <p:cBhvr>
                                        <p:cTn id="41" dur="500"/>
                                        <p:tgtEl>
                                          <p:spTgt spid="594">
                                            <p:txEl>
                                              <p:pRg st="10" end="1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594">
                                            <p:txEl>
                                              <p:pRg st="11" end="11"/>
                                            </p:txEl>
                                          </p:spTgt>
                                        </p:tgtEl>
                                        <p:attrNameLst>
                                          <p:attrName>style.visibility</p:attrName>
                                        </p:attrNameLst>
                                      </p:cBhvr>
                                      <p:to>
                                        <p:strVal val="visible"/>
                                      </p:to>
                                    </p:set>
                                    <p:animEffect transition="in" filter="fade">
                                      <p:cBhvr>
                                        <p:cTn id="44" dur="500"/>
                                        <p:tgtEl>
                                          <p:spTgt spid="594">
                                            <p:txEl>
                                              <p:pRg st="11" end="11"/>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594">
                                            <p:txEl>
                                              <p:pRg st="12" end="12"/>
                                            </p:txEl>
                                          </p:spTgt>
                                        </p:tgtEl>
                                        <p:attrNameLst>
                                          <p:attrName>style.visibility</p:attrName>
                                        </p:attrNameLst>
                                      </p:cBhvr>
                                      <p:to>
                                        <p:strVal val="visible"/>
                                      </p:to>
                                    </p:set>
                                    <p:animEffect transition="in" filter="fade">
                                      <p:cBhvr>
                                        <p:cTn id="47" dur="500"/>
                                        <p:tgtEl>
                                          <p:spTgt spid="59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125"/>
          <p:cNvSpPr txBox="1">
            <a:spLocks noGrp="1"/>
          </p:cNvSpPr>
          <p:nvPr>
            <p:ph type="title"/>
          </p:nvPr>
        </p:nvSpPr>
        <p:spPr>
          <a:xfrm>
            <a:off x="127656" y="-218010"/>
            <a:ext cx="7886700" cy="8691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rgbClr val="620810"/>
              </a:buClr>
              <a:buSzPts val="2700"/>
              <a:buFont typeface="Avenir"/>
              <a:buNone/>
            </a:pPr>
            <a:r>
              <a:rPr lang="en" sz="3200" dirty="0"/>
              <a:t>Mental Health Crisis Episode</a:t>
            </a:r>
            <a:endParaRPr sz="3200" dirty="0"/>
          </a:p>
        </p:txBody>
      </p:sp>
      <p:sp>
        <p:nvSpPr>
          <p:cNvPr id="929" name="Google Shape;929;p125"/>
          <p:cNvSpPr/>
          <p:nvPr/>
        </p:nvSpPr>
        <p:spPr>
          <a:xfrm>
            <a:off x="2605248" y="1841631"/>
            <a:ext cx="103800" cy="2467800"/>
          </a:xfrm>
          <a:prstGeom prst="rect">
            <a:avLst/>
          </a:prstGeom>
          <a:solidFill>
            <a:schemeClr val="accent6">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30" name="Google Shape;930;p125"/>
          <p:cNvSpPr/>
          <p:nvPr/>
        </p:nvSpPr>
        <p:spPr>
          <a:xfrm>
            <a:off x="2727395" y="1841631"/>
            <a:ext cx="103800" cy="2467800"/>
          </a:xfrm>
          <a:prstGeom prst="rect">
            <a:avLst/>
          </a:prstGeom>
          <a:solidFill>
            <a:schemeClr val="accent6">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31" name="Google Shape;931;p125"/>
          <p:cNvSpPr/>
          <p:nvPr/>
        </p:nvSpPr>
        <p:spPr>
          <a:xfrm>
            <a:off x="2849541" y="1841631"/>
            <a:ext cx="103800" cy="2467800"/>
          </a:xfrm>
          <a:prstGeom prst="rect">
            <a:avLst/>
          </a:prstGeom>
          <a:solidFill>
            <a:schemeClr val="accent6">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32" name="Google Shape;932;p125"/>
          <p:cNvSpPr/>
          <p:nvPr/>
        </p:nvSpPr>
        <p:spPr>
          <a:xfrm>
            <a:off x="2971688" y="1841631"/>
            <a:ext cx="103800" cy="2467800"/>
          </a:xfrm>
          <a:prstGeom prst="rect">
            <a:avLst/>
          </a:prstGeom>
          <a:solidFill>
            <a:schemeClr val="accent6">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33" name="Google Shape;933;p125"/>
          <p:cNvSpPr/>
          <p:nvPr/>
        </p:nvSpPr>
        <p:spPr>
          <a:xfrm>
            <a:off x="3093834" y="1841631"/>
            <a:ext cx="103800" cy="2467800"/>
          </a:xfrm>
          <a:prstGeom prst="rect">
            <a:avLst/>
          </a:prstGeom>
          <a:solidFill>
            <a:schemeClr val="accent6">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34" name="Google Shape;934;p125"/>
          <p:cNvSpPr/>
          <p:nvPr/>
        </p:nvSpPr>
        <p:spPr>
          <a:xfrm>
            <a:off x="3215981" y="1841631"/>
            <a:ext cx="103800" cy="2467800"/>
          </a:xfrm>
          <a:prstGeom prst="rect">
            <a:avLst/>
          </a:prstGeom>
          <a:solidFill>
            <a:schemeClr val="accent6">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35" name="Google Shape;935;p125"/>
          <p:cNvSpPr/>
          <p:nvPr/>
        </p:nvSpPr>
        <p:spPr>
          <a:xfrm>
            <a:off x="3338127" y="1841631"/>
            <a:ext cx="103800" cy="2467800"/>
          </a:xfrm>
          <a:prstGeom prst="rect">
            <a:avLst/>
          </a:prstGeom>
          <a:solidFill>
            <a:schemeClr val="accent6">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36" name="Google Shape;936;p125"/>
          <p:cNvSpPr/>
          <p:nvPr/>
        </p:nvSpPr>
        <p:spPr>
          <a:xfrm>
            <a:off x="3460274" y="1841631"/>
            <a:ext cx="103800" cy="2467800"/>
          </a:xfrm>
          <a:prstGeom prst="rect">
            <a:avLst/>
          </a:prstGeom>
          <a:solidFill>
            <a:schemeClr val="accent5">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37" name="Google Shape;937;p125"/>
          <p:cNvSpPr/>
          <p:nvPr/>
        </p:nvSpPr>
        <p:spPr>
          <a:xfrm>
            <a:off x="3582420" y="1841631"/>
            <a:ext cx="103800" cy="2467800"/>
          </a:xfrm>
          <a:prstGeom prst="rect">
            <a:avLst/>
          </a:prstGeom>
          <a:solidFill>
            <a:schemeClr val="accent5">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38" name="Google Shape;938;p125"/>
          <p:cNvSpPr/>
          <p:nvPr/>
        </p:nvSpPr>
        <p:spPr>
          <a:xfrm>
            <a:off x="3704567" y="1841631"/>
            <a:ext cx="103800" cy="2467800"/>
          </a:xfrm>
          <a:prstGeom prst="rect">
            <a:avLst/>
          </a:prstGeom>
          <a:solidFill>
            <a:schemeClr val="accent5">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39" name="Google Shape;939;p125"/>
          <p:cNvSpPr/>
          <p:nvPr/>
        </p:nvSpPr>
        <p:spPr>
          <a:xfrm>
            <a:off x="3826713" y="1841631"/>
            <a:ext cx="103800" cy="2467800"/>
          </a:xfrm>
          <a:prstGeom prst="rect">
            <a:avLst/>
          </a:prstGeom>
          <a:solidFill>
            <a:schemeClr val="accent5">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40" name="Google Shape;940;p125"/>
          <p:cNvSpPr/>
          <p:nvPr/>
        </p:nvSpPr>
        <p:spPr>
          <a:xfrm>
            <a:off x="3948860" y="1841631"/>
            <a:ext cx="103800" cy="2467800"/>
          </a:xfrm>
          <a:prstGeom prst="rect">
            <a:avLst/>
          </a:prstGeom>
          <a:solidFill>
            <a:schemeClr val="accent5">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41" name="Google Shape;941;p125"/>
          <p:cNvSpPr/>
          <p:nvPr/>
        </p:nvSpPr>
        <p:spPr>
          <a:xfrm>
            <a:off x="4071006" y="1841631"/>
            <a:ext cx="103800" cy="2467800"/>
          </a:xfrm>
          <a:prstGeom prst="rect">
            <a:avLst/>
          </a:prstGeom>
          <a:solidFill>
            <a:schemeClr val="accent5">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42" name="Google Shape;942;p125"/>
          <p:cNvSpPr/>
          <p:nvPr/>
        </p:nvSpPr>
        <p:spPr>
          <a:xfrm>
            <a:off x="4193153" y="1841631"/>
            <a:ext cx="103800" cy="2467800"/>
          </a:xfrm>
          <a:prstGeom prst="rect">
            <a:avLst/>
          </a:prstGeom>
          <a:solidFill>
            <a:schemeClr val="accent4">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43" name="Google Shape;943;p125"/>
          <p:cNvSpPr/>
          <p:nvPr/>
        </p:nvSpPr>
        <p:spPr>
          <a:xfrm>
            <a:off x="4315299" y="1841631"/>
            <a:ext cx="103800" cy="2467800"/>
          </a:xfrm>
          <a:prstGeom prst="rect">
            <a:avLst/>
          </a:prstGeom>
          <a:solidFill>
            <a:schemeClr val="accent4">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44" name="Google Shape;944;p125"/>
          <p:cNvSpPr/>
          <p:nvPr/>
        </p:nvSpPr>
        <p:spPr>
          <a:xfrm>
            <a:off x="4437446" y="1841631"/>
            <a:ext cx="103800" cy="2467800"/>
          </a:xfrm>
          <a:prstGeom prst="rect">
            <a:avLst/>
          </a:prstGeom>
          <a:solidFill>
            <a:schemeClr val="accent4">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45" name="Google Shape;945;p125"/>
          <p:cNvSpPr/>
          <p:nvPr/>
        </p:nvSpPr>
        <p:spPr>
          <a:xfrm>
            <a:off x="4559592" y="1841631"/>
            <a:ext cx="103800" cy="2467800"/>
          </a:xfrm>
          <a:prstGeom prst="rect">
            <a:avLst/>
          </a:prstGeom>
          <a:solidFill>
            <a:schemeClr val="accent4">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46" name="Google Shape;946;p125"/>
          <p:cNvSpPr/>
          <p:nvPr/>
        </p:nvSpPr>
        <p:spPr>
          <a:xfrm>
            <a:off x="4681739" y="1841631"/>
            <a:ext cx="103800" cy="2467800"/>
          </a:xfrm>
          <a:prstGeom prst="rect">
            <a:avLst/>
          </a:prstGeom>
          <a:solidFill>
            <a:schemeClr val="accent4">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47" name="Google Shape;947;p125"/>
          <p:cNvSpPr/>
          <p:nvPr/>
        </p:nvSpPr>
        <p:spPr>
          <a:xfrm>
            <a:off x="4803885" y="1841631"/>
            <a:ext cx="103800" cy="2467800"/>
          </a:xfrm>
          <a:prstGeom prst="rect">
            <a:avLst/>
          </a:prstGeom>
          <a:solidFill>
            <a:schemeClr val="accent4">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48" name="Google Shape;948;p125"/>
          <p:cNvSpPr/>
          <p:nvPr/>
        </p:nvSpPr>
        <p:spPr>
          <a:xfrm>
            <a:off x="4926032" y="1841631"/>
            <a:ext cx="103800" cy="2467800"/>
          </a:xfrm>
          <a:prstGeom prst="rect">
            <a:avLst/>
          </a:prstGeom>
          <a:solidFill>
            <a:schemeClr val="accent4">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49" name="Google Shape;949;p125"/>
          <p:cNvSpPr/>
          <p:nvPr/>
        </p:nvSpPr>
        <p:spPr>
          <a:xfrm>
            <a:off x="5048178" y="1841631"/>
            <a:ext cx="103800" cy="2467800"/>
          </a:xfrm>
          <a:prstGeom prst="rect">
            <a:avLst/>
          </a:prstGeom>
          <a:solidFill>
            <a:schemeClr val="accent4">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50" name="Google Shape;950;p125"/>
          <p:cNvSpPr/>
          <p:nvPr/>
        </p:nvSpPr>
        <p:spPr>
          <a:xfrm>
            <a:off x="5170325" y="1841631"/>
            <a:ext cx="103800" cy="2467800"/>
          </a:xfrm>
          <a:prstGeom prst="rect">
            <a:avLst/>
          </a:prstGeom>
          <a:solidFill>
            <a:schemeClr val="accent4">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51" name="Google Shape;951;p125"/>
          <p:cNvSpPr/>
          <p:nvPr/>
        </p:nvSpPr>
        <p:spPr>
          <a:xfrm>
            <a:off x="5292471" y="1841631"/>
            <a:ext cx="103800" cy="2467800"/>
          </a:xfrm>
          <a:prstGeom prst="rect">
            <a:avLst/>
          </a:prstGeom>
          <a:solidFill>
            <a:schemeClr val="accent4">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52" name="Google Shape;952;p125"/>
          <p:cNvSpPr/>
          <p:nvPr/>
        </p:nvSpPr>
        <p:spPr>
          <a:xfrm>
            <a:off x="5414618" y="1841631"/>
            <a:ext cx="103800" cy="2467800"/>
          </a:xfrm>
          <a:prstGeom prst="rect">
            <a:avLst/>
          </a:prstGeom>
          <a:solidFill>
            <a:schemeClr val="accent4">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53" name="Google Shape;953;p125"/>
          <p:cNvSpPr/>
          <p:nvPr/>
        </p:nvSpPr>
        <p:spPr>
          <a:xfrm>
            <a:off x="5536764" y="1841631"/>
            <a:ext cx="103800" cy="2467800"/>
          </a:xfrm>
          <a:prstGeom prst="rect">
            <a:avLst/>
          </a:prstGeom>
          <a:solidFill>
            <a:schemeClr val="accent4">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54" name="Google Shape;954;p125"/>
          <p:cNvSpPr/>
          <p:nvPr/>
        </p:nvSpPr>
        <p:spPr>
          <a:xfrm>
            <a:off x="5658911" y="1841631"/>
            <a:ext cx="103800" cy="2467800"/>
          </a:xfrm>
          <a:prstGeom prst="rect">
            <a:avLst/>
          </a:prstGeom>
          <a:solidFill>
            <a:schemeClr val="accent4">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55" name="Google Shape;955;p125"/>
          <p:cNvSpPr/>
          <p:nvPr/>
        </p:nvSpPr>
        <p:spPr>
          <a:xfrm>
            <a:off x="5781057" y="1841631"/>
            <a:ext cx="103800" cy="2467800"/>
          </a:xfrm>
          <a:prstGeom prst="rect">
            <a:avLst/>
          </a:prstGeom>
          <a:solidFill>
            <a:schemeClr val="accent4">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56" name="Google Shape;956;p125"/>
          <p:cNvSpPr/>
          <p:nvPr/>
        </p:nvSpPr>
        <p:spPr>
          <a:xfrm>
            <a:off x="5903204" y="1841631"/>
            <a:ext cx="103800" cy="2467800"/>
          </a:xfrm>
          <a:prstGeom prst="rect">
            <a:avLst/>
          </a:prstGeom>
          <a:solidFill>
            <a:schemeClr val="accent4">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57" name="Google Shape;957;p125"/>
          <p:cNvSpPr/>
          <p:nvPr/>
        </p:nvSpPr>
        <p:spPr>
          <a:xfrm>
            <a:off x="6025350" y="1841631"/>
            <a:ext cx="103800" cy="2467800"/>
          </a:xfrm>
          <a:prstGeom prst="rect">
            <a:avLst/>
          </a:prstGeom>
          <a:solidFill>
            <a:schemeClr val="accent4">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58" name="Google Shape;958;p125"/>
          <p:cNvSpPr/>
          <p:nvPr/>
        </p:nvSpPr>
        <p:spPr>
          <a:xfrm>
            <a:off x="6147497" y="1841631"/>
            <a:ext cx="103800" cy="2467800"/>
          </a:xfrm>
          <a:prstGeom prst="rect">
            <a:avLst/>
          </a:prstGeom>
          <a:solidFill>
            <a:schemeClr val="accent4">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59" name="Google Shape;959;p125"/>
          <p:cNvSpPr/>
          <p:nvPr/>
        </p:nvSpPr>
        <p:spPr>
          <a:xfrm>
            <a:off x="6269643" y="1841631"/>
            <a:ext cx="103800" cy="2467800"/>
          </a:xfrm>
          <a:prstGeom prst="rect">
            <a:avLst/>
          </a:prstGeom>
          <a:solidFill>
            <a:srgbClr val="E0D0D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60" name="Google Shape;960;p125"/>
          <p:cNvSpPr/>
          <p:nvPr/>
        </p:nvSpPr>
        <p:spPr>
          <a:xfrm>
            <a:off x="6391790" y="1841631"/>
            <a:ext cx="103800" cy="2467800"/>
          </a:xfrm>
          <a:prstGeom prst="rect">
            <a:avLst/>
          </a:prstGeom>
          <a:solidFill>
            <a:srgbClr val="E0D0D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61" name="Google Shape;961;p125"/>
          <p:cNvSpPr/>
          <p:nvPr/>
        </p:nvSpPr>
        <p:spPr>
          <a:xfrm>
            <a:off x="6513936" y="1841631"/>
            <a:ext cx="103800" cy="2467800"/>
          </a:xfrm>
          <a:prstGeom prst="rect">
            <a:avLst/>
          </a:prstGeom>
          <a:solidFill>
            <a:srgbClr val="E0D0D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962" name="Google Shape;962;p125"/>
          <p:cNvCxnSpPr>
            <a:cxnSpLocks/>
          </p:cNvCxnSpPr>
          <p:nvPr/>
        </p:nvCxnSpPr>
        <p:spPr>
          <a:xfrm rot="10800000">
            <a:off x="4392946" y="1809866"/>
            <a:ext cx="0" cy="2564400"/>
          </a:xfrm>
          <a:prstGeom prst="straightConnector1">
            <a:avLst/>
          </a:prstGeom>
          <a:noFill/>
          <a:ln w="9525" cap="flat" cmpd="sng">
            <a:solidFill>
              <a:schemeClr val="lt1"/>
            </a:solidFill>
            <a:prstDash val="dot"/>
            <a:miter lim="800000"/>
            <a:headEnd type="none" w="sm" len="sm"/>
            <a:tailEnd type="none" w="sm" len="sm"/>
          </a:ln>
        </p:spPr>
      </p:cxnSp>
      <p:cxnSp>
        <p:nvCxnSpPr>
          <p:cNvPr id="964" name="Google Shape;964;p125"/>
          <p:cNvCxnSpPr/>
          <p:nvPr/>
        </p:nvCxnSpPr>
        <p:spPr>
          <a:xfrm rot="10800000">
            <a:off x="1230076" y="1641604"/>
            <a:ext cx="0" cy="2743200"/>
          </a:xfrm>
          <a:prstGeom prst="straightConnector1">
            <a:avLst/>
          </a:prstGeom>
          <a:noFill/>
          <a:ln w="38100" cap="rnd" cmpd="sng">
            <a:solidFill>
              <a:srgbClr val="1F3E6D"/>
            </a:solidFill>
            <a:prstDash val="solid"/>
            <a:miter lim="800000"/>
            <a:headEnd type="none" w="sm" len="sm"/>
            <a:tailEnd type="triangle" w="med" len="med"/>
          </a:ln>
        </p:spPr>
      </p:cxnSp>
      <p:cxnSp>
        <p:nvCxnSpPr>
          <p:cNvPr id="965" name="Google Shape;965;p125"/>
          <p:cNvCxnSpPr/>
          <p:nvPr/>
        </p:nvCxnSpPr>
        <p:spPr>
          <a:xfrm>
            <a:off x="1231268" y="4390757"/>
            <a:ext cx="6172200" cy="0"/>
          </a:xfrm>
          <a:prstGeom prst="straightConnector1">
            <a:avLst/>
          </a:prstGeom>
          <a:noFill/>
          <a:ln w="38100" cap="rnd" cmpd="sng">
            <a:solidFill>
              <a:srgbClr val="1F3E6D"/>
            </a:solidFill>
            <a:prstDash val="solid"/>
            <a:miter lim="800000"/>
            <a:headEnd type="none" w="sm" len="sm"/>
            <a:tailEnd type="triangle" w="med" len="med"/>
          </a:ln>
        </p:spPr>
      </p:cxnSp>
      <p:sp>
        <p:nvSpPr>
          <p:cNvPr id="966" name="Google Shape;966;p125"/>
          <p:cNvSpPr txBox="1"/>
          <p:nvPr/>
        </p:nvSpPr>
        <p:spPr>
          <a:xfrm rot="-5400000">
            <a:off x="-66180" y="3016554"/>
            <a:ext cx="22716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262626"/>
                </a:solidFill>
                <a:latin typeface="Arial"/>
                <a:ea typeface="Arial"/>
                <a:cs typeface="Arial"/>
                <a:sym typeface="Arial"/>
              </a:rPr>
              <a:t>Risk Level</a:t>
            </a:r>
            <a:endParaRPr sz="1100" b="0" i="0" u="none" strike="noStrike" cap="none">
              <a:solidFill>
                <a:srgbClr val="000000"/>
              </a:solidFill>
              <a:latin typeface="Arial"/>
              <a:ea typeface="Arial"/>
              <a:cs typeface="Arial"/>
              <a:sym typeface="Arial"/>
            </a:endParaRPr>
          </a:p>
        </p:txBody>
      </p:sp>
      <p:sp>
        <p:nvSpPr>
          <p:cNvPr id="967" name="Google Shape;967;p125"/>
          <p:cNvSpPr txBox="1"/>
          <p:nvPr/>
        </p:nvSpPr>
        <p:spPr>
          <a:xfrm>
            <a:off x="1261101" y="4424018"/>
            <a:ext cx="571500" cy="253885"/>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200" b="0" i="0" u="none" strike="noStrike" cap="none" dirty="0">
                <a:solidFill>
                  <a:srgbClr val="262626"/>
                </a:solidFill>
                <a:latin typeface="Avenir"/>
                <a:ea typeface="Calibri"/>
                <a:cs typeface="Calibri"/>
                <a:sym typeface="Calibri"/>
              </a:rPr>
              <a:t>Years</a:t>
            </a:r>
            <a:endParaRPr sz="1200" b="0" i="0" u="none" strike="noStrike" cap="none" dirty="0">
              <a:solidFill>
                <a:srgbClr val="000000"/>
              </a:solidFill>
              <a:latin typeface="Avenir"/>
              <a:sym typeface="Arial"/>
            </a:endParaRPr>
          </a:p>
        </p:txBody>
      </p:sp>
      <p:sp>
        <p:nvSpPr>
          <p:cNvPr id="968" name="Google Shape;968;p125"/>
          <p:cNvSpPr txBox="1"/>
          <p:nvPr/>
        </p:nvSpPr>
        <p:spPr>
          <a:xfrm>
            <a:off x="2562385" y="4406235"/>
            <a:ext cx="571500" cy="238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262626"/>
                </a:solidFill>
                <a:latin typeface="Calibri"/>
                <a:ea typeface="Calibri"/>
                <a:cs typeface="Calibri"/>
                <a:sym typeface="Calibri"/>
              </a:rPr>
              <a:t>Days</a:t>
            </a:r>
            <a:endParaRPr sz="1100" b="0" i="0" u="none" strike="noStrike" cap="none">
              <a:solidFill>
                <a:srgbClr val="000000"/>
              </a:solidFill>
              <a:latin typeface="Arial"/>
              <a:ea typeface="Arial"/>
              <a:cs typeface="Arial"/>
              <a:sym typeface="Arial"/>
            </a:endParaRPr>
          </a:p>
        </p:txBody>
      </p:sp>
      <p:sp>
        <p:nvSpPr>
          <p:cNvPr id="963" name="Google Shape;963;p125"/>
          <p:cNvSpPr txBox="1"/>
          <p:nvPr/>
        </p:nvSpPr>
        <p:spPr>
          <a:xfrm>
            <a:off x="3873264" y="4406235"/>
            <a:ext cx="614400" cy="238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262626"/>
                </a:solidFill>
                <a:latin typeface="Calibri"/>
                <a:ea typeface="Calibri"/>
                <a:cs typeface="Calibri"/>
                <a:sym typeface="Calibri"/>
              </a:rPr>
              <a:t>Hours</a:t>
            </a:r>
            <a:endParaRPr sz="1100" b="0" i="0" u="none" strike="noStrike" cap="none">
              <a:solidFill>
                <a:srgbClr val="000000"/>
              </a:solidFill>
              <a:latin typeface="Arial"/>
              <a:ea typeface="Arial"/>
              <a:cs typeface="Arial"/>
              <a:sym typeface="Arial"/>
            </a:endParaRPr>
          </a:p>
        </p:txBody>
      </p:sp>
      <p:sp>
        <p:nvSpPr>
          <p:cNvPr id="969" name="Google Shape;969;p125"/>
          <p:cNvSpPr txBox="1"/>
          <p:nvPr/>
        </p:nvSpPr>
        <p:spPr>
          <a:xfrm>
            <a:off x="5227004" y="4406235"/>
            <a:ext cx="571500" cy="238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262626"/>
                </a:solidFill>
                <a:latin typeface="Calibri"/>
                <a:ea typeface="Calibri"/>
                <a:cs typeface="Calibri"/>
                <a:sym typeface="Calibri"/>
              </a:rPr>
              <a:t>Days</a:t>
            </a:r>
            <a:endParaRPr sz="1100" b="0" i="0" u="none" strike="noStrike" cap="none">
              <a:solidFill>
                <a:srgbClr val="000000"/>
              </a:solidFill>
              <a:latin typeface="Arial"/>
              <a:ea typeface="Arial"/>
              <a:cs typeface="Arial"/>
              <a:sym typeface="Arial"/>
            </a:endParaRPr>
          </a:p>
        </p:txBody>
      </p:sp>
      <p:sp>
        <p:nvSpPr>
          <p:cNvPr id="970" name="Google Shape;970;p125"/>
          <p:cNvSpPr txBox="1"/>
          <p:nvPr/>
        </p:nvSpPr>
        <p:spPr>
          <a:xfrm>
            <a:off x="6537882" y="4406235"/>
            <a:ext cx="571500" cy="238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262626"/>
                </a:solidFill>
                <a:latin typeface="Calibri"/>
                <a:ea typeface="Calibri"/>
                <a:cs typeface="Calibri"/>
                <a:sym typeface="Calibri"/>
              </a:rPr>
              <a:t>Years</a:t>
            </a:r>
            <a:endParaRPr sz="1100" b="0" i="0" u="none" strike="noStrike" cap="none">
              <a:solidFill>
                <a:srgbClr val="000000"/>
              </a:solidFill>
              <a:latin typeface="Arial"/>
              <a:ea typeface="Arial"/>
              <a:cs typeface="Arial"/>
              <a:sym typeface="Arial"/>
            </a:endParaRPr>
          </a:p>
        </p:txBody>
      </p:sp>
      <p:sp>
        <p:nvSpPr>
          <p:cNvPr id="971" name="Google Shape;971;p125"/>
          <p:cNvSpPr txBox="1"/>
          <p:nvPr/>
        </p:nvSpPr>
        <p:spPr>
          <a:xfrm>
            <a:off x="2767097" y="4055546"/>
            <a:ext cx="2432833" cy="284663"/>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b="0" i="0" u="none" strike="noStrike" cap="none" dirty="0">
                <a:solidFill>
                  <a:srgbClr val="620810"/>
                </a:solidFill>
                <a:latin typeface="Arial"/>
                <a:ea typeface="Arial"/>
                <a:cs typeface="Arial"/>
                <a:sym typeface="Arial"/>
              </a:rPr>
              <a:t>HAZARD ENCOUNTERED</a:t>
            </a:r>
            <a:endParaRPr sz="1100" b="0" i="0" u="none" strike="noStrike" cap="none" dirty="0">
              <a:solidFill>
                <a:srgbClr val="000000"/>
              </a:solidFill>
              <a:latin typeface="Arial"/>
              <a:ea typeface="Arial"/>
              <a:cs typeface="Arial"/>
              <a:sym typeface="Arial"/>
            </a:endParaRPr>
          </a:p>
        </p:txBody>
      </p:sp>
      <p:sp>
        <p:nvSpPr>
          <p:cNvPr id="972" name="Google Shape;972;p125"/>
          <p:cNvSpPr txBox="1"/>
          <p:nvPr/>
        </p:nvSpPr>
        <p:spPr>
          <a:xfrm>
            <a:off x="3873264" y="4561791"/>
            <a:ext cx="6144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262626"/>
                </a:solidFill>
                <a:latin typeface="Arial"/>
                <a:ea typeface="Arial"/>
                <a:cs typeface="Arial"/>
                <a:sym typeface="Arial"/>
              </a:rPr>
              <a:t>Time</a:t>
            </a:r>
            <a:endParaRPr sz="1100" b="0" i="0" u="none" strike="noStrike" cap="none">
              <a:solidFill>
                <a:srgbClr val="000000"/>
              </a:solidFill>
              <a:latin typeface="Arial"/>
              <a:ea typeface="Arial"/>
              <a:cs typeface="Arial"/>
              <a:sym typeface="Arial"/>
            </a:endParaRPr>
          </a:p>
        </p:txBody>
      </p:sp>
      <p:cxnSp>
        <p:nvCxnSpPr>
          <p:cNvPr id="973" name="Google Shape;973;p125"/>
          <p:cNvCxnSpPr>
            <a:stCxn id="967" idx="1"/>
            <a:endCxn id="972" idx="1"/>
          </p:cNvCxnSpPr>
          <p:nvPr/>
        </p:nvCxnSpPr>
        <p:spPr>
          <a:xfrm rot="10800000" flipH="1" flipV="1">
            <a:off x="1261100" y="4550961"/>
            <a:ext cx="2612163" cy="153180"/>
          </a:xfrm>
          <a:prstGeom prst="bentConnector3">
            <a:avLst>
              <a:gd name="adj1" fmla="val -8751"/>
            </a:avLst>
          </a:prstGeom>
          <a:noFill/>
          <a:ln w="9525" cap="flat" cmpd="sng">
            <a:solidFill>
              <a:srgbClr val="1F3E6D"/>
            </a:solidFill>
            <a:prstDash val="dot"/>
            <a:miter lim="800000"/>
            <a:headEnd type="none" w="sm" len="sm"/>
            <a:tailEnd type="none" w="sm" len="sm"/>
          </a:ln>
        </p:spPr>
      </p:cxnSp>
      <p:cxnSp>
        <p:nvCxnSpPr>
          <p:cNvPr id="974" name="Google Shape;974;p125"/>
          <p:cNvCxnSpPr>
            <a:stCxn id="970" idx="3"/>
            <a:endCxn id="972" idx="3"/>
          </p:cNvCxnSpPr>
          <p:nvPr/>
        </p:nvCxnSpPr>
        <p:spPr>
          <a:xfrm flipH="1">
            <a:off x="4487682" y="4525485"/>
            <a:ext cx="2621700" cy="178800"/>
          </a:xfrm>
          <a:prstGeom prst="bentConnector5">
            <a:avLst>
              <a:gd name="adj1" fmla="val -9083"/>
              <a:gd name="adj2" fmla="val 199874"/>
              <a:gd name="adj3" fmla="val 60900"/>
            </a:avLst>
          </a:prstGeom>
          <a:noFill/>
          <a:ln w="9525" cap="flat" cmpd="sng">
            <a:solidFill>
              <a:srgbClr val="1F3E6D"/>
            </a:solidFill>
            <a:prstDash val="dot"/>
            <a:miter lim="800000"/>
            <a:headEnd type="none" w="sm" len="sm"/>
            <a:tailEnd type="none" w="sm" len="sm"/>
          </a:ln>
        </p:spPr>
      </p:cxnSp>
      <p:sp>
        <p:nvSpPr>
          <p:cNvPr id="975" name="Google Shape;975;p125"/>
          <p:cNvSpPr txBox="1"/>
          <p:nvPr/>
        </p:nvSpPr>
        <p:spPr>
          <a:xfrm>
            <a:off x="2662398" y="4737660"/>
            <a:ext cx="3036000" cy="238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1" u="none" strike="noStrike" cap="none">
                <a:solidFill>
                  <a:srgbClr val="262626"/>
                </a:solidFill>
                <a:latin typeface="Calibri"/>
                <a:ea typeface="Calibri"/>
                <a:cs typeface="Calibri"/>
                <a:sym typeface="Calibri"/>
              </a:rPr>
              <a:t>± 3 weeks</a:t>
            </a:r>
            <a:endParaRPr sz="1100" b="0" i="0" u="none" strike="noStrike" cap="none">
              <a:solidFill>
                <a:srgbClr val="000000"/>
              </a:solidFill>
              <a:latin typeface="Arial"/>
              <a:ea typeface="Arial"/>
              <a:cs typeface="Arial"/>
              <a:sym typeface="Arial"/>
            </a:endParaRPr>
          </a:p>
        </p:txBody>
      </p:sp>
      <p:sp>
        <p:nvSpPr>
          <p:cNvPr id="976" name="Google Shape;976;p125"/>
          <p:cNvSpPr/>
          <p:nvPr/>
        </p:nvSpPr>
        <p:spPr>
          <a:xfrm>
            <a:off x="1298656" y="1641605"/>
            <a:ext cx="5830967" cy="2669472"/>
          </a:xfrm>
          <a:custGeom>
            <a:avLst/>
            <a:gdLst/>
            <a:ahLst/>
            <a:cxnLst/>
            <a:rect l="l" t="t" r="r" b="b"/>
            <a:pathLst>
              <a:path w="7774622" h="3559296" extrusionOk="0">
                <a:moveTo>
                  <a:pt x="3810657" y="319766"/>
                </a:moveTo>
                <a:cubicBezTo>
                  <a:pt x="3760224" y="319194"/>
                  <a:pt x="3718957" y="377824"/>
                  <a:pt x="3677285" y="422274"/>
                </a:cubicBezTo>
                <a:cubicBezTo>
                  <a:pt x="3629660" y="473074"/>
                  <a:pt x="3600556" y="518053"/>
                  <a:pt x="3547110" y="628649"/>
                </a:cubicBezTo>
                <a:cubicBezTo>
                  <a:pt x="3493664" y="739245"/>
                  <a:pt x="3451860" y="809624"/>
                  <a:pt x="3356610" y="1085849"/>
                </a:cubicBezTo>
                <a:cubicBezTo>
                  <a:pt x="3261360" y="1362074"/>
                  <a:pt x="3093085" y="1989137"/>
                  <a:pt x="2975610" y="2285999"/>
                </a:cubicBezTo>
                <a:cubicBezTo>
                  <a:pt x="2858135" y="2582861"/>
                  <a:pt x="2843847" y="2668587"/>
                  <a:pt x="2651760" y="2867024"/>
                </a:cubicBezTo>
                <a:cubicBezTo>
                  <a:pt x="2459673" y="3065461"/>
                  <a:pt x="1981835" y="3405716"/>
                  <a:pt x="1670685" y="3476624"/>
                </a:cubicBezTo>
                <a:cubicBezTo>
                  <a:pt x="1592898" y="3494351"/>
                  <a:pt x="1523345" y="3508473"/>
                  <a:pt x="1458977" y="3519660"/>
                </a:cubicBezTo>
                <a:lnTo>
                  <a:pt x="1294351" y="3542836"/>
                </a:lnTo>
                <a:lnTo>
                  <a:pt x="213360" y="3543299"/>
                </a:lnTo>
                <a:lnTo>
                  <a:pt x="937260" y="3559174"/>
                </a:lnTo>
                <a:cubicBezTo>
                  <a:pt x="1058704" y="3559968"/>
                  <a:pt x="1164272" y="3557058"/>
                  <a:pt x="1278374" y="3545085"/>
                </a:cubicBezTo>
                <a:lnTo>
                  <a:pt x="1294351" y="3542836"/>
                </a:lnTo>
                <a:lnTo>
                  <a:pt x="7623810" y="3540124"/>
                </a:lnTo>
                <a:cubicBezTo>
                  <a:pt x="7368223" y="3535361"/>
                  <a:pt x="6944360" y="3509432"/>
                  <a:pt x="6661785" y="3476624"/>
                </a:cubicBezTo>
                <a:cubicBezTo>
                  <a:pt x="6379210" y="3443816"/>
                  <a:pt x="6131560" y="3405186"/>
                  <a:pt x="5928360" y="3343274"/>
                </a:cubicBezTo>
                <a:cubicBezTo>
                  <a:pt x="5725160" y="3281362"/>
                  <a:pt x="5579110" y="3195636"/>
                  <a:pt x="5442585" y="3105149"/>
                </a:cubicBezTo>
                <a:cubicBezTo>
                  <a:pt x="5306060" y="3014662"/>
                  <a:pt x="5221923" y="2940049"/>
                  <a:pt x="5109210" y="2800349"/>
                </a:cubicBezTo>
                <a:cubicBezTo>
                  <a:pt x="4996498" y="2660649"/>
                  <a:pt x="4858385" y="2441574"/>
                  <a:pt x="4766310" y="2266949"/>
                </a:cubicBezTo>
                <a:cubicBezTo>
                  <a:pt x="4674235" y="2092324"/>
                  <a:pt x="4625023" y="1957387"/>
                  <a:pt x="4556760" y="1752599"/>
                </a:cubicBezTo>
                <a:cubicBezTo>
                  <a:pt x="4488497" y="1547811"/>
                  <a:pt x="4442460" y="1263649"/>
                  <a:pt x="4356735" y="1038224"/>
                </a:cubicBezTo>
                <a:cubicBezTo>
                  <a:pt x="4271010" y="812799"/>
                  <a:pt x="4142422" y="519111"/>
                  <a:pt x="4042410" y="400049"/>
                </a:cubicBezTo>
                <a:cubicBezTo>
                  <a:pt x="3942398" y="280987"/>
                  <a:pt x="3893714" y="345545"/>
                  <a:pt x="3832860" y="323849"/>
                </a:cubicBezTo>
                <a:cubicBezTo>
                  <a:pt x="3825254" y="321137"/>
                  <a:pt x="3817862" y="319847"/>
                  <a:pt x="3810657" y="319766"/>
                </a:cubicBezTo>
                <a:close/>
                <a:moveTo>
                  <a:pt x="0" y="0"/>
                </a:moveTo>
                <a:lnTo>
                  <a:pt x="7774622" y="0"/>
                </a:lnTo>
                <a:lnTo>
                  <a:pt x="7774622" y="3559296"/>
                </a:lnTo>
                <a:lnTo>
                  <a:pt x="0" y="3559296"/>
                </a:lnTo>
                <a:close/>
              </a:path>
            </a:pathLst>
          </a:cu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77" name="Google Shape;977;p125"/>
          <p:cNvSpPr/>
          <p:nvPr/>
        </p:nvSpPr>
        <p:spPr>
          <a:xfrm>
            <a:off x="1458676" y="1881425"/>
            <a:ext cx="5557838" cy="2429651"/>
          </a:xfrm>
          <a:custGeom>
            <a:avLst/>
            <a:gdLst/>
            <a:ahLst/>
            <a:cxnLst/>
            <a:rect l="l" t="t" r="r" b="b"/>
            <a:pathLst>
              <a:path w="7410450" h="3239534" extrusionOk="0">
                <a:moveTo>
                  <a:pt x="0" y="3223538"/>
                </a:moveTo>
                <a:lnTo>
                  <a:pt x="723900" y="3239413"/>
                </a:lnTo>
                <a:cubicBezTo>
                  <a:pt x="966787" y="3241001"/>
                  <a:pt x="1146175" y="3227771"/>
                  <a:pt x="1457325" y="3156863"/>
                </a:cubicBezTo>
                <a:cubicBezTo>
                  <a:pt x="1768475" y="3085955"/>
                  <a:pt x="2246313" y="2745700"/>
                  <a:pt x="2438400" y="2547263"/>
                </a:cubicBezTo>
                <a:cubicBezTo>
                  <a:pt x="2630487" y="2348826"/>
                  <a:pt x="2644775" y="2263100"/>
                  <a:pt x="2762250" y="1966238"/>
                </a:cubicBezTo>
                <a:cubicBezTo>
                  <a:pt x="2879725" y="1669376"/>
                  <a:pt x="3048000" y="1042313"/>
                  <a:pt x="3143250" y="766088"/>
                </a:cubicBezTo>
                <a:cubicBezTo>
                  <a:pt x="3238500" y="489863"/>
                  <a:pt x="3280304" y="419484"/>
                  <a:pt x="3333750" y="308888"/>
                </a:cubicBezTo>
                <a:cubicBezTo>
                  <a:pt x="3387196" y="198292"/>
                  <a:pt x="3416300" y="153313"/>
                  <a:pt x="3463925" y="102513"/>
                </a:cubicBezTo>
                <a:cubicBezTo>
                  <a:pt x="3511550" y="51713"/>
                  <a:pt x="3558646" y="-17608"/>
                  <a:pt x="3619500" y="4088"/>
                </a:cubicBezTo>
                <a:cubicBezTo>
                  <a:pt x="3680354" y="25784"/>
                  <a:pt x="3729038" y="-38774"/>
                  <a:pt x="3829050" y="80288"/>
                </a:cubicBezTo>
                <a:cubicBezTo>
                  <a:pt x="3929062" y="199350"/>
                  <a:pt x="4057650" y="493038"/>
                  <a:pt x="4143375" y="718463"/>
                </a:cubicBezTo>
                <a:cubicBezTo>
                  <a:pt x="4229100" y="943888"/>
                  <a:pt x="4275137" y="1228050"/>
                  <a:pt x="4343400" y="1432838"/>
                </a:cubicBezTo>
                <a:cubicBezTo>
                  <a:pt x="4411663" y="1637626"/>
                  <a:pt x="4460875" y="1772563"/>
                  <a:pt x="4552950" y="1947188"/>
                </a:cubicBezTo>
                <a:cubicBezTo>
                  <a:pt x="4645025" y="2121813"/>
                  <a:pt x="4783138" y="2340888"/>
                  <a:pt x="4895850" y="2480588"/>
                </a:cubicBezTo>
                <a:cubicBezTo>
                  <a:pt x="5008563" y="2620288"/>
                  <a:pt x="5092700" y="2694901"/>
                  <a:pt x="5229225" y="2785388"/>
                </a:cubicBezTo>
                <a:cubicBezTo>
                  <a:pt x="5365750" y="2875875"/>
                  <a:pt x="5511800" y="2961601"/>
                  <a:pt x="5715000" y="3023513"/>
                </a:cubicBezTo>
                <a:cubicBezTo>
                  <a:pt x="5918200" y="3085425"/>
                  <a:pt x="6165850" y="3124055"/>
                  <a:pt x="6448425" y="3156863"/>
                </a:cubicBezTo>
                <a:cubicBezTo>
                  <a:pt x="6731000" y="3189671"/>
                  <a:pt x="7154863" y="3215600"/>
                  <a:pt x="7410450" y="3220363"/>
                </a:cubicBezTo>
              </a:path>
            </a:pathLst>
          </a:custGeom>
          <a:noFill/>
          <a:ln w="19050" cap="flat" cmpd="sng">
            <a:solidFill>
              <a:srgbClr val="62081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78" name="Google Shape;978;p125"/>
          <p:cNvSpPr/>
          <p:nvPr/>
        </p:nvSpPr>
        <p:spPr>
          <a:xfrm>
            <a:off x="2654017" y="4128803"/>
            <a:ext cx="111900" cy="111900"/>
          </a:xfrm>
          <a:prstGeom prst="ellipse">
            <a:avLst/>
          </a:prstGeom>
          <a:solidFill>
            <a:srgbClr val="620810"/>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79" name="Google Shape;979;p125"/>
          <p:cNvSpPr/>
          <p:nvPr/>
        </p:nvSpPr>
        <p:spPr>
          <a:xfrm>
            <a:off x="4139873" y="1827207"/>
            <a:ext cx="111900" cy="111900"/>
          </a:xfrm>
          <a:prstGeom prst="ellipse">
            <a:avLst/>
          </a:prstGeom>
          <a:solidFill>
            <a:srgbClr val="620810"/>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80" name="Google Shape;980;p125"/>
          <p:cNvSpPr txBox="1"/>
          <p:nvPr/>
        </p:nvSpPr>
        <p:spPr>
          <a:xfrm>
            <a:off x="1464034" y="4015525"/>
            <a:ext cx="8304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262626"/>
                </a:solidFill>
                <a:latin typeface="Arial"/>
                <a:ea typeface="Arial"/>
                <a:cs typeface="Arial"/>
                <a:sym typeface="Arial"/>
              </a:rPr>
              <a:t>Stable</a:t>
            </a:r>
            <a:endParaRPr sz="1100" b="0" i="0" u="none" strike="noStrike" cap="none">
              <a:solidFill>
                <a:srgbClr val="000000"/>
              </a:solidFill>
              <a:latin typeface="Arial"/>
              <a:ea typeface="Arial"/>
              <a:cs typeface="Arial"/>
              <a:sym typeface="Arial"/>
            </a:endParaRPr>
          </a:p>
        </p:txBody>
      </p:sp>
      <p:sp>
        <p:nvSpPr>
          <p:cNvPr id="981" name="Google Shape;981;p125"/>
          <p:cNvSpPr txBox="1"/>
          <p:nvPr/>
        </p:nvSpPr>
        <p:spPr>
          <a:xfrm>
            <a:off x="2243209" y="3441508"/>
            <a:ext cx="1156800" cy="284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 sz="1400" b="0" i="0" u="none" strike="noStrike" cap="none">
                <a:solidFill>
                  <a:srgbClr val="262626"/>
                </a:solidFill>
                <a:latin typeface="Arial"/>
                <a:ea typeface="Arial"/>
                <a:cs typeface="Arial"/>
                <a:sym typeface="Arial"/>
              </a:rPr>
              <a:t>Crisis begins</a:t>
            </a:r>
            <a:endParaRPr sz="1100" b="0" i="0" u="none" strike="noStrike" cap="none">
              <a:solidFill>
                <a:srgbClr val="000000"/>
              </a:solidFill>
              <a:latin typeface="Arial"/>
              <a:ea typeface="Arial"/>
              <a:cs typeface="Arial"/>
              <a:sym typeface="Arial"/>
            </a:endParaRPr>
          </a:p>
        </p:txBody>
      </p:sp>
      <p:sp>
        <p:nvSpPr>
          <p:cNvPr id="982" name="Google Shape;982;p125"/>
          <p:cNvSpPr txBox="1"/>
          <p:nvPr/>
        </p:nvSpPr>
        <p:spPr>
          <a:xfrm>
            <a:off x="2750353" y="1910879"/>
            <a:ext cx="1198800" cy="284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 sz="1400" b="0" i="0" u="none" strike="noStrike" cap="none">
                <a:solidFill>
                  <a:srgbClr val="262626"/>
                </a:solidFill>
                <a:latin typeface="Arial"/>
                <a:ea typeface="Arial"/>
                <a:cs typeface="Arial"/>
                <a:sym typeface="Arial"/>
              </a:rPr>
              <a:t>Crisis peaks</a:t>
            </a:r>
            <a:endParaRPr sz="1100" b="0" i="0" u="none" strike="noStrike" cap="none">
              <a:solidFill>
                <a:srgbClr val="000000"/>
              </a:solidFill>
              <a:latin typeface="Arial"/>
              <a:ea typeface="Arial"/>
              <a:cs typeface="Arial"/>
              <a:sym typeface="Arial"/>
            </a:endParaRPr>
          </a:p>
        </p:txBody>
      </p:sp>
      <p:sp>
        <p:nvSpPr>
          <p:cNvPr id="983" name="Google Shape;983;p125"/>
          <p:cNvSpPr txBox="1"/>
          <p:nvPr/>
        </p:nvSpPr>
        <p:spPr>
          <a:xfrm>
            <a:off x="4204940" y="1424016"/>
            <a:ext cx="1200600" cy="500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620810"/>
                </a:solidFill>
                <a:latin typeface="Arial"/>
                <a:ea typeface="Arial"/>
                <a:cs typeface="Arial"/>
                <a:sym typeface="Arial"/>
              </a:rPr>
              <a:t>RISK ACUTE</a:t>
            </a:r>
            <a:endParaRPr sz="1100" b="0" i="0" u="none" strike="noStrike" cap="none" dirty="0">
              <a:solidFill>
                <a:srgbClr val="000000"/>
              </a:solidFill>
              <a:latin typeface="Arial"/>
              <a:ea typeface="Arial"/>
              <a:cs typeface="Arial"/>
              <a:sym typeface="Arial"/>
            </a:endParaRPr>
          </a:p>
        </p:txBody>
      </p:sp>
      <p:sp>
        <p:nvSpPr>
          <p:cNvPr id="984" name="Google Shape;984;p125"/>
          <p:cNvSpPr txBox="1"/>
          <p:nvPr/>
        </p:nvSpPr>
        <p:spPr>
          <a:xfrm>
            <a:off x="4803975" y="2897565"/>
            <a:ext cx="1456500" cy="500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262626"/>
                </a:solidFill>
                <a:latin typeface="Arial"/>
                <a:ea typeface="Arial"/>
                <a:cs typeface="Arial"/>
                <a:sym typeface="Arial"/>
              </a:rPr>
              <a:t>Crisis diminishes</a:t>
            </a:r>
            <a:endParaRPr sz="1100" b="0" i="0" u="none" strike="noStrike" cap="none">
              <a:solidFill>
                <a:srgbClr val="000000"/>
              </a:solidFill>
              <a:latin typeface="Arial"/>
              <a:ea typeface="Arial"/>
              <a:cs typeface="Arial"/>
              <a:sym typeface="Arial"/>
            </a:endParaRPr>
          </a:p>
        </p:txBody>
      </p:sp>
      <p:sp>
        <p:nvSpPr>
          <p:cNvPr id="985" name="Google Shape;985;p125"/>
          <p:cNvSpPr txBox="1"/>
          <p:nvPr/>
        </p:nvSpPr>
        <p:spPr>
          <a:xfrm>
            <a:off x="6207850" y="4015525"/>
            <a:ext cx="830400" cy="284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 sz="1400" b="0" i="0" u="none" strike="noStrike" cap="none" dirty="0">
                <a:solidFill>
                  <a:srgbClr val="262626"/>
                </a:solidFill>
                <a:latin typeface="Arial"/>
                <a:ea typeface="Arial"/>
                <a:cs typeface="Arial"/>
                <a:sym typeface="Arial"/>
              </a:rPr>
              <a:t>Stable</a:t>
            </a:r>
            <a:endParaRPr sz="1100" b="0" i="0" u="none" strike="noStrike" cap="none" dirty="0">
              <a:solidFill>
                <a:srgbClr val="000000"/>
              </a:solidFill>
              <a:latin typeface="Arial"/>
              <a:ea typeface="Arial"/>
              <a:cs typeface="Arial"/>
              <a:sym typeface="Arial"/>
            </a:endParaRPr>
          </a:p>
        </p:txBody>
      </p:sp>
      <p:sp>
        <p:nvSpPr>
          <p:cNvPr id="986" name="Google Shape;986;p125"/>
          <p:cNvSpPr/>
          <p:nvPr/>
        </p:nvSpPr>
        <p:spPr>
          <a:xfrm>
            <a:off x="1511301" y="4266297"/>
            <a:ext cx="71100" cy="71100"/>
          </a:xfrm>
          <a:prstGeom prst="diamond">
            <a:avLst/>
          </a:prstGeom>
          <a:solidFill>
            <a:srgbClr val="620810"/>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87" name="Google Shape;987;p125"/>
          <p:cNvSpPr/>
          <p:nvPr/>
        </p:nvSpPr>
        <p:spPr>
          <a:xfrm>
            <a:off x="3405675" y="3549306"/>
            <a:ext cx="71100" cy="71100"/>
          </a:xfrm>
          <a:prstGeom prst="diamond">
            <a:avLst/>
          </a:prstGeom>
          <a:solidFill>
            <a:srgbClr val="620810"/>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88" name="Google Shape;988;p125"/>
          <p:cNvSpPr/>
          <p:nvPr/>
        </p:nvSpPr>
        <p:spPr>
          <a:xfrm>
            <a:off x="3953433" y="2027323"/>
            <a:ext cx="71100" cy="71100"/>
          </a:xfrm>
          <a:prstGeom prst="diamond">
            <a:avLst/>
          </a:prstGeom>
          <a:solidFill>
            <a:srgbClr val="620810"/>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89" name="Google Shape;989;p125"/>
          <p:cNvSpPr/>
          <p:nvPr/>
        </p:nvSpPr>
        <p:spPr>
          <a:xfrm>
            <a:off x="4709320" y="3006730"/>
            <a:ext cx="71100" cy="71100"/>
          </a:xfrm>
          <a:prstGeom prst="diamond">
            <a:avLst/>
          </a:prstGeom>
          <a:solidFill>
            <a:srgbClr val="620810"/>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90" name="Google Shape;990;p125"/>
          <p:cNvSpPr/>
          <p:nvPr/>
        </p:nvSpPr>
        <p:spPr>
          <a:xfrm>
            <a:off x="6913763" y="4266297"/>
            <a:ext cx="71100" cy="71100"/>
          </a:xfrm>
          <a:prstGeom prst="diamond">
            <a:avLst/>
          </a:prstGeom>
          <a:solidFill>
            <a:srgbClr val="620810"/>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991" name="Google Shape;991;p125"/>
          <p:cNvCxnSpPr>
            <a:cxnSpLocks/>
          </p:cNvCxnSpPr>
          <p:nvPr/>
        </p:nvCxnSpPr>
        <p:spPr>
          <a:xfrm>
            <a:off x="4235385" y="1843595"/>
            <a:ext cx="2781129" cy="11510"/>
          </a:xfrm>
          <a:prstGeom prst="straightConnector1">
            <a:avLst/>
          </a:prstGeom>
          <a:noFill/>
          <a:ln w="9525" cap="flat" cmpd="sng">
            <a:solidFill>
              <a:schemeClr val="dk2"/>
            </a:solidFill>
            <a:prstDash val="solid"/>
            <a:round/>
            <a:headEnd type="none" w="med" len="med"/>
            <a:tailEnd type="none" w="med" len="med"/>
          </a:ln>
        </p:spPr>
      </p:cxnSp>
      <p:sp>
        <p:nvSpPr>
          <p:cNvPr id="992" name="Google Shape;992;p125"/>
          <p:cNvSpPr txBox="1"/>
          <p:nvPr/>
        </p:nvSpPr>
        <p:spPr>
          <a:xfrm>
            <a:off x="5451243" y="1771442"/>
            <a:ext cx="1844400" cy="74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dirty="0">
                <a:solidFill>
                  <a:schemeClr val="dk1"/>
                </a:solidFill>
                <a:latin typeface="Avenir"/>
                <a:ea typeface="Avenir"/>
                <a:cs typeface="Avenir"/>
                <a:sym typeface="Avenir"/>
              </a:rPr>
              <a:t>Death by suicide </a:t>
            </a:r>
            <a:endParaRPr sz="1700" dirty="0">
              <a:solidFill>
                <a:schemeClr val="dk1"/>
              </a:solidFill>
              <a:latin typeface="Avenir"/>
              <a:ea typeface="Avenir"/>
              <a:cs typeface="Avenir"/>
              <a:sym typeface="Avenir"/>
            </a:endParaRPr>
          </a:p>
        </p:txBody>
      </p:sp>
      <p:graphicFrame>
        <p:nvGraphicFramePr>
          <p:cNvPr id="2" name="Table 1">
            <a:extLst>
              <a:ext uri="{FF2B5EF4-FFF2-40B4-BE49-F238E27FC236}">
                <a16:creationId xmlns:a16="http://schemas.microsoft.com/office/drawing/2014/main" id="{084DCF38-3100-E104-74EB-6002B64FE240}"/>
              </a:ext>
            </a:extLst>
          </p:cNvPr>
          <p:cNvGraphicFramePr>
            <a:graphicFrameLocks noGrp="1"/>
          </p:cNvGraphicFramePr>
          <p:nvPr/>
        </p:nvGraphicFramePr>
        <p:xfrm>
          <a:off x="1472763" y="993998"/>
          <a:ext cx="5601314" cy="365760"/>
        </p:xfrm>
        <a:graphic>
          <a:graphicData uri="http://schemas.openxmlformats.org/drawingml/2006/table">
            <a:tbl>
              <a:tblPr firstRow="1" bandRow="1">
                <a:tableStyleId>{243ADBBE-3CCE-4718-A17A-0C177C1ADE54}</a:tableStyleId>
              </a:tblPr>
              <a:tblGrid>
                <a:gridCol w="1950170">
                  <a:extLst>
                    <a:ext uri="{9D8B030D-6E8A-4147-A177-3AD203B41FA5}">
                      <a16:colId xmlns:a16="http://schemas.microsoft.com/office/drawing/2014/main" val="1891829826"/>
                    </a:ext>
                  </a:extLst>
                </a:gridCol>
                <a:gridCol w="772566">
                  <a:extLst>
                    <a:ext uri="{9D8B030D-6E8A-4147-A177-3AD203B41FA5}">
                      <a16:colId xmlns:a16="http://schemas.microsoft.com/office/drawing/2014/main" val="3564427667"/>
                    </a:ext>
                  </a:extLst>
                </a:gridCol>
                <a:gridCol w="2878578">
                  <a:extLst>
                    <a:ext uri="{9D8B030D-6E8A-4147-A177-3AD203B41FA5}">
                      <a16:colId xmlns:a16="http://schemas.microsoft.com/office/drawing/2014/main" val="2221001330"/>
                    </a:ext>
                  </a:extLst>
                </a:gridCol>
              </a:tblGrid>
              <a:tr h="252090">
                <a:tc>
                  <a:txBody>
                    <a:bodyPr/>
                    <a:lstStyle/>
                    <a:p>
                      <a:pPr algn="ctr"/>
                      <a:endParaRPr lang="en-US" sz="1800" dirty="0">
                        <a:latin typeface="Avenir"/>
                      </a:endParaRPr>
                    </a:p>
                  </a:txBody>
                  <a:tcPr>
                    <a:solidFill>
                      <a:schemeClr val="accent6">
                        <a:lumMod val="40000"/>
                        <a:lumOff val="60000"/>
                      </a:schemeClr>
                    </a:solidFill>
                  </a:tcPr>
                </a:tc>
                <a:tc>
                  <a:txBody>
                    <a:bodyPr/>
                    <a:lstStyle/>
                    <a:p>
                      <a:pPr algn="ctr"/>
                      <a:endParaRPr lang="en-US" sz="1200" dirty="0"/>
                    </a:p>
                  </a:txBody>
                  <a:tcPr>
                    <a:solidFill>
                      <a:schemeClr val="accent5">
                        <a:lumMod val="40000"/>
                        <a:lumOff val="60000"/>
                      </a:schemeClr>
                    </a:solidFill>
                  </a:tcPr>
                </a:tc>
                <a:tc>
                  <a:txBody>
                    <a:bodyPr/>
                    <a:lstStyle/>
                    <a:p>
                      <a:pPr algn="ctr"/>
                      <a:endParaRPr lang="en-US" dirty="0"/>
                    </a:p>
                  </a:txBody>
                  <a:tcPr>
                    <a:solidFill>
                      <a:schemeClr val="accent4">
                        <a:lumMod val="40000"/>
                        <a:lumOff val="60000"/>
                      </a:schemeClr>
                    </a:solidFill>
                  </a:tcPr>
                </a:tc>
                <a:extLst>
                  <a:ext uri="{0D108BD9-81ED-4DB2-BD59-A6C34878D82A}">
                    <a16:rowId xmlns:a16="http://schemas.microsoft.com/office/drawing/2014/main" val="789328792"/>
                  </a:ext>
                </a:extLst>
              </a:tr>
            </a:tbl>
          </a:graphicData>
        </a:graphic>
      </p:graphicFrame>
      <p:cxnSp>
        <p:nvCxnSpPr>
          <p:cNvPr id="4" name="Straight Connector 3">
            <a:extLst>
              <a:ext uri="{FF2B5EF4-FFF2-40B4-BE49-F238E27FC236}">
                <a16:creationId xmlns:a16="http://schemas.microsoft.com/office/drawing/2014/main" id="{149B1715-B9BC-7E01-79C3-EDA69B80C570}"/>
              </a:ext>
            </a:extLst>
          </p:cNvPr>
          <p:cNvCxnSpPr>
            <a:cxnSpLocks/>
          </p:cNvCxnSpPr>
          <p:nvPr/>
        </p:nvCxnSpPr>
        <p:spPr>
          <a:xfrm flipV="1">
            <a:off x="3403306" y="1349900"/>
            <a:ext cx="16290" cy="2233958"/>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B2A58EA-8B0E-83B9-56F0-EDF571D1831D}"/>
              </a:ext>
            </a:extLst>
          </p:cNvPr>
          <p:cNvCxnSpPr/>
          <p:nvPr/>
        </p:nvCxnSpPr>
        <p:spPr>
          <a:xfrm flipV="1">
            <a:off x="4193153" y="1349900"/>
            <a:ext cx="0" cy="477307"/>
          </a:xfrm>
          <a:prstGeom prst="line">
            <a:avLst/>
          </a:prstGeom>
          <a:ln w="127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D6FAB0F-EF9A-89D3-EBD3-4B0719A2AD62}"/>
              </a:ext>
            </a:extLst>
          </p:cNvPr>
          <p:cNvCxnSpPr>
            <a:cxnSpLocks/>
          </p:cNvCxnSpPr>
          <p:nvPr/>
        </p:nvCxnSpPr>
        <p:spPr>
          <a:xfrm flipV="1">
            <a:off x="7005431" y="1317234"/>
            <a:ext cx="31651" cy="2890803"/>
          </a:xfrm>
          <a:prstGeom prst="line">
            <a:avLst/>
          </a:prstGeom>
          <a:ln w="127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7D6DD3D-DAC1-B94D-8E50-A6A1BFAE2311}"/>
              </a:ext>
            </a:extLst>
          </p:cNvPr>
          <p:cNvSpPr txBox="1"/>
          <p:nvPr/>
        </p:nvSpPr>
        <p:spPr>
          <a:xfrm>
            <a:off x="1857549" y="682475"/>
            <a:ext cx="1236285" cy="369332"/>
          </a:xfrm>
          <a:prstGeom prst="rect">
            <a:avLst/>
          </a:prstGeom>
          <a:noFill/>
        </p:spPr>
        <p:txBody>
          <a:bodyPr wrap="square" rtlCol="0">
            <a:spAutoFit/>
          </a:bodyPr>
          <a:lstStyle/>
          <a:p>
            <a:pPr algn="ctr"/>
            <a:r>
              <a:rPr lang="en-US" sz="1800" b="1" dirty="0">
                <a:latin typeface="Avenir"/>
              </a:rPr>
              <a:t>Prevention</a:t>
            </a:r>
            <a:r>
              <a:rPr lang="en-US" dirty="0"/>
              <a:t> </a:t>
            </a:r>
          </a:p>
        </p:txBody>
      </p:sp>
      <p:sp>
        <p:nvSpPr>
          <p:cNvPr id="16" name="TextBox 15">
            <a:extLst>
              <a:ext uri="{FF2B5EF4-FFF2-40B4-BE49-F238E27FC236}">
                <a16:creationId xmlns:a16="http://schemas.microsoft.com/office/drawing/2014/main" id="{B875CCE1-173A-7E42-F9C1-BC378BBED73A}"/>
              </a:ext>
            </a:extLst>
          </p:cNvPr>
          <p:cNvSpPr txBox="1"/>
          <p:nvPr/>
        </p:nvSpPr>
        <p:spPr>
          <a:xfrm>
            <a:off x="3137779" y="685500"/>
            <a:ext cx="1377868" cy="369332"/>
          </a:xfrm>
          <a:prstGeom prst="rect">
            <a:avLst/>
          </a:prstGeom>
          <a:noFill/>
        </p:spPr>
        <p:txBody>
          <a:bodyPr wrap="square" rtlCol="0">
            <a:spAutoFit/>
          </a:bodyPr>
          <a:lstStyle/>
          <a:p>
            <a:pPr algn="ctr"/>
            <a:r>
              <a:rPr lang="en-US" sz="1800" b="1" dirty="0">
                <a:latin typeface="Avenir"/>
              </a:rPr>
              <a:t>Intervention</a:t>
            </a:r>
            <a:r>
              <a:rPr lang="en-US" dirty="0"/>
              <a:t> </a:t>
            </a:r>
          </a:p>
        </p:txBody>
      </p:sp>
      <p:sp>
        <p:nvSpPr>
          <p:cNvPr id="17" name="TextBox 16">
            <a:extLst>
              <a:ext uri="{FF2B5EF4-FFF2-40B4-BE49-F238E27FC236}">
                <a16:creationId xmlns:a16="http://schemas.microsoft.com/office/drawing/2014/main" id="{4942F588-E562-034D-668F-45F07AFE9C94}"/>
              </a:ext>
            </a:extLst>
          </p:cNvPr>
          <p:cNvSpPr txBox="1"/>
          <p:nvPr/>
        </p:nvSpPr>
        <p:spPr>
          <a:xfrm>
            <a:off x="4977932" y="677410"/>
            <a:ext cx="1377868" cy="369332"/>
          </a:xfrm>
          <a:prstGeom prst="rect">
            <a:avLst/>
          </a:prstGeom>
          <a:noFill/>
        </p:spPr>
        <p:txBody>
          <a:bodyPr wrap="square" rtlCol="0">
            <a:spAutoFit/>
          </a:bodyPr>
          <a:lstStyle/>
          <a:p>
            <a:pPr algn="ctr"/>
            <a:r>
              <a:rPr lang="en-US" sz="1800" b="1" dirty="0">
                <a:latin typeface="Avenir"/>
              </a:rPr>
              <a:t>Postvention </a:t>
            </a:r>
            <a:r>
              <a:rPr lang="en-US" dirty="0"/>
              <a:t> </a:t>
            </a:r>
          </a:p>
        </p:txBody>
      </p:sp>
    </p:spTree>
    <p:extLst>
      <p:ext uri="{BB962C8B-B14F-4D97-AF65-F5344CB8AC3E}">
        <p14:creationId xmlns:p14="http://schemas.microsoft.com/office/powerpoint/2010/main" val="156365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p126"/>
          <p:cNvSpPr txBox="1">
            <a:spLocks noGrp="1"/>
          </p:cNvSpPr>
          <p:nvPr>
            <p:ph type="title"/>
          </p:nvPr>
        </p:nvSpPr>
        <p:spPr>
          <a:xfrm>
            <a:off x="205100" y="97725"/>
            <a:ext cx="8520600" cy="1048200"/>
          </a:xfrm>
          <a:prstGeom prst="rect">
            <a:avLst/>
          </a:prstGeom>
          <a:noFill/>
          <a:ln>
            <a:noFill/>
          </a:ln>
        </p:spPr>
        <p:txBody>
          <a:bodyPr spcFirstLastPara="1" wrap="square" lIns="68575" tIns="34275" rIns="68575" bIns="34275" anchor="b" anchorCtr="0">
            <a:normAutofit fontScale="90000"/>
          </a:bodyPr>
          <a:lstStyle/>
          <a:p>
            <a:pPr marL="0" lvl="0" indent="0" algn="l" rtl="0">
              <a:lnSpc>
                <a:spcPct val="90000"/>
              </a:lnSpc>
              <a:spcBef>
                <a:spcPts val="0"/>
              </a:spcBef>
              <a:spcAft>
                <a:spcPts val="0"/>
              </a:spcAft>
              <a:buClr>
                <a:srgbClr val="620810"/>
              </a:buClr>
              <a:buSzPct val="67500"/>
              <a:buFont typeface="Avenir"/>
              <a:buNone/>
            </a:pPr>
            <a:r>
              <a:rPr lang="en" sz="4444">
                <a:solidFill>
                  <a:srgbClr val="620810"/>
                </a:solidFill>
                <a:latin typeface="Avenir"/>
                <a:ea typeface="Avenir"/>
                <a:cs typeface="Avenir"/>
                <a:sym typeface="Avenir"/>
              </a:rPr>
              <a:t>The Solution</a:t>
            </a:r>
            <a:r>
              <a:rPr lang="en" sz="4444" b="1">
                <a:solidFill>
                  <a:srgbClr val="620810"/>
                </a:solidFill>
                <a:latin typeface="Avenir"/>
                <a:ea typeface="Avenir"/>
                <a:cs typeface="Avenir"/>
                <a:sym typeface="Avenir"/>
              </a:rPr>
              <a:t> is </a:t>
            </a:r>
            <a:r>
              <a:rPr lang="en" sz="4444" b="1" i="1">
                <a:solidFill>
                  <a:srgbClr val="620810"/>
                </a:solidFill>
                <a:latin typeface="Avenir"/>
                <a:ea typeface="Avenir"/>
                <a:cs typeface="Avenir"/>
                <a:sym typeface="Avenir"/>
              </a:rPr>
              <a:t>Not</a:t>
            </a:r>
            <a:r>
              <a:rPr lang="en" sz="4444" b="1">
                <a:solidFill>
                  <a:srgbClr val="620810"/>
                </a:solidFill>
                <a:latin typeface="Avenir"/>
                <a:ea typeface="Avenir"/>
                <a:cs typeface="Avenir"/>
                <a:sym typeface="Avenir"/>
              </a:rPr>
              <a:t> a Mystery</a:t>
            </a:r>
            <a:br>
              <a:rPr lang="en" sz="3000"/>
            </a:br>
            <a:endParaRPr sz="3000"/>
          </a:p>
        </p:txBody>
      </p:sp>
      <p:sp>
        <p:nvSpPr>
          <p:cNvPr id="999" name="Google Shape;999;p126"/>
          <p:cNvSpPr txBox="1">
            <a:spLocks noGrp="1"/>
          </p:cNvSpPr>
          <p:nvPr>
            <p:ph type="body" idx="4294967295"/>
          </p:nvPr>
        </p:nvSpPr>
        <p:spPr>
          <a:xfrm>
            <a:off x="696066" y="681371"/>
            <a:ext cx="3972000" cy="3656400"/>
          </a:xfrm>
          <a:prstGeom prst="rect">
            <a:avLst/>
          </a:prstGeom>
          <a:noFill/>
          <a:ln>
            <a:noFill/>
          </a:ln>
        </p:spPr>
        <p:txBody>
          <a:bodyPr spcFirstLastPara="1" wrap="square" lIns="68575" tIns="34275" rIns="68575" bIns="34275" anchor="t" anchorCtr="0">
            <a:normAutofit/>
          </a:bodyPr>
          <a:lstStyle/>
          <a:p>
            <a:pPr marL="177800" lvl="0" indent="-177800" algn="l" rtl="0">
              <a:lnSpc>
                <a:spcPct val="90000"/>
              </a:lnSpc>
              <a:spcBef>
                <a:spcPts val="800"/>
              </a:spcBef>
              <a:spcAft>
                <a:spcPts val="0"/>
              </a:spcAft>
              <a:buClr>
                <a:schemeClr val="dk1"/>
              </a:buClr>
              <a:buSzPts val="2700"/>
              <a:buNone/>
            </a:pPr>
            <a:endParaRPr/>
          </a:p>
          <a:p>
            <a:pPr marL="177800" lvl="0" indent="-177800" algn="l" rtl="0">
              <a:lnSpc>
                <a:spcPct val="90000"/>
              </a:lnSpc>
              <a:spcBef>
                <a:spcPts val="800"/>
              </a:spcBef>
              <a:spcAft>
                <a:spcPts val="1200"/>
              </a:spcAft>
              <a:buClr>
                <a:schemeClr val="dk1"/>
              </a:buClr>
              <a:buSzPts val="2100"/>
              <a:buNone/>
            </a:pPr>
            <a:endParaRPr/>
          </a:p>
        </p:txBody>
      </p:sp>
      <p:grpSp>
        <p:nvGrpSpPr>
          <p:cNvPr id="1000" name="Google Shape;1000;p126"/>
          <p:cNvGrpSpPr/>
          <p:nvPr/>
        </p:nvGrpSpPr>
        <p:grpSpPr>
          <a:xfrm rot="-5400000">
            <a:off x="2417739" y="-1217059"/>
            <a:ext cx="4095314" cy="8288217"/>
            <a:chOff x="1406308" y="0"/>
            <a:chExt cx="2831384" cy="5891120"/>
          </a:xfrm>
        </p:grpSpPr>
        <p:sp>
          <p:nvSpPr>
            <p:cNvPr id="1001" name="Google Shape;1001;p126"/>
            <p:cNvSpPr/>
            <p:nvPr/>
          </p:nvSpPr>
          <p:spPr>
            <a:xfrm>
              <a:off x="2021892" y="0"/>
              <a:ext cx="2215800" cy="2216100"/>
            </a:xfrm>
            <a:custGeom>
              <a:avLst/>
              <a:gdLst/>
              <a:ahLst/>
              <a:cxnLst/>
              <a:rect l="l" t="t" r="r" b="b"/>
              <a:pathLst>
                <a:path w="120000" h="120000" extrusionOk="0">
                  <a:moveTo>
                    <a:pt x="8183" y="60000"/>
                  </a:moveTo>
                  <a:lnTo>
                    <a:pt x="8183" y="60000"/>
                  </a:lnTo>
                  <a:cubicBezTo>
                    <a:pt x="8183" y="32920"/>
                    <a:pt x="29215" y="10449"/>
                    <a:pt x="56347" y="8540"/>
                  </a:cubicBezTo>
                  <a:cubicBezTo>
                    <a:pt x="83480" y="6631"/>
                    <a:pt x="107476" y="25934"/>
                    <a:pt x="111302" y="52745"/>
                  </a:cubicBezTo>
                  <a:cubicBezTo>
                    <a:pt x="115127" y="79556"/>
                    <a:pt x="97479" y="104748"/>
                    <a:pt x="70886" y="110437"/>
                  </a:cubicBezTo>
                  <a:lnTo>
                    <a:pt x="70329" y="118532"/>
                  </a:lnTo>
                  <a:lnTo>
                    <a:pt x="56916" y="104896"/>
                  </a:lnTo>
                  <a:lnTo>
                    <a:pt x="72385" y="88607"/>
                  </a:lnTo>
                  <a:lnTo>
                    <a:pt x="71836" y="96600"/>
                  </a:lnTo>
                  <a:lnTo>
                    <a:pt x="71836" y="96600"/>
                  </a:lnTo>
                  <a:cubicBezTo>
                    <a:pt x="90882" y="90625"/>
                    <a:pt x="102258" y="71433"/>
                    <a:pt x="98178" y="52159"/>
                  </a:cubicBezTo>
                  <a:cubicBezTo>
                    <a:pt x="94097" y="32885"/>
                    <a:pt x="75882" y="19771"/>
                    <a:pt x="55999" y="21791"/>
                  </a:cubicBezTo>
                  <a:cubicBezTo>
                    <a:pt x="36115" y="23811"/>
                    <a:pt x="21001" y="40312"/>
                    <a:pt x="21001" y="60000"/>
                  </a:cubicBezTo>
                  <a:close/>
                </a:path>
              </a:pathLst>
            </a:custGeom>
            <a:solidFill>
              <a:srgbClr val="620810"/>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002" name="Google Shape;1002;p126"/>
            <p:cNvSpPr/>
            <p:nvPr/>
          </p:nvSpPr>
          <p:spPr>
            <a:xfrm>
              <a:off x="2511117" y="802160"/>
              <a:ext cx="1236600" cy="6183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003" name="Google Shape;1003;p126"/>
            <p:cNvSpPr txBox="1"/>
            <p:nvPr/>
          </p:nvSpPr>
          <p:spPr>
            <a:xfrm rot="5400000">
              <a:off x="2531939" y="728663"/>
              <a:ext cx="1332446" cy="618300"/>
            </a:xfrm>
            <a:prstGeom prst="rect">
              <a:avLst/>
            </a:prstGeom>
            <a:noFill/>
            <a:ln>
              <a:noFill/>
            </a:ln>
          </p:spPr>
          <p:txBody>
            <a:bodyPr spcFirstLastPara="1" wrap="square" lIns="9050" tIns="9050" rIns="9050" bIns="9050"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 sz="2300" i="1" dirty="0">
                  <a:solidFill>
                    <a:schemeClr val="dk1"/>
                  </a:solidFill>
                  <a:latin typeface="Avenir Next" panose="020B0503020202020204" pitchFamily="34" charset="0"/>
                  <a:ea typeface="Calibri"/>
                  <a:cs typeface="Calibri"/>
                  <a:sym typeface="Calibri"/>
                </a:rPr>
                <a:t>AWARENESS</a:t>
              </a:r>
              <a:endParaRPr sz="2300" dirty="0">
                <a:solidFill>
                  <a:schemeClr val="dk1"/>
                </a:solidFill>
                <a:latin typeface="Avenir Next" panose="020B0503020202020204" pitchFamily="34" charset="0"/>
                <a:ea typeface="Calibri"/>
                <a:cs typeface="Calibri"/>
                <a:sym typeface="Calibri"/>
              </a:endParaRPr>
            </a:p>
          </p:txBody>
        </p:sp>
        <p:sp>
          <p:nvSpPr>
            <p:cNvPr id="1004" name="Google Shape;1004;p126"/>
            <p:cNvSpPr/>
            <p:nvPr/>
          </p:nvSpPr>
          <p:spPr>
            <a:xfrm>
              <a:off x="1406308" y="1273467"/>
              <a:ext cx="2215800" cy="2216100"/>
            </a:xfrm>
            <a:custGeom>
              <a:avLst/>
              <a:gdLst/>
              <a:ahLst/>
              <a:cxnLst/>
              <a:rect l="l" t="t" r="r" b="b"/>
              <a:pathLst>
                <a:path w="120000" h="120000" extrusionOk="0">
                  <a:moveTo>
                    <a:pt x="96050" y="22943"/>
                  </a:moveTo>
                  <a:lnTo>
                    <a:pt x="86981" y="32265"/>
                  </a:lnTo>
                  <a:cubicBezTo>
                    <a:pt x="75377" y="21313"/>
                    <a:pt x="58139" y="18494"/>
                    <a:pt x="43564" y="25166"/>
                  </a:cubicBezTo>
                  <a:cubicBezTo>
                    <a:pt x="28989" y="31838"/>
                    <a:pt x="20062" y="46633"/>
                    <a:pt x="21080" y="62432"/>
                  </a:cubicBezTo>
                  <a:cubicBezTo>
                    <a:pt x="22097" y="78230"/>
                    <a:pt x="32850" y="91796"/>
                    <a:pt x="48164" y="96600"/>
                  </a:cubicBezTo>
                  <a:lnTo>
                    <a:pt x="47615" y="88607"/>
                  </a:lnTo>
                  <a:lnTo>
                    <a:pt x="63084" y="104896"/>
                  </a:lnTo>
                  <a:lnTo>
                    <a:pt x="49671" y="118532"/>
                  </a:lnTo>
                  <a:lnTo>
                    <a:pt x="49114" y="110437"/>
                  </a:lnTo>
                  <a:lnTo>
                    <a:pt x="49114" y="110437"/>
                  </a:lnTo>
                  <a:cubicBezTo>
                    <a:pt x="27605" y="105835"/>
                    <a:pt x="11360" y="88213"/>
                    <a:pt x="8594" y="66484"/>
                  </a:cubicBezTo>
                  <a:cubicBezTo>
                    <a:pt x="5829" y="44755"/>
                    <a:pt x="17147" y="23656"/>
                    <a:pt x="36824" y="13860"/>
                  </a:cubicBezTo>
                  <a:cubicBezTo>
                    <a:pt x="56501" y="4063"/>
                    <a:pt x="80246" y="7705"/>
                    <a:pt x="96050" y="22943"/>
                  </a:cubicBezTo>
                  <a:close/>
                </a:path>
              </a:pathLst>
            </a:custGeom>
            <a:solidFill>
              <a:srgbClr val="620810"/>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005" name="Google Shape;1005;p126"/>
            <p:cNvSpPr/>
            <p:nvPr/>
          </p:nvSpPr>
          <p:spPr>
            <a:xfrm>
              <a:off x="1893039" y="2077978"/>
              <a:ext cx="1236600" cy="6183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006" name="Google Shape;1006;p126"/>
            <p:cNvSpPr txBox="1"/>
            <p:nvPr/>
          </p:nvSpPr>
          <p:spPr>
            <a:xfrm rot="5400000">
              <a:off x="1875596" y="2086419"/>
              <a:ext cx="1271400" cy="601500"/>
            </a:xfrm>
            <a:prstGeom prst="rect">
              <a:avLst/>
            </a:prstGeom>
            <a:noFill/>
            <a:ln>
              <a:noFill/>
            </a:ln>
          </p:spPr>
          <p:txBody>
            <a:bodyPr spcFirstLastPara="1" wrap="square" lIns="9050" tIns="9050" rIns="9050" bIns="9050" anchor="ctr" anchorCtr="0">
              <a:noAutofit/>
            </a:bodyPr>
            <a:lstStyle/>
            <a:p>
              <a:pPr marL="0" marR="0" lvl="0" indent="0" algn="ctr" rtl="0">
                <a:lnSpc>
                  <a:spcPct val="90000"/>
                </a:lnSpc>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p:txBody>
        </p:sp>
        <p:sp>
          <p:nvSpPr>
            <p:cNvPr id="1007" name="Google Shape;1007;p126"/>
            <p:cNvSpPr/>
            <p:nvPr/>
          </p:nvSpPr>
          <p:spPr>
            <a:xfrm>
              <a:off x="2021892" y="2551635"/>
              <a:ext cx="2215800" cy="2216100"/>
            </a:xfrm>
            <a:custGeom>
              <a:avLst/>
              <a:gdLst/>
              <a:ahLst/>
              <a:cxnLst/>
              <a:rect l="l" t="t" r="r" b="b"/>
              <a:pathLst>
                <a:path w="120000" h="120000" extrusionOk="0">
                  <a:moveTo>
                    <a:pt x="23950" y="22943"/>
                  </a:moveTo>
                  <a:lnTo>
                    <a:pt x="23950" y="22943"/>
                  </a:lnTo>
                  <a:cubicBezTo>
                    <a:pt x="39754" y="7705"/>
                    <a:pt x="63499" y="4063"/>
                    <a:pt x="83176" y="13860"/>
                  </a:cubicBezTo>
                  <a:cubicBezTo>
                    <a:pt x="102853" y="23656"/>
                    <a:pt x="114171" y="44755"/>
                    <a:pt x="111406" y="66484"/>
                  </a:cubicBezTo>
                  <a:cubicBezTo>
                    <a:pt x="108640" y="88213"/>
                    <a:pt x="92395" y="105835"/>
                    <a:pt x="70886" y="110437"/>
                  </a:cubicBezTo>
                  <a:lnTo>
                    <a:pt x="70329" y="118532"/>
                  </a:lnTo>
                  <a:lnTo>
                    <a:pt x="56916" y="104896"/>
                  </a:lnTo>
                  <a:lnTo>
                    <a:pt x="72385" y="88607"/>
                  </a:lnTo>
                  <a:lnTo>
                    <a:pt x="71836" y="96600"/>
                  </a:lnTo>
                  <a:lnTo>
                    <a:pt x="71836" y="96600"/>
                  </a:lnTo>
                  <a:cubicBezTo>
                    <a:pt x="87150" y="91796"/>
                    <a:pt x="97903" y="78230"/>
                    <a:pt x="98920" y="62432"/>
                  </a:cubicBezTo>
                  <a:cubicBezTo>
                    <a:pt x="99938" y="46633"/>
                    <a:pt x="91011" y="31838"/>
                    <a:pt x="76436" y="25166"/>
                  </a:cubicBezTo>
                  <a:cubicBezTo>
                    <a:pt x="61861" y="18494"/>
                    <a:pt x="44623" y="21313"/>
                    <a:pt x="33019" y="32265"/>
                  </a:cubicBezTo>
                  <a:close/>
                </a:path>
              </a:pathLst>
            </a:custGeom>
            <a:solidFill>
              <a:srgbClr val="620810"/>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008" name="Google Shape;1008;p126"/>
            <p:cNvSpPr/>
            <p:nvPr/>
          </p:nvSpPr>
          <p:spPr>
            <a:xfrm>
              <a:off x="2511117" y="3353796"/>
              <a:ext cx="1236600" cy="6183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009" name="Google Shape;1009;p126"/>
            <p:cNvSpPr txBox="1"/>
            <p:nvPr/>
          </p:nvSpPr>
          <p:spPr>
            <a:xfrm rot="5400000">
              <a:off x="2570862" y="3287677"/>
              <a:ext cx="1271400" cy="601500"/>
            </a:xfrm>
            <a:prstGeom prst="rect">
              <a:avLst/>
            </a:prstGeom>
            <a:noFill/>
            <a:ln>
              <a:noFill/>
            </a:ln>
          </p:spPr>
          <p:txBody>
            <a:bodyPr spcFirstLastPara="1" wrap="square" lIns="9050" tIns="9050" rIns="9050" bIns="9050"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 sz="2300" i="1" dirty="0">
                  <a:solidFill>
                    <a:schemeClr val="dk1"/>
                  </a:solidFill>
                  <a:latin typeface="Avenir Next" panose="020B0503020202020204" pitchFamily="34" charset="0"/>
                  <a:ea typeface="Calibri"/>
                  <a:cs typeface="Calibri"/>
                  <a:sym typeface="Calibri"/>
                </a:rPr>
                <a:t>EDUCATION</a:t>
              </a:r>
              <a:endParaRPr sz="2300" dirty="0">
                <a:solidFill>
                  <a:schemeClr val="dk1"/>
                </a:solidFill>
                <a:latin typeface="Avenir Next" panose="020B0503020202020204" pitchFamily="34" charset="0"/>
                <a:ea typeface="Calibri"/>
                <a:cs typeface="Calibri"/>
                <a:sym typeface="Calibri"/>
              </a:endParaRPr>
            </a:p>
          </p:txBody>
        </p:sp>
        <p:sp>
          <p:nvSpPr>
            <p:cNvPr id="1010" name="Google Shape;1010;p126"/>
            <p:cNvSpPr/>
            <p:nvPr/>
          </p:nvSpPr>
          <p:spPr>
            <a:xfrm>
              <a:off x="1562313" y="3986420"/>
              <a:ext cx="1903800" cy="1904700"/>
            </a:xfrm>
            <a:prstGeom prst="blockArc">
              <a:avLst>
                <a:gd name="adj1" fmla="val 0"/>
                <a:gd name="adj2" fmla="val 18900000"/>
                <a:gd name="adj3" fmla="val 12740"/>
              </a:avLst>
            </a:prstGeom>
            <a:solidFill>
              <a:srgbClr val="620810"/>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011" name="Google Shape;1011;p126"/>
            <p:cNvSpPr/>
            <p:nvPr/>
          </p:nvSpPr>
          <p:spPr>
            <a:xfrm>
              <a:off x="1893039" y="4629613"/>
              <a:ext cx="1236600" cy="6183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012" name="Google Shape;1012;p126"/>
            <p:cNvSpPr txBox="1"/>
            <p:nvPr/>
          </p:nvSpPr>
          <p:spPr>
            <a:xfrm>
              <a:off x="1893039" y="4629613"/>
              <a:ext cx="1236600" cy="618300"/>
            </a:xfrm>
            <a:prstGeom prst="rect">
              <a:avLst/>
            </a:prstGeom>
            <a:noFill/>
            <a:ln>
              <a:noFill/>
            </a:ln>
          </p:spPr>
          <p:txBody>
            <a:bodyPr spcFirstLastPara="1" wrap="square" lIns="9050" tIns="9050" rIns="9050" bIns="9050" anchor="ctr" anchorCtr="0">
              <a:noAutofit/>
            </a:bodyPr>
            <a:lstStyle/>
            <a:p>
              <a:pPr marL="0" marR="0" lvl="0" indent="0" algn="ctr" rtl="0">
                <a:lnSpc>
                  <a:spcPct val="90000"/>
                </a:lnSpc>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p:txBody>
        </p:sp>
      </p:grpSp>
      <p:sp>
        <p:nvSpPr>
          <p:cNvPr id="1013" name="Google Shape;1013;p126"/>
          <p:cNvSpPr txBox="1"/>
          <p:nvPr/>
        </p:nvSpPr>
        <p:spPr>
          <a:xfrm>
            <a:off x="2802721" y="3247328"/>
            <a:ext cx="1515885" cy="423162"/>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300" i="1" dirty="0">
                <a:solidFill>
                  <a:schemeClr val="dk1"/>
                </a:solidFill>
                <a:latin typeface="Avenir Next" panose="020B0503020202020204" pitchFamily="34" charset="0"/>
                <a:ea typeface="Calibri"/>
                <a:cs typeface="Calibri"/>
                <a:sym typeface="Calibri"/>
              </a:rPr>
              <a:t>TRAINING</a:t>
            </a:r>
            <a:endParaRPr sz="2000" i="1" dirty="0">
              <a:latin typeface="Avenir Next" panose="020B0503020202020204" pitchFamily="34" charset="0"/>
            </a:endParaRPr>
          </a:p>
        </p:txBody>
      </p:sp>
      <p:sp>
        <p:nvSpPr>
          <p:cNvPr id="1014" name="Google Shape;1014;p126"/>
          <p:cNvSpPr txBox="1"/>
          <p:nvPr/>
        </p:nvSpPr>
        <p:spPr>
          <a:xfrm>
            <a:off x="6647620" y="3242525"/>
            <a:ext cx="1316084" cy="423162"/>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300" i="1" dirty="0">
                <a:solidFill>
                  <a:schemeClr val="dk1"/>
                </a:solidFill>
                <a:latin typeface="Avenir Next" panose="020B0503020202020204" pitchFamily="34" charset="0"/>
                <a:ea typeface="Calibri"/>
                <a:cs typeface="Calibri"/>
                <a:sym typeface="Calibri"/>
              </a:rPr>
              <a:t>ACTION</a:t>
            </a:r>
            <a:endParaRPr sz="2000" i="1" dirty="0">
              <a:latin typeface="Avenir Next" panose="020B0503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0"/>
                                        </p:tgtEl>
                                        <p:attrNameLst>
                                          <p:attrName>style.visibility</p:attrName>
                                        </p:attrNameLst>
                                      </p:cBhvr>
                                      <p:to>
                                        <p:strVal val="visible"/>
                                      </p:to>
                                    </p:set>
                                    <p:animEffect transition="in" filter="fade">
                                      <p:cBhvr>
                                        <p:cTn id="7" dur="500"/>
                                        <p:tgtEl>
                                          <p:spTgt spid="100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13"/>
                                        </p:tgtEl>
                                        <p:attrNameLst>
                                          <p:attrName>style.visibility</p:attrName>
                                        </p:attrNameLst>
                                      </p:cBhvr>
                                      <p:to>
                                        <p:strVal val="visible"/>
                                      </p:to>
                                    </p:set>
                                    <p:animEffect transition="in" filter="fade">
                                      <p:cBhvr>
                                        <p:cTn id="10" dur="500"/>
                                        <p:tgtEl>
                                          <p:spTgt spid="10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14"/>
                                        </p:tgtEl>
                                        <p:attrNameLst>
                                          <p:attrName>style.visibility</p:attrName>
                                        </p:attrNameLst>
                                      </p:cBhvr>
                                      <p:to>
                                        <p:strVal val="visible"/>
                                      </p:to>
                                    </p:set>
                                    <p:animEffect transition="in" filter="fade">
                                      <p:cBhvr>
                                        <p:cTn id="13" dur="500"/>
                                        <p:tgtEl>
                                          <p:spTgt spid="1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 grpId="0"/>
      <p:bldP spid="101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4"/>
        <p:cNvGrpSpPr/>
        <p:nvPr/>
      </p:nvGrpSpPr>
      <p:grpSpPr>
        <a:xfrm>
          <a:off x="0" y="0"/>
          <a:ext cx="0" cy="0"/>
          <a:chOff x="0" y="0"/>
          <a:chExt cx="0" cy="0"/>
        </a:xfrm>
      </p:grpSpPr>
      <p:sp>
        <p:nvSpPr>
          <p:cNvPr id="1065" name="Google Shape;1065;p131"/>
          <p:cNvSpPr txBox="1">
            <a:spLocks noGrp="1"/>
          </p:cNvSpPr>
          <p:nvPr>
            <p:ph type="title"/>
          </p:nvPr>
        </p:nvSpPr>
        <p:spPr>
          <a:xfrm>
            <a:off x="480060" y="4389416"/>
            <a:ext cx="8184000" cy="4803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rgbClr val="FFD966"/>
              </a:buClr>
              <a:buSzPts val="3600"/>
              <a:buFont typeface="Calibri"/>
              <a:buNone/>
            </a:pPr>
            <a:r>
              <a:rPr lang="en" sz="3600" b="1">
                <a:solidFill>
                  <a:srgbClr val="FFD966"/>
                </a:solidFill>
                <a:latin typeface="Calibri"/>
                <a:ea typeface="Calibri"/>
                <a:cs typeface="Calibri"/>
                <a:sym typeface="Calibri"/>
              </a:rPr>
              <a:t>Ask the Question, Save a Life</a:t>
            </a:r>
            <a:endParaRPr/>
          </a:p>
        </p:txBody>
      </p:sp>
      <p:sp>
        <p:nvSpPr>
          <p:cNvPr id="1066" name="Google Shape;1066;p131"/>
          <p:cNvSpPr/>
          <p:nvPr/>
        </p:nvSpPr>
        <p:spPr>
          <a:xfrm>
            <a:off x="258481" y="878420"/>
            <a:ext cx="5230500" cy="37509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5400" b="1">
              <a:solidFill>
                <a:schemeClr val="lt1"/>
              </a:solidFill>
              <a:latin typeface="Corbel"/>
              <a:ea typeface="Corbel"/>
              <a:cs typeface="Corbel"/>
              <a:sym typeface="Corbel"/>
            </a:endParaRPr>
          </a:p>
          <a:p>
            <a:pPr marL="0" marR="0" lvl="0" indent="0" algn="ctr" rtl="0">
              <a:spcBef>
                <a:spcPts val="500"/>
              </a:spcBef>
              <a:spcAft>
                <a:spcPts val="0"/>
              </a:spcAft>
              <a:buNone/>
            </a:pPr>
            <a:endParaRPr sz="3600" b="1">
              <a:solidFill>
                <a:schemeClr val="lt1"/>
              </a:solidFill>
              <a:latin typeface="Corbel"/>
              <a:ea typeface="Corbel"/>
              <a:cs typeface="Corbel"/>
              <a:sym typeface="Corbel"/>
            </a:endParaRPr>
          </a:p>
          <a:p>
            <a:pPr marL="0" marR="0" lvl="0" indent="0" algn="ctr" rtl="0">
              <a:spcBef>
                <a:spcPts val="500"/>
              </a:spcBef>
              <a:spcAft>
                <a:spcPts val="0"/>
              </a:spcAft>
              <a:buNone/>
            </a:pPr>
            <a:endParaRPr sz="3600" b="1">
              <a:solidFill>
                <a:schemeClr val="lt1"/>
              </a:solidFill>
              <a:latin typeface="Corbel"/>
              <a:ea typeface="Corbel"/>
              <a:cs typeface="Corbel"/>
              <a:sym typeface="Corbel"/>
            </a:endParaRPr>
          </a:p>
          <a:p>
            <a:pPr marL="0" marR="0" lvl="0" indent="0" algn="ctr" rtl="0">
              <a:spcBef>
                <a:spcPts val="500"/>
              </a:spcBef>
              <a:spcAft>
                <a:spcPts val="0"/>
              </a:spcAft>
              <a:buNone/>
            </a:pPr>
            <a:endParaRPr sz="2700">
              <a:solidFill>
                <a:schemeClr val="lt1"/>
              </a:solidFill>
              <a:latin typeface="Corbel"/>
              <a:ea typeface="Corbel"/>
              <a:cs typeface="Corbel"/>
              <a:sym typeface="Corbel"/>
            </a:endParaRPr>
          </a:p>
          <a:p>
            <a:pPr marL="0" marR="0" lvl="0" indent="0" algn="ctr" rtl="0">
              <a:spcBef>
                <a:spcPts val="500"/>
              </a:spcBef>
              <a:spcAft>
                <a:spcPts val="0"/>
              </a:spcAft>
              <a:buNone/>
            </a:pPr>
            <a:endParaRPr sz="1500" u="sng">
              <a:solidFill>
                <a:schemeClr val="lt1"/>
              </a:solidFill>
              <a:latin typeface="Corbel"/>
              <a:ea typeface="Corbel"/>
              <a:cs typeface="Corbel"/>
              <a:sym typeface="Corbel"/>
              <a:hlinkClick r:id="rId3">
                <a:extLst>
                  <a:ext uri="{A12FA001-AC4F-418D-AE19-62706E023703}">
                    <ahyp:hlinkClr xmlns:ahyp="http://schemas.microsoft.com/office/drawing/2018/hyperlinkcolor" val="tx"/>
                  </a:ext>
                </a:extLst>
              </a:hlinkClick>
            </a:endParaRPr>
          </a:p>
          <a:p>
            <a:pPr marL="0" marR="0" lvl="0" indent="0" algn="l" rtl="0">
              <a:spcBef>
                <a:spcPts val="500"/>
              </a:spcBef>
              <a:spcAft>
                <a:spcPts val="0"/>
              </a:spcAft>
              <a:buNone/>
            </a:pPr>
            <a:endParaRPr sz="1500">
              <a:solidFill>
                <a:schemeClr val="lt1"/>
              </a:solidFill>
              <a:latin typeface="Corbel"/>
              <a:ea typeface="Corbel"/>
              <a:cs typeface="Corbel"/>
              <a:sym typeface="Corbel"/>
            </a:endParaRPr>
          </a:p>
          <a:p>
            <a:pPr marL="0" marR="0" lvl="0" indent="0" algn="l" rtl="0">
              <a:spcBef>
                <a:spcPts val="500"/>
              </a:spcBef>
              <a:spcAft>
                <a:spcPts val="0"/>
              </a:spcAft>
              <a:buNone/>
            </a:pPr>
            <a:endParaRPr sz="1500">
              <a:solidFill>
                <a:schemeClr val="lt1"/>
              </a:solidFill>
              <a:latin typeface="Corbel"/>
              <a:ea typeface="Corbel"/>
              <a:cs typeface="Corbel"/>
              <a:sym typeface="Corbel"/>
            </a:endParaRPr>
          </a:p>
          <a:p>
            <a:pPr marL="0" marR="0" lvl="0" indent="0" algn="l" rtl="0">
              <a:spcBef>
                <a:spcPts val="500"/>
              </a:spcBef>
              <a:spcAft>
                <a:spcPts val="0"/>
              </a:spcAft>
              <a:buNone/>
            </a:pPr>
            <a:endParaRPr sz="1500">
              <a:solidFill>
                <a:schemeClr val="lt1"/>
              </a:solidFill>
              <a:latin typeface="Corbel"/>
              <a:ea typeface="Corbel"/>
              <a:cs typeface="Corbel"/>
              <a:sym typeface="Corbel"/>
            </a:endParaRPr>
          </a:p>
        </p:txBody>
      </p:sp>
      <p:pic>
        <p:nvPicPr>
          <p:cNvPr id="1067" name="Google Shape;1067;p131"/>
          <p:cNvPicPr preferRelativeResize="0"/>
          <p:nvPr/>
        </p:nvPicPr>
        <p:blipFill rotWithShape="1">
          <a:blip r:embed="rId4">
            <a:alphaModFix/>
          </a:blip>
          <a:srcRect l="14456"/>
          <a:stretch/>
        </p:blipFill>
        <p:spPr>
          <a:xfrm>
            <a:off x="50" y="0"/>
            <a:ext cx="9144003" cy="5143499"/>
          </a:xfrm>
          <a:prstGeom prst="rect">
            <a:avLst/>
          </a:prstGeom>
          <a:noFill/>
          <a:ln>
            <a:noFill/>
          </a:ln>
        </p:spPr>
      </p:pic>
      <p:sp>
        <p:nvSpPr>
          <p:cNvPr id="1068" name="Google Shape;1068;p131"/>
          <p:cNvSpPr txBox="1"/>
          <p:nvPr/>
        </p:nvSpPr>
        <p:spPr>
          <a:xfrm>
            <a:off x="2404025" y="264175"/>
            <a:ext cx="6549900" cy="249296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dirty="0">
                <a:solidFill>
                  <a:schemeClr val="dk1"/>
                </a:solidFill>
                <a:latin typeface="Avenir"/>
                <a:ea typeface="Avenir"/>
                <a:cs typeface="Avenir"/>
                <a:sym typeface="Avenir"/>
              </a:rPr>
              <a:t>There comes a point where we need to stop just pulling people out of the river. We need to go upstream and find out why they’re falling in. </a:t>
            </a:r>
          </a:p>
          <a:p>
            <a:pPr marL="0" lvl="0" indent="0" algn="ctr" rtl="0">
              <a:spcBef>
                <a:spcPts val="0"/>
              </a:spcBef>
              <a:spcAft>
                <a:spcPts val="0"/>
              </a:spcAft>
              <a:buNone/>
            </a:pPr>
            <a:r>
              <a:rPr lang="en" sz="1600" b="1" dirty="0">
                <a:solidFill>
                  <a:schemeClr val="dk1"/>
                </a:solidFill>
                <a:latin typeface="Avenir"/>
                <a:ea typeface="Avenir"/>
                <a:cs typeface="Avenir"/>
                <a:sym typeface="Avenir"/>
              </a:rPr>
              <a:t>-</a:t>
            </a:r>
            <a:r>
              <a:rPr lang="en" sz="3000" b="1" dirty="0">
                <a:solidFill>
                  <a:schemeClr val="dk1"/>
                </a:solidFill>
                <a:latin typeface="Avenir"/>
                <a:ea typeface="Avenir"/>
                <a:cs typeface="Avenir"/>
                <a:sym typeface="Avenir"/>
              </a:rPr>
              <a:t> </a:t>
            </a:r>
            <a:r>
              <a:rPr lang="en" sz="1600" b="1" dirty="0">
                <a:solidFill>
                  <a:schemeClr val="dk1"/>
                </a:solidFill>
                <a:latin typeface="Avenir"/>
                <a:ea typeface="Avenir"/>
                <a:cs typeface="Avenir"/>
                <a:sym typeface="Avenir"/>
              </a:rPr>
              <a:t>Desmond Tutu</a:t>
            </a:r>
            <a:endParaRPr sz="3000" b="1" dirty="0">
              <a:latin typeface="Avenir"/>
              <a:ea typeface="Avenir"/>
              <a:cs typeface="Avenir"/>
              <a:sym typeface="Aveni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065"/>
                                        </p:tgtEl>
                                        <p:attrNameLst>
                                          <p:attrName>style.visibility</p:attrName>
                                        </p:attrNameLst>
                                      </p:cBhvr>
                                      <p:to>
                                        <p:strVal val="visible"/>
                                      </p:to>
                                    </p:set>
                                    <p:animEffect transition="in" filter="fade">
                                      <p:cBhvr>
                                        <p:cTn id="7" dur="700"/>
                                        <p:tgtEl>
                                          <p:spTgt spid="10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68"/>
                                        </p:tgtEl>
                                        <p:attrNameLst>
                                          <p:attrName>style.visibility</p:attrName>
                                        </p:attrNameLst>
                                      </p:cBhvr>
                                      <p:to>
                                        <p:strVal val="visible"/>
                                      </p:to>
                                    </p:set>
                                    <p:animEffect transition="in" filter="fade">
                                      <p:cBhvr>
                                        <p:cTn id="12" dur="500"/>
                                        <p:tgtEl>
                                          <p:spTgt spid="1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pic>
        <p:nvPicPr>
          <p:cNvPr id="1020" name="Google Shape;1020;p127"/>
          <p:cNvPicPr preferRelativeResize="0">
            <a:picLocks noGrp="1"/>
          </p:cNvPicPr>
          <p:nvPr>
            <p:ph type="pic" idx="2"/>
          </p:nvPr>
        </p:nvPicPr>
        <p:blipFill rotWithShape="1">
          <a:blip r:embed="rId3">
            <a:alphaModFix/>
          </a:blip>
          <a:srcRect l="18587" r="18594"/>
          <a:stretch/>
        </p:blipFill>
        <p:spPr>
          <a:xfrm>
            <a:off x="-725940" y="0"/>
            <a:ext cx="4953001" cy="5143500"/>
          </a:xfrm>
          <a:prstGeom prst="rect">
            <a:avLst/>
          </a:prstGeom>
        </p:spPr>
      </p:pic>
      <p:sp>
        <p:nvSpPr>
          <p:cNvPr id="1021" name="Google Shape;1021;p127"/>
          <p:cNvSpPr txBox="1">
            <a:spLocks noGrp="1"/>
          </p:cNvSpPr>
          <p:nvPr>
            <p:ph type="title"/>
          </p:nvPr>
        </p:nvSpPr>
        <p:spPr>
          <a:xfrm>
            <a:off x="4224528" y="2481617"/>
            <a:ext cx="4258800" cy="4389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dirty="0"/>
              <a:t>Tools You Can Add to Your Tool Box: </a:t>
            </a:r>
            <a:endParaRPr dirty="0"/>
          </a:p>
        </p:txBody>
      </p:sp>
      <p:sp>
        <p:nvSpPr>
          <p:cNvPr id="1022" name="Google Shape;1022;p127"/>
          <p:cNvSpPr txBox="1">
            <a:spLocks noGrp="1"/>
          </p:cNvSpPr>
          <p:nvPr>
            <p:ph type="body" idx="1"/>
          </p:nvPr>
        </p:nvSpPr>
        <p:spPr>
          <a:xfrm>
            <a:off x="4224528" y="2973331"/>
            <a:ext cx="4258800" cy="445200"/>
          </a:xfrm>
          <a:prstGeom prst="rect">
            <a:avLst/>
          </a:prstGeom>
        </p:spPr>
        <p:txBody>
          <a:bodyPr spcFirstLastPara="1" wrap="square" lIns="68575" tIns="34275" rIns="68575" bIns="34275" anchor="t" anchorCtr="0">
            <a:noAutofit/>
          </a:bodyPr>
          <a:lstStyle/>
          <a:p>
            <a:pPr marL="0" lvl="0" indent="0" algn="l" rtl="0">
              <a:spcBef>
                <a:spcPts val="800"/>
              </a:spcBef>
              <a:spcAft>
                <a:spcPts val="1200"/>
              </a:spcAft>
              <a:buNone/>
            </a:pPr>
            <a:r>
              <a:rPr lang="en-US" dirty="0"/>
              <a:t>Resources</a:t>
            </a: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7"/>
        <p:cNvGrpSpPr/>
        <p:nvPr/>
      </p:nvGrpSpPr>
      <p:grpSpPr>
        <a:xfrm>
          <a:off x="0" y="0"/>
          <a:ext cx="0" cy="0"/>
          <a:chOff x="0" y="0"/>
          <a:chExt cx="0" cy="0"/>
        </a:xfrm>
      </p:grpSpPr>
      <p:sp>
        <p:nvSpPr>
          <p:cNvPr id="1028" name="Google Shape;1028;p128"/>
          <p:cNvSpPr/>
          <p:nvPr/>
        </p:nvSpPr>
        <p:spPr>
          <a:xfrm>
            <a:off x="4714507" y="651510"/>
            <a:ext cx="3840480" cy="3840480"/>
          </a:xfrm>
          <a:custGeom>
            <a:avLst/>
            <a:gdLst/>
            <a:ahLst/>
            <a:cxnLst/>
            <a:rect l="l" t="t" r="r" b="b"/>
            <a:pathLst>
              <a:path w="5120640" h="5120640" extrusionOk="0">
                <a:moveTo>
                  <a:pt x="2560320" y="0"/>
                </a:moveTo>
                <a:cubicBezTo>
                  <a:pt x="3974346" y="0"/>
                  <a:pt x="5120640" y="1146294"/>
                  <a:pt x="5120640" y="2560320"/>
                </a:cubicBezTo>
                <a:cubicBezTo>
                  <a:pt x="5120640" y="3974346"/>
                  <a:pt x="3974346" y="5120640"/>
                  <a:pt x="2560320" y="5120640"/>
                </a:cubicBezTo>
                <a:cubicBezTo>
                  <a:pt x="1146294" y="5120640"/>
                  <a:pt x="0" y="3974346"/>
                  <a:pt x="0" y="2560320"/>
                </a:cubicBezTo>
                <a:cubicBezTo>
                  <a:pt x="0" y="1146294"/>
                  <a:pt x="1146294" y="0"/>
                  <a:pt x="2560320" y="0"/>
                </a:cubicBezTo>
                <a:close/>
              </a:path>
            </a:pathLst>
          </a:custGeom>
          <a:solidFill>
            <a:srgbClr val="15396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1029" name="Google Shape;1029;p128"/>
          <p:cNvSpPr/>
          <p:nvPr/>
        </p:nvSpPr>
        <p:spPr>
          <a:xfrm>
            <a:off x="4577348" y="514350"/>
            <a:ext cx="4114800" cy="4114800"/>
          </a:xfrm>
          <a:custGeom>
            <a:avLst/>
            <a:gdLst/>
            <a:ahLst/>
            <a:cxnLst/>
            <a:rect l="l" t="t" r="r" b="b"/>
            <a:pathLst>
              <a:path w="5486400" h="5486400" extrusionOk="0">
                <a:moveTo>
                  <a:pt x="2743200" y="0"/>
                </a:moveTo>
                <a:cubicBezTo>
                  <a:pt x="4258228" y="0"/>
                  <a:pt x="5486400" y="1228172"/>
                  <a:pt x="5486400" y="2743200"/>
                </a:cubicBezTo>
                <a:cubicBezTo>
                  <a:pt x="5486400" y="4258228"/>
                  <a:pt x="4258228" y="5486400"/>
                  <a:pt x="2743200" y="5486400"/>
                </a:cubicBezTo>
                <a:cubicBezTo>
                  <a:pt x="1228172" y="5486400"/>
                  <a:pt x="0" y="4258228"/>
                  <a:pt x="0" y="2743200"/>
                </a:cubicBezTo>
                <a:cubicBezTo>
                  <a:pt x="0" y="1228172"/>
                  <a:pt x="1228172" y="0"/>
                  <a:pt x="2743200" y="0"/>
                </a:cubicBezTo>
                <a:close/>
                <a:moveTo>
                  <a:pt x="2743200" y="91440"/>
                </a:moveTo>
                <a:cubicBezTo>
                  <a:pt x="1278673" y="91440"/>
                  <a:pt x="91440" y="1278673"/>
                  <a:pt x="91440" y="2743200"/>
                </a:cubicBezTo>
                <a:cubicBezTo>
                  <a:pt x="91440" y="4207727"/>
                  <a:pt x="1278673" y="5394960"/>
                  <a:pt x="2743200" y="5394960"/>
                </a:cubicBezTo>
                <a:cubicBezTo>
                  <a:pt x="4207727" y="5394960"/>
                  <a:pt x="5394960" y="4207727"/>
                  <a:pt x="5394960" y="2743200"/>
                </a:cubicBezTo>
                <a:cubicBezTo>
                  <a:pt x="5394960" y="1278673"/>
                  <a:pt x="4207727" y="91440"/>
                  <a:pt x="2743200" y="91440"/>
                </a:cubicBezTo>
                <a:close/>
              </a:path>
            </a:pathLst>
          </a:custGeom>
          <a:solidFill>
            <a:srgbClr val="15396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1030" name="Google Shape;1030;p128"/>
          <p:cNvSpPr txBox="1"/>
          <p:nvPr/>
        </p:nvSpPr>
        <p:spPr>
          <a:xfrm>
            <a:off x="4947920" y="2057363"/>
            <a:ext cx="3373800" cy="23781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600" b="1">
                <a:solidFill>
                  <a:srgbClr val="C1A796"/>
                </a:solidFill>
                <a:latin typeface="Avenir"/>
                <a:ea typeface="Avenir"/>
                <a:cs typeface="Avenir"/>
                <a:sym typeface="Avenir"/>
              </a:rPr>
              <a:t>An emergency mental health intervention that</a:t>
            </a:r>
            <a:endParaRPr sz="1100"/>
          </a:p>
          <a:p>
            <a:pPr marL="0" marR="0" lvl="0" indent="0" algn="ctr" rtl="0">
              <a:spcBef>
                <a:spcPts val="0"/>
              </a:spcBef>
              <a:spcAft>
                <a:spcPts val="0"/>
              </a:spcAft>
              <a:buNone/>
            </a:pPr>
            <a:r>
              <a:rPr lang="en" sz="1600" b="1">
                <a:solidFill>
                  <a:srgbClr val="C1A796"/>
                </a:solidFill>
                <a:latin typeface="Avenir"/>
                <a:ea typeface="Avenir"/>
                <a:cs typeface="Avenir"/>
                <a:sym typeface="Avenir"/>
              </a:rPr>
              <a:t>teaches lay and professional Gatekeepers </a:t>
            </a:r>
            <a:endParaRPr sz="1100"/>
          </a:p>
          <a:p>
            <a:pPr marL="0" marR="0" lvl="0" indent="0" algn="ctr" rtl="0">
              <a:spcBef>
                <a:spcPts val="0"/>
              </a:spcBef>
              <a:spcAft>
                <a:spcPts val="0"/>
              </a:spcAft>
              <a:buNone/>
            </a:pPr>
            <a:r>
              <a:rPr lang="en" sz="1600" b="1">
                <a:solidFill>
                  <a:srgbClr val="C1A796"/>
                </a:solidFill>
                <a:latin typeface="Avenir"/>
                <a:ea typeface="Avenir"/>
                <a:cs typeface="Avenir"/>
                <a:sym typeface="Avenir"/>
              </a:rPr>
              <a:t>to recognize and respond positively to someone exhibiting suicide warning signs and behaviors. </a:t>
            </a:r>
            <a:endParaRPr sz="1100"/>
          </a:p>
          <a:p>
            <a:pPr marL="0" marR="0" lvl="0" indent="0" algn="ctr" rtl="0">
              <a:spcBef>
                <a:spcPts val="0"/>
              </a:spcBef>
              <a:spcAft>
                <a:spcPts val="0"/>
              </a:spcAft>
              <a:buNone/>
            </a:pPr>
            <a:endParaRPr sz="1400" b="1">
              <a:solidFill>
                <a:srgbClr val="C1A796"/>
              </a:solidFill>
              <a:latin typeface="Avenir"/>
              <a:ea typeface="Avenir"/>
              <a:cs typeface="Avenir"/>
              <a:sym typeface="Avenir"/>
            </a:endParaRPr>
          </a:p>
          <a:p>
            <a:pPr marL="0" marR="0" lvl="0" indent="0" algn="ctr" rtl="0">
              <a:spcBef>
                <a:spcPts val="0"/>
              </a:spcBef>
              <a:spcAft>
                <a:spcPts val="0"/>
              </a:spcAft>
              <a:buNone/>
            </a:pPr>
            <a:r>
              <a:rPr lang="en" sz="800" b="1">
                <a:solidFill>
                  <a:srgbClr val="C1A796"/>
                </a:solidFill>
                <a:latin typeface="Avenir"/>
                <a:ea typeface="Avenir"/>
                <a:cs typeface="Avenir"/>
                <a:sym typeface="Avenir"/>
              </a:rPr>
              <a:t>QPR Gatekeeper Training for Suicide Prevention © 1996</a:t>
            </a:r>
            <a:endParaRPr sz="1100"/>
          </a:p>
        </p:txBody>
      </p:sp>
      <p:pic>
        <p:nvPicPr>
          <p:cNvPr id="1031" name="Google Shape;1031;p128" descr="A blue letter in a circle with text"/>
          <p:cNvPicPr preferRelativeResize="0"/>
          <p:nvPr/>
        </p:nvPicPr>
        <p:blipFill rotWithShape="1">
          <a:blip r:embed="rId4">
            <a:alphaModFix/>
          </a:blip>
          <a:srcRect/>
          <a:stretch/>
        </p:blipFill>
        <p:spPr>
          <a:xfrm>
            <a:off x="5445495" y="1124953"/>
            <a:ext cx="2429174" cy="8915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nodeType="withEffect">
                                  <p:stCondLst>
                                    <p:cond delay="0"/>
                                  </p:stCondLst>
                                  <p:childTnLst>
                                    <p:set>
                                      <p:cBhvr>
                                        <p:cTn id="9" dur="1" fill="hold">
                                          <p:stCondLst>
                                            <p:cond delay="0"/>
                                          </p:stCondLst>
                                        </p:cTn>
                                        <p:tgtEl>
                                          <p:spTgt spid="1029"/>
                                        </p:tgtEl>
                                        <p:attrNameLst>
                                          <p:attrName>style.visibility</p:attrName>
                                        </p:attrNameLst>
                                      </p:cBhvr>
                                      <p:to>
                                        <p:strVal val="visible"/>
                                      </p:to>
                                    </p:set>
                                    <p:animEffect transition="in" filter="fade">
                                      <p:cBhvr>
                                        <p:cTn id="10" dur="500"/>
                                        <p:tgtEl>
                                          <p:spTgt spid="1029"/>
                                        </p:tgtEl>
                                      </p:cBhvr>
                                    </p:animEffect>
                                  </p:childTnLst>
                                </p:cTn>
                              </p:par>
                              <p:par>
                                <p:cTn id="11" presetID="10" presetClass="entr" presetSubtype="0" fill="hold" nodeType="withEffect">
                                  <p:stCondLst>
                                    <p:cond delay="0"/>
                                  </p:stCondLst>
                                  <p:childTnLst>
                                    <p:set>
                                      <p:cBhvr>
                                        <p:cTn id="12" dur="1" fill="hold">
                                          <p:stCondLst>
                                            <p:cond delay="0"/>
                                          </p:stCondLst>
                                        </p:cTn>
                                        <p:tgtEl>
                                          <p:spTgt spid="1030">
                                            <p:txEl>
                                              <p:pRg st="0" end="0"/>
                                            </p:txEl>
                                          </p:spTgt>
                                        </p:tgtEl>
                                        <p:attrNameLst>
                                          <p:attrName>style.visibility</p:attrName>
                                        </p:attrNameLst>
                                      </p:cBhvr>
                                      <p:to>
                                        <p:strVal val="visible"/>
                                      </p:to>
                                    </p:set>
                                    <p:animEffect transition="in" filter="fade">
                                      <p:cBhvr>
                                        <p:cTn id="13" dur="500"/>
                                        <p:tgtEl>
                                          <p:spTgt spid="1030">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30">
                                            <p:txEl>
                                              <p:pRg st="1" end="1"/>
                                            </p:txEl>
                                          </p:spTgt>
                                        </p:tgtEl>
                                        <p:attrNameLst>
                                          <p:attrName>style.visibility</p:attrName>
                                        </p:attrNameLst>
                                      </p:cBhvr>
                                      <p:to>
                                        <p:strVal val="visible"/>
                                      </p:to>
                                    </p:set>
                                    <p:animEffect transition="in" filter="fade">
                                      <p:cBhvr>
                                        <p:cTn id="16" dur="500"/>
                                        <p:tgtEl>
                                          <p:spTgt spid="1030">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30">
                                            <p:txEl>
                                              <p:pRg st="2" end="2"/>
                                            </p:txEl>
                                          </p:spTgt>
                                        </p:tgtEl>
                                        <p:attrNameLst>
                                          <p:attrName>style.visibility</p:attrName>
                                        </p:attrNameLst>
                                      </p:cBhvr>
                                      <p:to>
                                        <p:strVal val="visible"/>
                                      </p:to>
                                    </p:set>
                                    <p:animEffect transition="in" filter="fade">
                                      <p:cBhvr>
                                        <p:cTn id="19" dur="500"/>
                                        <p:tgtEl>
                                          <p:spTgt spid="1030">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030">
                                            <p:txEl>
                                              <p:pRg st="3" end="3"/>
                                            </p:txEl>
                                          </p:spTgt>
                                        </p:tgtEl>
                                        <p:attrNameLst>
                                          <p:attrName>style.visibility</p:attrName>
                                        </p:attrNameLst>
                                      </p:cBhvr>
                                      <p:to>
                                        <p:strVal val="visible"/>
                                      </p:to>
                                    </p:set>
                                    <p:animEffect transition="in" filter="fade">
                                      <p:cBhvr>
                                        <p:cTn id="22" dur="500"/>
                                        <p:tgtEl>
                                          <p:spTgt spid="1030">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30">
                                            <p:txEl>
                                              <p:pRg st="4" end="4"/>
                                            </p:txEl>
                                          </p:spTgt>
                                        </p:tgtEl>
                                        <p:attrNameLst>
                                          <p:attrName>style.visibility</p:attrName>
                                        </p:attrNameLst>
                                      </p:cBhvr>
                                      <p:to>
                                        <p:strVal val="visible"/>
                                      </p:to>
                                    </p:set>
                                    <p:animEffect transition="in" filter="fade">
                                      <p:cBhvr>
                                        <p:cTn id="25" dur="500"/>
                                        <p:tgtEl>
                                          <p:spTgt spid="10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p129"/>
          <p:cNvSpPr/>
          <p:nvPr/>
        </p:nvSpPr>
        <p:spPr>
          <a:xfrm>
            <a:off x="4702200" y="4321725"/>
            <a:ext cx="652200" cy="821700"/>
          </a:xfrm>
          <a:prstGeom prst="rect">
            <a:avLst/>
          </a:prstGeom>
          <a:solidFill>
            <a:srgbClr val="CFDEEF">
              <a:alpha val="89800"/>
            </a:srgbClr>
          </a:solidFill>
          <a:ln w="9525" cap="flat" cmpd="sng">
            <a:solidFill>
              <a:srgbClr val="CFDEEF">
                <a:alpha val="89800"/>
              </a:srgbClr>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038" name="Google Shape;1038;p129"/>
          <p:cNvSpPr/>
          <p:nvPr/>
        </p:nvSpPr>
        <p:spPr>
          <a:xfrm>
            <a:off x="6294050" y="4321723"/>
            <a:ext cx="947025" cy="821700"/>
          </a:xfrm>
          <a:prstGeom prst="rect">
            <a:avLst/>
          </a:prstGeom>
          <a:solidFill>
            <a:srgbClr val="CFDEEF">
              <a:alpha val="89800"/>
            </a:srgbClr>
          </a:solidFill>
          <a:ln w="9525" cap="flat" cmpd="sng">
            <a:solidFill>
              <a:srgbClr val="CFDEEF">
                <a:alpha val="89800"/>
              </a:srgbClr>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039" name="Google Shape;1039;p129"/>
          <p:cNvSpPr/>
          <p:nvPr/>
        </p:nvSpPr>
        <p:spPr>
          <a:xfrm>
            <a:off x="5338150" y="4321724"/>
            <a:ext cx="947025" cy="821700"/>
          </a:xfrm>
          <a:prstGeom prst="rect">
            <a:avLst/>
          </a:prstGeom>
          <a:solidFill>
            <a:srgbClr val="CFDEEF">
              <a:alpha val="89800"/>
            </a:srgbClr>
          </a:solidFill>
          <a:ln w="9525" cap="flat" cmpd="sng">
            <a:solidFill>
              <a:srgbClr val="CFDEEF">
                <a:alpha val="89800"/>
              </a:srgbClr>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040" name="Google Shape;1040;p129"/>
          <p:cNvSpPr/>
          <p:nvPr/>
        </p:nvSpPr>
        <p:spPr>
          <a:xfrm>
            <a:off x="7249950" y="4321724"/>
            <a:ext cx="947025" cy="821700"/>
          </a:xfrm>
          <a:prstGeom prst="rect">
            <a:avLst/>
          </a:prstGeom>
          <a:solidFill>
            <a:srgbClr val="CFDEEF">
              <a:alpha val="89800"/>
            </a:srgbClr>
          </a:solidFill>
          <a:ln w="9525" cap="flat" cmpd="sng">
            <a:solidFill>
              <a:srgbClr val="CFDEEF">
                <a:alpha val="89800"/>
              </a:srgbClr>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041" name="Google Shape;1041;p129"/>
          <p:cNvSpPr/>
          <p:nvPr/>
        </p:nvSpPr>
        <p:spPr>
          <a:xfrm>
            <a:off x="8205850" y="4321724"/>
            <a:ext cx="947100" cy="821699"/>
          </a:xfrm>
          <a:prstGeom prst="rect">
            <a:avLst/>
          </a:prstGeom>
          <a:solidFill>
            <a:srgbClr val="CFDEEF">
              <a:alpha val="89800"/>
            </a:srgbClr>
          </a:solidFill>
          <a:ln w="9525" cap="flat" cmpd="sng">
            <a:solidFill>
              <a:srgbClr val="CFDEEF">
                <a:alpha val="89800"/>
              </a:srgbClr>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042" name="Google Shape;1042;p129"/>
          <p:cNvSpPr txBox="1">
            <a:spLocks noGrp="1"/>
          </p:cNvSpPr>
          <p:nvPr>
            <p:ph type="title"/>
          </p:nvPr>
        </p:nvSpPr>
        <p:spPr>
          <a:xfrm>
            <a:off x="213704" y="71860"/>
            <a:ext cx="4814596" cy="24456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dk1"/>
              </a:buClr>
              <a:buSzPct val="89999"/>
              <a:buFont typeface="Calibri"/>
              <a:buNone/>
            </a:pPr>
            <a:r>
              <a:rPr lang="en" sz="3666" b="1" dirty="0">
                <a:solidFill>
                  <a:srgbClr val="621216"/>
                </a:solidFill>
                <a:latin typeface="Avenir"/>
                <a:ea typeface="Avenir"/>
                <a:cs typeface="Avenir"/>
                <a:sym typeface="Avenir"/>
              </a:rPr>
              <a:t>Strangers don’t prevent suicide, people you already know do…</a:t>
            </a:r>
            <a:br>
              <a:rPr lang="en" dirty="0"/>
            </a:br>
            <a:br>
              <a:rPr lang="en" b="0" i="0" dirty="0"/>
            </a:br>
            <a:endParaRPr dirty="0"/>
          </a:p>
        </p:txBody>
      </p:sp>
      <p:sp>
        <p:nvSpPr>
          <p:cNvPr id="1043" name="Google Shape;1043;p129"/>
          <p:cNvSpPr/>
          <p:nvPr/>
        </p:nvSpPr>
        <p:spPr>
          <a:xfrm>
            <a:off x="4702201" y="2869575"/>
            <a:ext cx="4441800" cy="1452300"/>
          </a:xfrm>
          <a:prstGeom prst="rect">
            <a:avLst/>
          </a:prstGeom>
          <a:solidFill>
            <a:srgbClr val="620810"/>
          </a:solidFill>
          <a:ln>
            <a:noFill/>
          </a:ln>
          <a:effectLst>
            <a:outerShdw blurRad="57150" dist="19050" dir="5400000" algn="ctr" rotWithShape="0">
              <a:srgbClr val="000000">
                <a:alpha val="6275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044" name="Google Shape;1044;p129"/>
          <p:cNvSpPr txBox="1">
            <a:spLocks noGrp="1"/>
          </p:cNvSpPr>
          <p:nvPr>
            <p:ph type="body" idx="2"/>
          </p:nvPr>
        </p:nvSpPr>
        <p:spPr>
          <a:xfrm>
            <a:off x="330341" y="1697468"/>
            <a:ext cx="3886200" cy="3267000"/>
          </a:xfrm>
          <a:prstGeom prst="rect">
            <a:avLst/>
          </a:prstGeom>
          <a:noFill/>
          <a:ln>
            <a:noFill/>
          </a:ln>
        </p:spPr>
        <p:txBody>
          <a:bodyPr spcFirstLastPara="1" wrap="square" lIns="68575" tIns="34275" rIns="68575" bIns="34275" anchor="t" anchorCtr="0">
            <a:normAutofit/>
          </a:bodyPr>
          <a:lstStyle/>
          <a:p>
            <a:pPr marL="0" lvl="0" indent="0" algn="l" rtl="0">
              <a:lnSpc>
                <a:spcPct val="115000"/>
              </a:lnSpc>
              <a:spcBef>
                <a:spcPts val="0"/>
              </a:spcBef>
              <a:spcAft>
                <a:spcPts val="0"/>
              </a:spcAft>
              <a:buClr>
                <a:schemeClr val="dk1"/>
              </a:buClr>
              <a:buSzPts val="2100"/>
              <a:buNone/>
            </a:pPr>
            <a:r>
              <a:rPr lang="en" b="1" i="0" dirty="0">
                <a:latin typeface="Avenir"/>
                <a:ea typeface="Avenir"/>
                <a:cs typeface="Avenir"/>
                <a:sym typeface="Avenir"/>
              </a:rPr>
              <a:t>As a QPR-trained Gatekeeper you will learn to:</a:t>
            </a:r>
            <a:endParaRPr b="1" i="0" dirty="0">
              <a:latin typeface="Avenir"/>
              <a:ea typeface="Avenir"/>
              <a:cs typeface="Avenir"/>
              <a:sym typeface="Avenir"/>
            </a:endParaRPr>
          </a:p>
          <a:p>
            <a:pPr marL="0" lvl="0" indent="0" algn="l" rtl="0">
              <a:lnSpc>
                <a:spcPct val="115000"/>
              </a:lnSpc>
              <a:spcBef>
                <a:spcPts val="0"/>
              </a:spcBef>
              <a:spcAft>
                <a:spcPts val="0"/>
              </a:spcAft>
              <a:buClr>
                <a:schemeClr val="dk1"/>
              </a:buClr>
              <a:buSzPts val="2100"/>
              <a:buNone/>
            </a:pPr>
            <a:endParaRPr b="1" dirty="0">
              <a:latin typeface="Avenir"/>
              <a:ea typeface="Avenir"/>
              <a:cs typeface="Avenir"/>
              <a:sym typeface="Avenir"/>
            </a:endParaRPr>
          </a:p>
          <a:p>
            <a:pPr marL="520700" lvl="1" indent="-171450" algn="l" rtl="0">
              <a:lnSpc>
                <a:spcPct val="115000"/>
              </a:lnSpc>
              <a:spcBef>
                <a:spcPts val="400"/>
              </a:spcBef>
              <a:spcAft>
                <a:spcPts val="0"/>
              </a:spcAft>
              <a:buClr>
                <a:schemeClr val="dk1"/>
              </a:buClr>
              <a:buSzPts val="2100"/>
              <a:buFont typeface="Avenir"/>
              <a:buChar char="•"/>
            </a:pPr>
            <a:r>
              <a:rPr lang="en" sz="2100" b="1" i="0" dirty="0">
                <a:latin typeface="Avenir"/>
                <a:ea typeface="Avenir"/>
                <a:cs typeface="Avenir"/>
                <a:sym typeface="Avenir"/>
              </a:rPr>
              <a:t>Recognize the warning signs of suicide</a:t>
            </a:r>
            <a:endParaRPr dirty="0">
              <a:latin typeface="Avenir"/>
              <a:ea typeface="Avenir"/>
              <a:cs typeface="Avenir"/>
              <a:sym typeface="Avenir"/>
            </a:endParaRPr>
          </a:p>
          <a:p>
            <a:pPr marL="520700" lvl="1" indent="-171450" algn="l" rtl="0">
              <a:lnSpc>
                <a:spcPct val="115000"/>
              </a:lnSpc>
              <a:spcBef>
                <a:spcPts val="400"/>
              </a:spcBef>
              <a:spcAft>
                <a:spcPts val="0"/>
              </a:spcAft>
              <a:buClr>
                <a:schemeClr val="dk1"/>
              </a:buClr>
              <a:buSzPts val="2100"/>
              <a:buFont typeface="Avenir"/>
              <a:buChar char="•"/>
            </a:pPr>
            <a:r>
              <a:rPr lang="en" sz="2100" b="1" i="0" dirty="0">
                <a:latin typeface="Avenir"/>
                <a:ea typeface="Avenir"/>
                <a:cs typeface="Avenir"/>
                <a:sym typeface="Avenir"/>
              </a:rPr>
              <a:t>Know how to offer hope</a:t>
            </a:r>
            <a:endParaRPr dirty="0">
              <a:latin typeface="Avenir"/>
              <a:ea typeface="Avenir"/>
              <a:cs typeface="Avenir"/>
              <a:sym typeface="Avenir"/>
            </a:endParaRPr>
          </a:p>
          <a:p>
            <a:pPr marL="520700" lvl="1" indent="-171450" algn="l" rtl="0">
              <a:lnSpc>
                <a:spcPct val="115000"/>
              </a:lnSpc>
              <a:spcBef>
                <a:spcPts val="400"/>
              </a:spcBef>
              <a:spcAft>
                <a:spcPts val="0"/>
              </a:spcAft>
              <a:buClr>
                <a:schemeClr val="dk1"/>
              </a:buClr>
              <a:buSzPts val="2100"/>
              <a:buFont typeface="Avenir"/>
              <a:buChar char="•"/>
            </a:pPr>
            <a:r>
              <a:rPr lang="en" sz="2100" b="1" i="0" dirty="0">
                <a:latin typeface="Avenir"/>
                <a:ea typeface="Avenir"/>
                <a:cs typeface="Avenir"/>
                <a:sym typeface="Avenir"/>
              </a:rPr>
              <a:t>Know how to get help and save a life</a:t>
            </a:r>
            <a:endParaRPr dirty="0">
              <a:latin typeface="Avenir"/>
              <a:ea typeface="Avenir"/>
              <a:cs typeface="Avenir"/>
              <a:sym typeface="Avenir"/>
            </a:endParaRPr>
          </a:p>
          <a:p>
            <a:pPr marL="177800" lvl="0" indent="-38100" algn="l" rtl="0">
              <a:lnSpc>
                <a:spcPct val="90000"/>
              </a:lnSpc>
              <a:spcBef>
                <a:spcPts val="800"/>
              </a:spcBef>
              <a:spcAft>
                <a:spcPts val="0"/>
              </a:spcAft>
              <a:buClr>
                <a:schemeClr val="dk1"/>
              </a:buClr>
              <a:buSzPts val="2100"/>
              <a:buNone/>
            </a:pPr>
            <a:endParaRPr dirty="0"/>
          </a:p>
        </p:txBody>
      </p:sp>
      <p:sp>
        <p:nvSpPr>
          <p:cNvPr id="1045" name="Google Shape;1045;p129"/>
          <p:cNvSpPr txBox="1"/>
          <p:nvPr/>
        </p:nvSpPr>
        <p:spPr>
          <a:xfrm>
            <a:off x="4407309" y="3105920"/>
            <a:ext cx="4736700" cy="784125"/>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 sz="2200" b="0" i="0" dirty="0">
                <a:solidFill>
                  <a:schemeClr val="lt1"/>
                </a:solidFill>
                <a:latin typeface="Calibri"/>
                <a:ea typeface="Calibri"/>
                <a:cs typeface="Calibri"/>
                <a:sym typeface="Calibri"/>
              </a:rPr>
              <a:t>Gatekeepers can be anyone!</a:t>
            </a:r>
            <a:endParaRPr sz="2200" dirty="0">
              <a:solidFill>
                <a:schemeClr val="lt1"/>
              </a:solidFill>
              <a:latin typeface="Calibri"/>
              <a:ea typeface="Calibri"/>
              <a:cs typeface="Calibri"/>
              <a:sym typeface="Calibri"/>
            </a:endParaRPr>
          </a:p>
        </p:txBody>
      </p:sp>
      <p:sp>
        <p:nvSpPr>
          <p:cNvPr id="1046" name="Google Shape;1046;p129"/>
          <p:cNvSpPr txBox="1"/>
          <p:nvPr/>
        </p:nvSpPr>
        <p:spPr>
          <a:xfrm>
            <a:off x="5199013" y="4670088"/>
            <a:ext cx="1553100" cy="473400"/>
          </a:xfrm>
          <a:prstGeom prst="rect">
            <a:avLst/>
          </a:prstGeom>
          <a:noFill/>
          <a:ln>
            <a:noFill/>
          </a:ln>
        </p:spPr>
        <p:txBody>
          <a:bodyPr spcFirstLastPara="1" wrap="square" lIns="96000" tIns="17150" rIns="96000" bIns="17150"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 sz="1700" b="1" dirty="0">
                <a:solidFill>
                  <a:schemeClr val="dk1"/>
                </a:solidFill>
                <a:latin typeface="Avenir"/>
                <a:ea typeface="Avenir"/>
                <a:cs typeface="Avenir"/>
                <a:sym typeface="Avenir"/>
              </a:rPr>
              <a:t>Friends</a:t>
            </a:r>
            <a:endParaRPr b="1" dirty="0">
              <a:latin typeface="Avenir"/>
              <a:ea typeface="Avenir"/>
              <a:cs typeface="Avenir"/>
              <a:sym typeface="Avenir"/>
            </a:endParaRPr>
          </a:p>
        </p:txBody>
      </p:sp>
      <p:sp>
        <p:nvSpPr>
          <p:cNvPr id="1047" name="Google Shape;1047;p129"/>
          <p:cNvSpPr txBox="1"/>
          <p:nvPr/>
        </p:nvSpPr>
        <p:spPr>
          <a:xfrm>
            <a:off x="7734600" y="4321713"/>
            <a:ext cx="1344300" cy="473400"/>
          </a:xfrm>
          <a:prstGeom prst="rect">
            <a:avLst/>
          </a:prstGeom>
          <a:noFill/>
          <a:ln>
            <a:noFill/>
          </a:ln>
        </p:spPr>
        <p:txBody>
          <a:bodyPr spcFirstLastPara="1" wrap="square" lIns="96000" tIns="17150" rIns="96000" bIns="17150"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 sz="1700" b="1" dirty="0">
                <a:solidFill>
                  <a:schemeClr val="dk1"/>
                </a:solidFill>
                <a:latin typeface="Avenir"/>
                <a:ea typeface="Avenir"/>
                <a:cs typeface="Avenir"/>
                <a:sym typeface="Avenir"/>
              </a:rPr>
              <a:t>Neighbors</a:t>
            </a:r>
            <a:endParaRPr b="1" dirty="0">
              <a:latin typeface="Avenir"/>
              <a:ea typeface="Avenir"/>
              <a:cs typeface="Avenir"/>
              <a:sym typeface="Avenir"/>
            </a:endParaRPr>
          </a:p>
        </p:txBody>
      </p:sp>
      <p:sp>
        <p:nvSpPr>
          <p:cNvPr id="1048" name="Google Shape;1048;p129"/>
          <p:cNvSpPr txBox="1"/>
          <p:nvPr/>
        </p:nvSpPr>
        <p:spPr>
          <a:xfrm>
            <a:off x="4635999" y="4370913"/>
            <a:ext cx="1274100" cy="473400"/>
          </a:xfrm>
          <a:prstGeom prst="rect">
            <a:avLst/>
          </a:prstGeom>
          <a:noFill/>
          <a:ln>
            <a:noFill/>
          </a:ln>
        </p:spPr>
        <p:txBody>
          <a:bodyPr spcFirstLastPara="1" wrap="square" lIns="96000" tIns="17150" rIns="96000" bIns="17150"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 sz="1700" b="1" dirty="0">
                <a:solidFill>
                  <a:schemeClr val="dk1"/>
                </a:solidFill>
                <a:latin typeface="Avenir"/>
                <a:ea typeface="Avenir"/>
                <a:cs typeface="Avenir"/>
                <a:sym typeface="Avenir"/>
              </a:rPr>
              <a:t>Coworkers</a:t>
            </a:r>
            <a:endParaRPr b="1" dirty="0">
              <a:latin typeface="Avenir"/>
              <a:ea typeface="Avenir"/>
              <a:cs typeface="Avenir"/>
              <a:sym typeface="Avenir"/>
            </a:endParaRPr>
          </a:p>
        </p:txBody>
      </p:sp>
      <p:sp>
        <p:nvSpPr>
          <p:cNvPr id="1049" name="Google Shape;1049;p129"/>
          <p:cNvSpPr txBox="1"/>
          <p:nvPr/>
        </p:nvSpPr>
        <p:spPr>
          <a:xfrm>
            <a:off x="6375739" y="4370913"/>
            <a:ext cx="1094700" cy="375000"/>
          </a:xfrm>
          <a:prstGeom prst="rect">
            <a:avLst/>
          </a:prstGeom>
          <a:noFill/>
          <a:ln>
            <a:noFill/>
          </a:ln>
        </p:spPr>
        <p:txBody>
          <a:bodyPr spcFirstLastPara="1" wrap="square" lIns="96000" tIns="17150" rIns="96000" bIns="17150"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 sz="1700" b="1" dirty="0">
                <a:solidFill>
                  <a:schemeClr val="dk1"/>
                </a:solidFill>
                <a:latin typeface="Avenir"/>
                <a:ea typeface="Avenir"/>
                <a:cs typeface="Avenir"/>
                <a:sym typeface="Avenir"/>
              </a:rPr>
              <a:t>Ministers</a:t>
            </a:r>
            <a:endParaRPr b="1" dirty="0">
              <a:latin typeface="Avenir"/>
              <a:ea typeface="Avenir"/>
              <a:cs typeface="Avenir"/>
              <a:sym typeface="Avenir"/>
            </a:endParaRPr>
          </a:p>
        </p:txBody>
      </p:sp>
      <p:sp>
        <p:nvSpPr>
          <p:cNvPr id="1050" name="Google Shape;1050;p129"/>
          <p:cNvSpPr txBox="1"/>
          <p:nvPr/>
        </p:nvSpPr>
        <p:spPr>
          <a:xfrm>
            <a:off x="6922875" y="4670100"/>
            <a:ext cx="1274100" cy="473400"/>
          </a:xfrm>
          <a:prstGeom prst="rect">
            <a:avLst/>
          </a:prstGeom>
          <a:noFill/>
          <a:ln>
            <a:noFill/>
          </a:ln>
        </p:spPr>
        <p:txBody>
          <a:bodyPr spcFirstLastPara="1" wrap="square" lIns="96000" tIns="17150" rIns="96000" bIns="17150"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 sz="1700" b="1" dirty="0">
                <a:solidFill>
                  <a:schemeClr val="dk1"/>
                </a:solidFill>
                <a:latin typeface="Avenir"/>
                <a:ea typeface="Avenir"/>
                <a:cs typeface="Avenir"/>
                <a:sym typeface="Avenir"/>
              </a:rPr>
              <a:t>Even YOU!</a:t>
            </a:r>
            <a:endParaRPr b="1" dirty="0">
              <a:latin typeface="Avenir"/>
              <a:ea typeface="Avenir"/>
              <a:cs typeface="Avenir"/>
              <a:sym typeface="Avenir"/>
            </a:endParaRPr>
          </a:p>
        </p:txBody>
      </p:sp>
      <p:sp>
        <p:nvSpPr>
          <p:cNvPr id="1051" name="Google Shape;1051;p129"/>
          <p:cNvSpPr/>
          <p:nvPr/>
        </p:nvSpPr>
        <p:spPr>
          <a:xfrm rot="10800000">
            <a:off x="4702200" y="50"/>
            <a:ext cx="4441800" cy="2991000"/>
          </a:xfrm>
          <a:prstGeom prst="upArrowCallout">
            <a:avLst>
              <a:gd name="adj1" fmla="val 25000"/>
              <a:gd name="adj2" fmla="val 25000"/>
              <a:gd name="adj3" fmla="val 25000"/>
              <a:gd name="adj4" fmla="val 64977"/>
            </a:avLst>
          </a:prstGeom>
          <a:solidFill>
            <a:srgbClr val="620810"/>
          </a:solidFill>
          <a:ln>
            <a:noFill/>
          </a:ln>
          <a:effectLst>
            <a:outerShdw blurRad="57150" dist="19050" dir="5400000" algn="ctr" rotWithShape="0">
              <a:srgbClr val="000000">
                <a:alpha val="6275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052" name="Google Shape;1052;p129"/>
          <p:cNvSpPr txBox="1"/>
          <p:nvPr/>
        </p:nvSpPr>
        <p:spPr>
          <a:xfrm>
            <a:off x="4585800" y="0"/>
            <a:ext cx="4668600" cy="1929000"/>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 sz="2100" dirty="0">
                <a:solidFill>
                  <a:schemeClr val="lt1"/>
                </a:solidFill>
                <a:latin typeface="Avenir"/>
                <a:ea typeface="Avenir"/>
                <a:cs typeface="Avenir"/>
                <a:sym typeface="Avenir"/>
              </a:rPr>
              <a:t>A</a:t>
            </a:r>
            <a:r>
              <a:rPr lang="en" sz="2100" i="0" dirty="0">
                <a:solidFill>
                  <a:schemeClr val="lt1"/>
                </a:solidFill>
                <a:latin typeface="Avenir"/>
                <a:ea typeface="Avenir"/>
                <a:cs typeface="Avenir"/>
                <a:sym typeface="Avenir"/>
              </a:rPr>
              <a:t> gatekeeper is someone able to recognize a crisis and the warning signs that someone may be contemplating suicide (Surgeon General’s National Strategy for Suicide Prevention (2001)</a:t>
            </a:r>
            <a:endParaRPr sz="2100" dirty="0">
              <a:solidFill>
                <a:schemeClr val="lt1"/>
              </a:solidFill>
              <a:latin typeface="Avenir"/>
              <a:ea typeface="Avenir"/>
              <a:cs typeface="Avenir"/>
              <a:sym typeface="Aveni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52"/>
                                        </p:tgtEl>
                                        <p:attrNameLst>
                                          <p:attrName>style.visibility</p:attrName>
                                        </p:attrNameLst>
                                      </p:cBhvr>
                                      <p:to>
                                        <p:strVal val="visible"/>
                                      </p:to>
                                    </p:set>
                                    <p:animEffect transition="in" filter="fade">
                                      <p:cBhvr>
                                        <p:cTn id="7" dur="500"/>
                                        <p:tgtEl>
                                          <p:spTgt spid="10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51"/>
                                        </p:tgtEl>
                                        <p:attrNameLst>
                                          <p:attrName>style.visibility</p:attrName>
                                        </p:attrNameLst>
                                      </p:cBhvr>
                                      <p:to>
                                        <p:strVal val="visible"/>
                                      </p:to>
                                    </p:set>
                                    <p:animEffect transition="in" filter="fade">
                                      <p:cBhvr>
                                        <p:cTn id="10" dur="500"/>
                                        <p:tgtEl>
                                          <p:spTgt spid="105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43"/>
                                        </p:tgtEl>
                                        <p:attrNameLst>
                                          <p:attrName>style.visibility</p:attrName>
                                        </p:attrNameLst>
                                      </p:cBhvr>
                                      <p:to>
                                        <p:strVal val="visible"/>
                                      </p:to>
                                    </p:set>
                                    <p:animEffect transition="in" filter="fade">
                                      <p:cBhvr>
                                        <p:cTn id="15" dur="500"/>
                                        <p:tgtEl>
                                          <p:spTgt spid="104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45"/>
                                        </p:tgtEl>
                                        <p:attrNameLst>
                                          <p:attrName>style.visibility</p:attrName>
                                        </p:attrNameLst>
                                      </p:cBhvr>
                                      <p:to>
                                        <p:strVal val="visible"/>
                                      </p:to>
                                    </p:set>
                                    <p:animEffect transition="in" filter="fade">
                                      <p:cBhvr>
                                        <p:cTn id="18" dur="500"/>
                                        <p:tgtEl>
                                          <p:spTgt spid="104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41"/>
                                        </p:tgtEl>
                                        <p:attrNameLst>
                                          <p:attrName>style.visibility</p:attrName>
                                        </p:attrNameLst>
                                      </p:cBhvr>
                                      <p:to>
                                        <p:strVal val="visible"/>
                                      </p:to>
                                    </p:set>
                                    <p:animEffect transition="in" filter="fade">
                                      <p:cBhvr>
                                        <p:cTn id="23" dur="500"/>
                                        <p:tgtEl>
                                          <p:spTgt spid="104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40"/>
                                        </p:tgtEl>
                                        <p:attrNameLst>
                                          <p:attrName>style.visibility</p:attrName>
                                        </p:attrNameLst>
                                      </p:cBhvr>
                                      <p:to>
                                        <p:strVal val="visible"/>
                                      </p:to>
                                    </p:set>
                                    <p:animEffect transition="in" filter="fade">
                                      <p:cBhvr>
                                        <p:cTn id="26" dur="500"/>
                                        <p:tgtEl>
                                          <p:spTgt spid="104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38"/>
                                        </p:tgtEl>
                                        <p:attrNameLst>
                                          <p:attrName>style.visibility</p:attrName>
                                        </p:attrNameLst>
                                      </p:cBhvr>
                                      <p:to>
                                        <p:strVal val="visible"/>
                                      </p:to>
                                    </p:set>
                                    <p:animEffect transition="in" filter="fade">
                                      <p:cBhvr>
                                        <p:cTn id="29" dur="500"/>
                                        <p:tgtEl>
                                          <p:spTgt spid="103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39"/>
                                        </p:tgtEl>
                                        <p:attrNameLst>
                                          <p:attrName>style.visibility</p:attrName>
                                        </p:attrNameLst>
                                      </p:cBhvr>
                                      <p:to>
                                        <p:strVal val="visible"/>
                                      </p:to>
                                    </p:set>
                                    <p:animEffect transition="in" filter="fade">
                                      <p:cBhvr>
                                        <p:cTn id="32" dur="500"/>
                                        <p:tgtEl>
                                          <p:spTgt spid="103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37"/>
                                        </p:tgtEl>
                                        <p:attrNameLst>
                                          <p:attrName>style.visibility</p:attrName>
                                        </p:attrNameLst>
                                      </p:cBhvr>
                                      <p:to>
                                        <p:strVal val="visible"/>
                                      </p:to>
                                    </p:set>
                                    <p:animEffect transition="in" filter="fade">
                                      <p:cBhvr>
                                        <p:cTn id="35" dur="500"/>
                                        <p:tgtEl>
                                          <p:spTgt spid="103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48"/>
                                        </p:tgtEl>
                                        <p:attrNameLst>
                                          <p:attrName>style.visibility</p:attrName>
                                        </p:attrNameLst>
                                      </p:cBhvr>
                                      <p:to>
                                        <p:strVal val="visible"/>
                                      </p:to>
                                    </p:set>
                                    <p:animEffect transition="in" filter="fade">
                                      <p:cBhvr>
                                        <p:cTn id="40" dur="500"/>
                                        <p:tgtEl>
                                          <p:spTgt spid="104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46"/>
                                        </p:tgtEl>
                                        <p:attrNameLst>
                                          <p:attrName>style.visibility</p:attrName>
                                        </p:attrNameLst>
                                      </p:cBhvr>
                                      <p:to>
                                        <p:strVal val="visible"/>
                                      </p:to>
                                    </p:set>
                                    <p:animEffect transition="in" filter="fade">
                                      <p:cBhvr>
                                        <p:cTn id="45" dur="500"/>
                                        <p:tgtEl>
                                          <p:spTgt spid="104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049"/>
                                        </p:tgtEl>
                                        <p:attrNameLst>
                                          <p:attrName>style.visibility</p:attrName>
                                        </p:attrNameLst>
                                      </p:cBhvr>
                                      <p:to>
                                        <p:strVal val="visible"/>
                                      </p:to>
                                    </p:set>
                                    <p:animEffect transition="in" filter="fade">
                                      <p:cBhvr>
                                        <p:cTn id="50" dur="500"/>
                                        <p:tgtEl>
                                          <p:spTgt spid="104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047"/>
                                        </p:tgtEl>
                                        <p:attrNameLst>
                                          <p:attrName>style.visibility</p:attrName>
                                        </p:attrNameLst>
                                      </p:cBhvr>
                                      <p:to>
                                        <p:strVal val="visible"/>
                                      </p:to>
                                    </p:set>
                                    <p:animEffect transition="in" filter="fade">
                                      <p:cBhvr>
                                        <p:cTn id="55" dur="500"/>
                                        <p:tgtEl>
                                          <p:spTgt spid="104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050"/>
                                        </p:tgtEl>
                                        <p:attrNameLst>
                                          <p:attrName>style.visibility</p:attrName>
                                        </p:attrNameLst>
                                      </p:cBhvr>
                                      <p:to>
                                        <p:strVal val="visible"/>
                                      </p:to>
                                    </p:set>
                                    <p:animEffect transition="in" filter="fade">
                                      <p:cBhvr>
                                        <p:cTn id="60" dur="500"/>
                                        <p:tgtEl>
                                          <p:spTgt spid="105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044">
                                            <p:txEl>
                                              <p:pRg st="0" end="0"/>
                                            </p:txEl>
                                          </p:spTgt>
                                        </p:tgtEl>
                                        <p:attrNameLst>
                                          <p:attrName>style.visibility</p:attrName>
                                        </p:attrNameLst>
                                      </p:cBhvr>
                                      <p:to>
                                        <p:strVal val="visible"/>
                                      </p:to>
                                    </p:set>
                                    <p:animEffect transition="in" filter="fade">
                                      <p:cBhvr>
                                        <p:cTn id="65" dur="500"/>
                                        <p:tgtEl>
                                          <p:spTgt spid="1044">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044">
                                            <p:txEl>
                                              <p:pRg st="2" end="2"/>
                                            </p:txEl>
                                          </p:spTgt>
                                        </p:tgtEl>
                                        <p:attrNameLst>
                                          <p:attrName>style.visibility</p:attrName>
                                        </p:attrNameLst>
                                      </p:cBhvr>
                                      <p:to>
                                        <p:strVal val="visible"/>
                                      </p:to>
                                    </p:set>
                                    <p:animEffect transition="in" filter="fade">
                                      <p:cBhvr>
                                        <p:cTn id="70" dur="500"/>
                                        <p:tgtEl>
                                          <p:spTgt spid="1044">
                                            <p:txEl>
                                              <p:pRg st="2" end="2"/>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1044">
                                            <p:txEl>
                                              <p:pRg st="3" end="3"/>
                                            </p:txEl>
                                          </p:spTgt>
                                        </p:tgtEl>
                                        <p:attrNameLst>
                                          <p:attrName>style.visibility</p:attrName>
                                        </p:attrNameLst>
                                      </p:cBhvr>
                                      <p:to>
                                        <p:strVal val="visible"/>
                                      </p:to>
                                    </p:set>
                                    <p:animEffect transition="in" filter="fade">
                                      <p:cBhvr>
                                        <p:cTn id="73" dur="500"/>
                                        <p:tgtEl>
                                          <p:spTgt spid="1044">
                                            <p:txEl>
                                              <p:pRg st="3" end="3"/>
                                            </p:txEl>
                                          </p:spTgt>
                                        </p:tgtEl>
                                      </p:cBhvr>
                                    </p:animEffect>
                                  </p:childTnLst>
                                </p:cTn>
                              </p:par>
                              <p:par>
                                <p:cTn id="74" presetID="10" presetClass="entr" presetSubtype="0" fill="hold" nodeType="withEffect">
                                  <p:stCondLst>
                                    <p:cond delay="0"/>
                                  </p:stCondLst>
                                  <p:childTnLst>
                                    <p:set>
                                      <p:cBhvr>
                                        <p:cTn id="75" dur="1" fill="hold">
                                          <p:stCondLst>
                                            <p:cond delay="0"/>
                                          </p:stCondLst>
                                        </p:cTn>
                                        <p:tgtEl>
                                          <p:spTgt spid="1044">
                                            <p:txEl>
                                              <p:pRg st="4" end="4"/>
                                            </p:txEl>
                                          </p:spTgt>
                                        </p:tgtEl>
                                        <p:attrNameLst>
                                          <p:attrName>style.visibility</p:attrName>
                                        </p:attrNameLst>
                                      </p:cBhvr>
                                      <p:to>
                                        <p:strVal val="visible"/>
                                      </p:to>
                                    </p:set>
                                    <p:animEffect transition="in" filter="fade">
                                      <p:cBhvr>
                                        <p:cTn id="76" dur="500"/>
                                        <p:tgtEl>
                                          <p:spTgt spid="104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7" grpId="0" animBg="1"/>
      <p:bldP spid="1038" grpId="0" animBg="1"/>
      <p:bldP spid="1039" grpId="0" animBg="1"/>
      <p:bldP spid="1040" grpId="0" animBg="1"/>
      <p:bldP spid="1041" grpId="0" animBg="1"/>
      <p:bldP spid="1043" grpId="0" animBg="1"/>
      <p:bldP spid="1045" grpId="0"/>
      <p:bldP spid="1046" grpId="0"/>
      <p:bldP spid="1047" grpId="0"/>
      <p:bldP spid="1048" grpId="0"/>
      <p:bldP spid="1049" grpId="0"/>
      <p:bldP spid="1050" grpId="0"/>
      <p:bldP spid="1051" grpId="0" animBg="1"/>
      <p:bldP spid="105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pic>
        <p:nvPicPr>
          <p:cNvPr id="1057" name="Google Shape;1057;p130" descr="A close-up of a person's hands with writing on them&#10;&#10;Description automatically generated"/>
          <p:cNvPicPr preferRelativeResize="0"/>
          <p:nvPr/>
        </p:nvPicPr>
        <p:blipFill rotWithShape="1">
          <a:blip r:embed="rId3">
            <a:alphaModFix/>
          </a:blip>
          <a:srcRect/>
          <a:stretch/>
        </p:blipFill>
        <p:spPr>
          <a:xfrm>
            <a:off x="0" y="0"/>
            <a:ext cx="9143998" cy="5143502"/>
          </a:xfrm>
          <a:prstGeom prst="rect">
            <a:avLst/>
          </a:prstGeom>
          <a:noFill/>
          <a:ln>
            <a:noFill/>
          </a:ln>
        </p:spPr>
      </p:pic>
      <p:sp>
        <p:nvSpPr>
          <p:cNvPr id="1058" name="Google Shape;1058;p130"/>
          <p:cNvSpPr txBox="1"/>
          <p:nvPr/>
        </p:nvSpPr>
        <p:spPr>
          <a:xfrm>
            <a:off x="258838" y="3804900"/>
            <a:ext cx="9570000" cy="683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600" b="1" dirty="0">
                <a:solidFill>
                  <a:schemeClr val="lt1"/>
                </a:solidFill>
                <a:latin typeface="Avenir"/>
                <a:ea typeface="Avenir"/>
                <a:cs typeface="Avenir"/>
                <a:sym typeface="Avenir"/>
              </a:rPr>
              <a:t>He who saves one life, saves an entire world</a:t>
            </a:r>
            <a:endParaRPr dirty="0"/>
          </a:p>
        </p:txBody>
      </p:sp>
      <p:sp>
        <p:nvSpPr>
          <p:cNvPr id="1059" name="Google Shape;1059;p130"/>
          <p:cNvSpPr txBox="1"/>
          <p:nvPr/>
        </p:nvSpPr>
        <p:spPr>
          <a:xfrm>
            <a:off x="2814825" y="4488300"/>
            <a:ext cx="30000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2400" dirty="0">
                <a:solidFill>
                  <a:schemeClr val="lt1"/>
                </a:solidFill>
              </a:rPr>
              <a:t>—The Talmud</a:t>
            </a:r>
            <a:endParaRPr sz="1800"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58"/>
                                        </p:tgtEl>
                                        <p:attrNameLst>
                                          <p:attrName>style.visibility</p:attrName>
                                        </p:attrNameLst>
                                      </p:cBhvr>
                                      <p:to>
                                        <p:strVal val="visible"/>
                                      </p:to>
                                    </p:set>
                                    <p:animEffect transition="in" filter="fade">
                                      <p:cBhvr>
                                        <p:cTn id="7" dur="500"/>
                                        <p:tgtEl>
                                          <p:spTgt spid="10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59"/>
                                        </p:tgtEl>
                                        <p:attrNameLst>
                                          <p:attrName>style.visibility</p:attrName>
                                        </p:attrNameLst>
                                      </p:cBhvr>
                                      <p:to>
                                        <p:strVal val="visible"/>
                                      </p:to>
                                    </p:set>
                                    <p:animEffect transition="in" filter="fade">
                                      <p:cBhvr>
                                        <p:cTn id="10" dur="500"/>
                                        <p:tgtEl>
                                          <p:spTgt spid="1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8" grpId="0"/>
      <p:bldP spid="105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pic>
        <p:nvPicPr>
          <p:cNvPr id="1074" name="Google Shape;1074;p132"/>
          <p:cNvPicPr preferRelativeResize="0"/>
          <p:nvPr/>
        </p:nvPicPr>
        <p:blipFill rotWithShape="1">
          <a:blip r:embed="rId3">
            <a:alphaModFix/>
          </a:blip>
          <a:srcRect t="7528" b="4729"/>
          <a:stretch/>
        </p:blipFill>
        <p:spPr>
          <a:xfrm>
            <a:off x="0" y="0"/>
            <a:ext cx="9144003" cy="5143501"/>
          </a:xfrm>
          <a:prstGeom prst="rect">
            <a:avLst/>
          </a:prstGeom>
          <a:noFill/>
          <a:ln>
            <a:noFill/>
          </a:ln>
        </p:spPr>
      </p:pic>
      <p:sp>
        <p:nvSpPr>
          <p:cNvPr id="1075" name="Google Shape;1075;p132"/>
          <p:cNvSpPr txBox="1"/>
          <p:nvPr/>
        </p:nvSpPr>
        <p:spPr>
          <a:xfrm>
            <a:off x="861450" y="778843"/>
            <a:ext cx="7421100" cy="11544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 sz="6600" b="1" i="0" u="none" strike="noStrike" cap="none" dirty="0">
                <a:solidFill>
                  <a:schemeClr val="dk1"/>
                </a:solidFill>
                <a:latin typeface="Avenir"/>
                <a:ea typeface="Avenir"/>
                <a:cs typeface="Avenir"/>
                <a:sym typeface="Avenir"/>
              </a:rPr>
              <a:t>ANY QUESTIONS?</a:t>
            </a:r>
            <a:endParaRPr sz="1100" b="0" i="0" u="none" strike="noStrike" cap="none" dirty="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75"/>
                                        </p:tgtEl>
                                        <p:attrNameLst>
                                          <p:attrName>style.visibility</p:attrName>
                                        </p:attrNameLst>
                                      </p:cBhvr>
                                      <p:to>
                                        <p:strVal val="visible"/>
                                      </p:to>
                                    </p:set>
                                    <p:animEffect transition="in" filter="fade">
                                      <p:cBhvr>
                                        <p:cTn id="7" dur="500"/>
                                        <p:tgtEl>
                                          <p:spTgt spid="1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Google Shape;1081;p133"/>
          <p:cNvSpPr txBox="1">
            <a:spLocks noGrp="1"/>
          </p:cNvSpPr>
          <p:nvPr>
            <p:ph type="title"/>
          </p:nvPr>
        </p:nvSpPr>
        <p:spPr>
          <a:xfrm>
            <a:off x="0" y="-70781"/>
            <a:ext cx="7886700" cy="8691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SzPts val="2700"/>
              <a:buNone/>
            </a:pPr>
            <a:r>
              <a:rPr lang="en" sz="3500"/>
              <a:t>Contact Information</a:t>
            </a:r>
            <a:endParaRPr sz="3500"/>
          </a:p>
        </p:txBody>
      </p:sp>
      <p:sp>
        <p:nvSpPr>
          <p:cNvPr id="1082" name="Google Shape;1082;p133"/>
          <p:cNvSpPr txBox="1"/>
          <p:nvPr/>
        </p:nvSpPr>
        <p:spPr>
          <a:xfrm>
            <a:off x="6610200" y="1395075"/>
            <a:ext cx="2384700" cy="4617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2100"/>
              </a:spcBef>
              <a:spcAft>
                <a:spcPts val="2100"/>
              </a:spcAft>
              <a:buClr>
                <a:srgbClr val="000000"/>
              </a:buClr>
              <a:buSzPts val="2100"/>
              <a:buFont typeface="Arial"/>
              <a:buNone/>
            </a:pPr>
            <a:endParaRPr sz="2100" b="0" i="0" u="none" strike="noStrike" cap="none">
              <a:solidFill>
                <a:srgbClr val="FFFFFF"/>
              </a:solidFill>
              <a:latin typeface="Arial"/>
              <a:ea typeface="Arial"/>
              <a:cs typeface="Arial"/>
              <a:sym typeface="Arial"/>
            </a:endParaRPr>
          </a:p>
        </p:txBody>
      </p:sp>
      <p:sp>
        <p:nvSpPr>
          <p:cNvPr id="1083" name="Google Shape;1083;p133"/>
          <p:cNvSpPr txBox="1"/>
          <p:nvPr/>
        </p:nvSpPr>
        <p:spPr>
          <a:xfrm>
            <a:off x="237674" y="1070807"/>
            <a:ext cx="3516839" cy="1626076"/>
          </a:xfrm>
          <a:prstGeom prst="rect">
            <a:avLst/>
          </a:prstGeom>
          <a:noFill/>
          <a:ln w="28575" cap="flat" cmpd="sng">
            <a:solidFill>
              <a:schemeClr val="dk1"/>
            </a:solidFill>
            <a:prstDash val="solid"/>
            <a:round/>
            <a:headEnd type="none" w="sm" len="sm"/>
            <a:tailEnd type="none" w="sm" len="sm"/>
          </a:ln>
        </p:spPr>
        <p:txBody>
          <a:bodyPr spcFirstLastPara="1" wrap="square" lIns="68575" tIns="68575" rIns="68575" bIns="68575" anchor="t" anchorCtr="0">
            <a:spAutoFit/>
          </a:bodyPr>
          <a:lstStyle/>
          <a:p>
            <a:pPr marL="0" marR="0" lvl="0" indent="0" algn="l" rtl="0">
              <a:lnSpc>
                <a:spcPct val="90000"/>
              </a:lnSpc>
              <a:spcBef>
                <a:spcPts val="0"/>
              </a:spcBef>
              <a:spcAft>
                <a:spcPts val="0"/>
              </a:spcAft>
              <a:buClr>
                <a:srgbClr val="000000"/>
              </a:buClr>
              <a:buSzPts val="1700"/>
              <a:buFont typeface="Arial"/>
              <a:buNone/>
            </a:pPr>
            <a:r>
              <a:rPr lang="en" sz="2000" b="0" i="0" u="none" strike="noStrike" cap="none" dirty="0">
                <a:solidFill>
                  <a:schemeClr val="dk1"/>
                </a:solidFill>
                <a:latin typeface="Avenir"/>
                <a:ea typeface="Calibri"/>
                <a:cs typeface="Calibri"/>
                <a:sym typeface="Calibri"/>
              </a:rPr>
              <a:t>Shayna Klassen, B.A.</a:t>
            </a:r>
            <a:endParaRPr sz="2000" b="0" i="0" u="none" strike="noStrike" cap="none" dirty="0">
              <a:solidFill>
                <a:schemeClr val="dk1"/>
              </a:solidFill>
              <a:latin typeface="Avenir"/>
              <a:ea typeface="Calibri"/>
              <a:cs typeface="Calibri"/>
              <a:sym typeface="Calibri"/>
            </a:endParaRPr>
          </a:p>
          <a:p>
            <a:pPr marL="0" marR="0" lvl="0" indent="0" algn="l" rtl="0">
              <a:lnSpc>
                <a:spcPct val="90000"/>
              </a:lnSpc>
              <a:spcBef>
                <a:spcPts val="0"/>
              </a:spcBef>
              <a:spcAft>
                <a:spcPts val="0"/>
              </a:spcAft>
              <a:buClr>
                <a:srgbClr val="000000"/>
              </a:buClr>
              <a:buSzPts val="1700"/>
              <a:buFont typeface="Arial"/>
              <a:buNone/>
            </a:pPr>
            <a:r>
              <a:rPr lang="en" sz="2000" b="0" i="0" u="none" strike="noStrike" cap="none" dirty="0">
                <a:solidFill>
                  <a:schemeClr val="dk1"/>
                </a:solidFill>
                <a:latin typeface="Avenir"/>
                <a:ea typeface="Calibri"/>
                <a:cs typeface="Calibri"/>
                <a:sym typeface="Calibri"/>
              </a:rPr>
              <a:t>QPR National Training Director</a:t>
            </a:r>
          </a:p>
          <a:p>
            <a:pPr marL="0" marR="0" lvl="0" indent="0" algn="l" rtl="0">
              <a:lnSpc>
                <a:spcPct val="90000"/>
              </a:lnSpc>
              <a:spcBef>
                <a:spcPts val="0"/>
              </a:spcBef>
              <a:spcAft>
                <a:spcPts val="0"/>
              </a:spcAft>
              <a:buClr>
                <a:srgbClr val="000000"/>
              </a:buClr>
              <a:buSzPts val="1700"/>
              <a:buFont typeface="Arial"/>
              <a:buNone/>
            </a:pPr>
            <a:endParaRPr sz="2000" b="0" i="0" u="none" strike="noStrike" cap="none" dirty="0">
              <a:solidFill>
                <a:schemeClr val="dk1"/>
              </a:solidFill>
              <a:latin typeface="Avenir"/>
              <a:ea typeface="Calibri"/>
              <a:cs typeface="Calibri"/>
              <a:sym typeface="Calibri"/>
            </a:endParaRPr>
          </a:p>
          <a:p>
            <a:pPr marL="0" marR="0" lvl="0" indent="0" algn="l" rtl="0">
              <a:lnSpc>
                <a:spcPct val="90000"/>
              </a:lnSpc>
              <a:spcBef>
                <a:spcPts val="0"/>
              </a:spcBef>
              <a:spcAft>
                <a:spcPts val="0"/>
              </a:spcAft>
              <a:buClr>
                <a:srgbClr val="000000"/>
              </a:buClr>
              <a:buSzPts val="1700"/>
              <a:buFont typeface="Arial"/>
              <a:buNone/>
            </a:pPr>
            <a:r>
              <a:rPr lang="en" sz="2000" b="0" i="0" u="none" strike="noStrike" cap="none" dirty="0">
                <a:solidFill>
                  <a:schemeClr val="dk1"/>
                </a:solidFill>
                <a:latin typeface="Avenir"/>
                <a:ea typeface="Calibri"/>
                <a:cs typeface="Calibri"/>
                <a:sym typeface="Calibri"/>
              </a:rPr>
              <a:t>(509) 904-9460</a:t>
            </a:r>
            <a:endParaRPr sz="2000" b="0" i="0" u="none" strike="noStrike" cap="none" dirty="0">
              <a:solidFill>
                <a:schemeClr val="dk1"/>
              </a:solidFill>
              <a:latin typeface="Avenir"/>
              <a:ea typeface="Calibri"/>
              <a:cs typeface="Calibri"/>
              <a:sym typeface="Calibri"/>
            </a:endParaRPr>
          </a:p>
          <a:p>
            <a:pPr marL="0" marR="0" lvl="0" indent="0" algn="l" rtl="0">
              <a:lnSpc>
                <a:spcPct val="90000"/>
              </a:lnSpc>
              <a:spcBef>
                <a:spcPts val="800"/>
              </a:spcBef>
              <a:spcAft>
                <a:spcPts val="0"/>
              </a:spcAft>
              <a:buClr>
                <a:srgbClr val="000000"/>
              </a:buClr>
              <a:buSzPts val="1700"/>
              <a:buFont typeface="Arial"/>
              <a:buNone/>
            </a:pPr>
            <a:r>
              <a:rPr lang="en" sz="2000" b="0" i="0" u="sng" strike="noStrike" cap="none" dirty="0">
                <a:solidFill>
                  <a:schemeClr val="dk1"/>
                </a:solidFill>
                <a:latin typeface="Avenir"/>
                <a:ea typeface="Calibri"/>
                <a:cs typeface="Calibri"/>
                <a:sym typeface="Calibri"/>
                <a:hlinkClick r:id="rId3">
                  <a:extLst>
                    <a:ext uri="{A12FA001-AC4F-418D-AE19-62706E023703}">
                      <ahyp:hlinkClr xmlns:ahyp="http://schemas.microsoft.com/office/drawing/2018/hyperlinkcolor" val="tx"/>
                    </a:ext>
                  </a:extLst>
                </a:hlinkClick>
              </a:rPr>
              <a:t>Shayna@qprinstitute.com</a:t>
            </a:r>
            <a:endParaRPr sz="2000" b="0" i="0" u="none" strike="noStrike" cap="none" dirty="0">
              <a:solidFill>
                <a:schemeClr val="dk1"/>
              </a:solidFill>
              <a:latin typeface="Avenir"/>
              <a:ea typeface="Calibri"/>
              <a:cs typeface="Calibri"/>
              <a:sym typeface="Calibri"/>
            </a:endParaRPr>
          </a:p>
        </p:txBody>
      </p:sp>
      <p:sp>
        <p:nvSpPr>
          <p:cNvPr id="1084" name="Google Shape;1084;p133"/>
          <p:cNvSpPr txBox="1"/>
          <p:nvPr/>
        </p:nvSpPr>
        <p:spPr>
          <a:xfrm>
            <a:off x="5165813" y="3187894"/>
            <a:ext cx="2266800" cy="14001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000000"/>
              </a:solidFill>
              <a:latin typeface="Calibri"/>
              <a:ea typeface="Calibri"/>
              <a:cs typeface="Calibri"/>
              <a:sym typeface="Calibri"/>
            </a:endParaRPr>
          </a:p>
        </p:txBody>
      </p:sp>
      <p:pic>
        <p:nvPicPr>
          <p:cNvPr id="1085" name="Google Shape;1085;p133"/>
          <p:cNvPicPr preferRelativeResize="0"/>
          <p:nvPr/>
        </p:nvPicPr>
        <p:blipFill rotWithShape="1">
          <a:blip r:embed="rId4">
            <a:alphaModFix/>
          </a:blip>
          <a:srcRect/>
          <a:stretch/>
        </p:blipFill>
        <p:spPr>
          <a:xfrm>
            <a:off x="5287911" y="1590465"/>
            <a:ext cx="2471126" cy="2471150"/>
          </a:xfrm>
          <a:prstGeom prst="rect">
            <a:avLst/>
          </a:prstGeom>
          <a:noFill/>
          <a:ln>
            <a:noFill/>
          </a:ln>
        </p:spPr>
      </p:pic>
      <p:pic>
        <p:nvPicPr>
          <p:cNvPr id="1086" name="Google Shape;1086;p133"/>
          <p:cNvPicPr preferRelativeResize="0"/>
          <p:nvPr/>
        </p:nvPicPr>
        <p:blipFill>
          <a:blip r:embed="rId5">
            <a:alphaModFix/>
          </a:blip>
          <a:stretch>
            <a:fillRect/>
          </a:stretch>
        </p:blipFill>
        <p:spPr>
          <a:xfrm>
            <a:off x="761191" y="2740751"/>
            <a:ext cx="2028375" cy="2028375"/>
          </a:xfrm>
          <a:prstGeom prst="rect">
            <a:avLst/>
          </a:prstGeom>
          <a:noFill/>
          <a:ln>
            <a:noFill/>
          </a:ln>
        </p:spPr>
      </p:pic>
      <p:sp>
        <p:nvSpPr>
          <p:cNvPr id="1087" name="Google Shape;1087;p133"/>
          <p:cNvSpPr txBox="1"/>
          <p:nvPr/>
        </p:nvSpPr>
        <p:spPr>
          <a:xfrm>
            <a:off x="4226099" y="333939"/>
            <a:ext cx="4768200" cy="140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b="1" dirty="0">
                <a:solidFill>
                  <a:schemeClr val="lt1"/>
                </a:solidFill>
                <a:latin typeface="Avenir"/>
                <a:ea typeface="Avenir"/>
                <a:cs typeface="Avenir"/>
                <a:sym typeface="Avenir"/>
              </a:rPr>
              <a:t>For more New Mexico mental health resources please visit the QPR Institute’s Exhibit Booth</a:t>
            </a:r>
            <a:r>
              <a:rPr lang="en" sz="1800" dirty="0">
                <a:solidFill>
                  <a:schemeClr val="dk2"/>
                </a:solidFill>
              </a:rPr>
              <a:t> </a:t>
            </a:r>
            <a:endParaRPr sz="1800" dirty="0">
              <a:solidFill>
                <a:schemeClr val="dk2"/>
              </a:solidFill>
            </a:endParaRPr>
          </a:p>
        </p:txBody>
      </p:sp>
      <p:sp>
        <p:nvSpPr>
          <p:cNvPr id="2" name="TextBox 1">
            <a:extLst>
              <a:ext uri="{FF2B5EF4-FFF2-40B4-BE49-F238E27FC236}">
                <a16:creationId xmlns:a16="http://schemas.microsoft.com/office/drawing/2014/main" id="{E20A03A5-F7A1-B93D-9C69-C563B6F89177}"/>
              </a:ext>
            </a:extLst>
          </p:cNvPr>
          <p:cNvSpPr txBox="1"/>
          <p:nvPr/>
        </p:nvSpPr>
        <p:spPr>
          <a:xfrm>
            <a:off x="5451143" y="4132100"/>
            <a:ext cx="2144661" cy="584775"/>
          </a:xfrm>
          <a:prstGeom prst="rect">
            <a:avLst/>
          </a:prstGeom>
          <a:noFill/>
        </p:spPr>
        <p:txBody>
          <a:bodyPr wrap="square" rtlCol="0">
            <a:spAutoFit/>
          </a:bodyPr>
          <a:lstStyle/>
          <a:p>
            <a:pPr algn="ctr"/>
            <a:r>
              <a:rPr lang="en-US" sz="1600" dirty="0">
                <a:solidFill>
                  <a:schemeClr val="bg1"/>
                </a:solidFill>
                <a:latin typeface="Avenir"/>
              </a:rPr>
              <a:t>Scan me to visit the QPR Institute’s Website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604;p100">
            <a:extLst>
              <a:ext uri="{FF2B5EF4-FFF2-40B4-BE49-F238E27FC236}">
                <a16:creationId xmlns:a16="http://schemas.microsoft.com/office/drawing/2014/main" id="{258AA18F-D906-E4BF-F846-AA185352B545}"/>
              </a:ext>
            </a:extLst>
          </p:cNvPr>
          <p:cNvPicPr preferRelativeResize="0"/>
          <p:nvPr/>
        </p:nvPicPr>
        <p:blipFill>
          <a:blip r:embed="rId3">
            <a:alphaModFix/>
          </a:blip>
          <a:srcRect l="45473" r="276"/>
          <a:stretch/>
        </p:blipFill>
        <p:spPr>
          <a:xfrm>
            <a:off x="-1" y="0"/>
            <a:ext cx="4974509" cy="5143500"/>
          </a:xfrm>
          <a:prstGeom prst="rect">
            <a:avLst/>
          </a:prstGeom>
          <a:noFill/>
          <a:ln>
            <a:noFill/>
          </a:ln>
        </p:spPr>
      </p:pic>
      <p:sp>
        <p:nvSpPr>
          <p:cNvPr id="4" name="Google Shape;461;p30">
            <a:extLst>
              <a:ext uri="{FF2B5EF4-FFF2-40B4-BE49-F238E27FC236}">
                <a16:creationId xmlns:a16="http://schemas.microsoft.com/office/drawing/2014/main" id="{FF786D7E-F954-9E98-1908-287B696F2ED5}"/>
              </a:ext>
            </a:extLst>
          </p:cNvPr>
          <p:cNvSpPr/>
          <p:nvPr/>
        </p:nvSpPr>
        <p:spPr>
          <a:xfrm>
            <a:off x="3519949" y="0"/>
            <a:ext cx="5624052" cy="5143500"/>
          </a:xfrm>
          <a:custGeom>
            <a:avLst/>
            <a:gdLst/>
            <a:ahLst/>
            <a:cxnLst/>
            <a:rect l="l" t="t" r="r" b="b"/>
            <a:pathLst>
              <a:path w="6791776" h="6858000" extrusionOk="0">
                <a:moveTo>
                  <a:pt x="596920" y="0"/>
                </a:moveTo>
                <a:lnTo>
                  <a:pt x="6791776" y="0"/>
                </a:lnTo>
                <a:lnTo>
                  <a:pt x="6791776" y="6858000"/>
                </a:lnTo>
                <a:lnTo>
                  <a:pt x="0" y="6858000"/>
                </a:lnTo>
                <a:close/>
              </a:path>
            </a:pathLst>
          </a:custGeom>
          <a:solidFill>
            <a:srgbClr val="62121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marR="0" lvl="0" indent="-285750" algn="l" defTabSz="914400" rtl="0" eaLnBrk="1" fontAlgn="auto" latinLnBrk="0" hangingPunct="1">
              <a:lnSpc>
                <a:spcPct val="150000"/>
              </a:lnSpc>
              <a:spcBef>
                <a:spcPts val="0"/>
              </a:spcBef>
              <a:spcAft>
                <a:spcPts val="0"/>
              </a:spcAft>
              <a:buClr>
                <a:srgbClr val="FFFFFF"/>
              </a:buClr>
              <a:buSzPts val="1900"/>
              <a:buFont typeface="Wingdings" panose="05000000000000000000" pitchFamily="2" charset="2"/>
              <a:buChar char="q"/>
              <a:tabLst/>
              <a:defRPr/>
            </a:pPr>
            <a:endParaRPr kumimoji="0" lang="en-US" sz="1800" b="0" i="0" u="none" strike="noStrike" kern="0" cap="none" spc="0" normalizeH="0" baseline="0" noProof="0" dirty="0">
              <a:ln>
                <a:noFill/>
              </a:ln>
              <a:solidFill>
                <a:srgbClr val="FFFFFF"/>
              </a:solidFill>
              <a:effectLst/>
              <a:uLnTx/>
              <a:uFillTx/>
              <a:latin typeface="Avenir"/>
              <a:ea typeface="Avenir"/>
              <a:cs typeface="Avenir"/>
              <a:sym typeface="Avenir"/>
            </a:endParaRPr>
          </a:p>
        </p:txBody>
      </p:sp>
      <p:sp>
        <p:nvSpPr>
          <p:cNvPr id="6" name="TextBox 5">
            <a:extLst>
              <a:ext uri="{FF2B5EF4-FFF2-40B4-BE49-F238E27FC236}">
                <a16:creationId xmlns:a16="http://schemas.microsoft.com/office/drawing/2014/main" id="{3AC1044C-1CEB-42A1-B1FD-5BD0AB3AF312}"/>
              </a:ext>
            </a:extLst>
          </p:cNvPr>
          <p:cNvSpPr txBox="1"/>
          <p:nvPr/>
        </p:nvSpPr>
        <p:spPr>
          <a:xfrm>
            <a:off x="4099439" y="710945"/>
            <a:ext cx="4777864" cy="4204356"/>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
                <a:srgbClr val="FFFFFF"/>
              </a:buClr>
              <a:buSzPts val="1900"/>
              <a:buFont typeface="Wingdings" panose="05000000000000000000" pitchFamily="2" charset="2"/>
              <a:buChar char="q"/>
              <a:tabLst/>
              <a:defRPr/>
            </a:pPr>
            <a:r>
              <a:rPr kumimoji="0" lang="en-US" sz="1800" b="1" i="0" u="none" strike="noStrike" kern="0" cap="none" spc="0" normalizeH="0" baseline="0" noProof="0" dirty="0">
                <a:ln>
                  <a:noFill/>
                </a:ln>
                <a:solidFill>
                  <a:srgbClr val="FFFFFF"/>
                </a:solidFill>
                <a:effectLst/>
                <a:uLnTx/>
                <a:uFillTx/>
                <a:latin typeface="Avenir"/>
                <a:ea typeface="Avenir"/>
                <a:cs typeface="Avenir"/>
                <a:sym typeface="Avenir"/>
              </a:rPr>
              <a:t>Why do we need a mental health tool box: </a:t>
            </a:r>
            <a:r>
              <a:rPr kumimoji="0" lang="en-US" sz="1800" b="0" i="0" u="none" strike="noStrike" kern="0" cap="none" spc="0" normalizeH="0" baseline="0" noProof="0" dirty="0">
                <a:ln>
                  <a:noFill/>
                </a:ln>
                <a:solidFill>
                  <a:srgbClr val="FFFFFF"/>
                </a:solidFill>
                <a:effectLst/>
                <a:uLnTx/>
                <a:uFillTx/>
                <a:latin typeface="Avenir"/>
                <a:ea typeface="Avenir"/>
                <a:cs typeface="Avenir"/>
                <a:sym typeface="Avenir"/>
              </a:rPr>
              <a:t>Breaking the barrier between us, the people we love, and recovery.</a:t>
            </a:r>
          </a:p>
          <a:p>
            <a:pPr marL="285750" marR="0" lvl="0" indent="-285750" algn="l" defTabSz="914400" rtl="0" eaLnBrk="1" fontAlgn="auto" latinLnBrk="0" hangingPunct="1">
              <a:lnSpc>
                <a:spcPct val="150000"/>
              </a:lnSpc>
              <a:spcBef>
                <a:spcPts val="0"/>
              </a:spcBef>
              <a:spcAft>
                <a:spcPts val="0"/>
              </a:spcAft>
              <a:buClr>
                <a:srgbClr val="FFFFFF"/>
              </a:buClr>
              <a:buSzPts val="1900"/>
              <a:buFont typeface="Wingdings" panose="05000000000000000000" pitchFamily="2" charset="2"/>
              <a:buChar char="q"/>
              <a:tabLst/>
              <a:defRPr/>
            </a:pPr>
            <a:r>
              <a:rPr kumimoji="0" lang="en-US" sz="1800" b="1" i="0" u="none" strike="noStrike" kern="0" cap="none" spc="0" normalizeH="0" baseline="0" noProof="0" dirty="0">
                <a:ln>
                  <a:noFill/>
                </a:ln>
                <a:solidFill>
                  <a:srgbClr val="FFFFFF"/>
                </a:solidFill>
                <a:effectLst/>
                <a:uLnTx/>
                <a:uFillTx/>
                <a:latin typeface="Avenir"/>
                <a:ea typeface="Avenir"/>
                <a:cs typeface="Avenir"/>
                <a:sym typeface="Avenir"/>
              </a:rPr>
              <a:t>Wanting to use the tools in your tool box:  </a:t>
            </a:r>
            <a:r>
              <a:rPr kumimoji="0" lang="en-US" sz="1800" b="0" i="0" u="none" strike="noStrike" kern="0" cap="none" spc="0" normalizeH="0" baseline="0" noProof="0" dirty="0">
                <a:ln>
                  <a:noFill/>
                </a:ln>
                <a:solidFill>
                  <a:srgbClr val="FFFFFF"/>
                </a:solidFill>
                <a:effectLst/>
                <a:uLnTx/>
                <a:uFillTx/>
                <a:latin typeface="Avenir"/>
                <a:ea typeface="Avenir"/>
                <a:cs typeface="Avenir"/>
                <a:sym typeface="Avenir"/>
              </a:rPr>
              <a:t>Overcoming the stigma   </a:t>
            </a:r>
          </a:p>
          <a:p>
            <a:pPr marL="285750" marR="0" lvl="0" indent="-285750" algn="l" defTabSz="914400" rtl="0" eaLnBrk="1" fontAlgn="auto" latinLnBrk="0" hangingPunct="1">
              <a:lnSpc>
                <a:spcPct val="150000"/>
              </a:lnSpc>
              <a:spcBef>
                <a:spcPts val="0"/>
              </a:spcBef>
              <a:spcAft>
                <a:spcPts val="0"/>
              </a:spcAft>
              <a:buClr>
                <a:srgbClr val="FFFFFF"/>
              </a:buClr>
              <a:buSzPts val="1900"/>
              <a:buFont typeface="Wingdings" panose="05000000000000000000" pitchFamily="2" charset="2"/>
              <a:buChar char="q"/>
              <a:tabLst/>
              <a:defRPr/>
            </a:pPr>
            <a:r>
              <a:rPr kumimoji="0" lang="en-US" sz="1800" b="1" i="0" u="none" strike="noStrike" kern="0" cap="none" spc="0" normalizeH="0" baseline="0" noProof="0" dirty="0">
                <a:ln>
                  <a:noFill/>
                </a:ln>
                <a:solidFill>
                  <a:srgbClr val="FFFFFF"/>
                </a:solidFill>
                <a:effectLst/>
                <a:uLnTx/>
                <a:uFillTx/>
                <a:latin typeface="Avenir"/>
                <a:ea typeface="Avenir"/>
                <a:cs typeface="Avenir"/>
                <a:sym typeface="Avenir"/>
              </a:rPr>
              <a:t>Accessing the tools in our tool box: </a:t>
            </a:r>
            <a:r>
              <a:rPr kumimoji="0" lang="en-US" sz="1800" b="0" i="0" u="none" strike="noStrike" kern="0" cap="none" spc="0" normalizeH="0" baseline="0" noProof="0" dirty="0">
                <a:ln>
                  <a:noFill/>
                </a:ln>
                <a:solidFill>
                  <a:srgbClr val="FFFFFF"/>
                </a:solidFill>
                <a:effectLst/>
                <a:uLnTx/>
                <a:uFillTx/>
                <a:latin typeface="Avenir"/>
                <a:ea typeface="Avenir"/>
                <a:cs typeface="Avenir"/>
                <a:sym typeface="Avenir"/>
              </a:rPr>
              <a:t>Barriers and solutions to accessing care  </a:t>
            </a:r>
          </a:p>
          <a:p>
            <a:pPr marL="285750" marR="0" lvl="0" indent="-285750" algn="l" defTabSz="914400" rtl="0" eaLnBrk="1" fontAlgn="auto" latinLnBrk="0" hangingPunct="1">
              <a:lnSpc>
                <a:spcPct val="150000"/>
              </a:lnSpc>
              <a:spcBef>
                <a:spcPts val="0"/>
              </a:spcBef>
              <a:spcAft>
                <a:spcPts val="0"/>
              </a:spcAft>
              <a:buClr>
                <a:srgbClr val="FFFFFF"/>
              </a:buClr>
              <a:buSzPts val="1900"/>
              <a:buFont typeface="Wingdings" panose="05000000000000000000" pitchFamily="2" charset="2"/>
              <a:buChar char="q"/>
              <a:tabLst/>
              <a:defRPr/>
            </a:pPr>
            <a:r>
              <a:rPr kumimoji="0" lang="en-US" sz="1800" b="1" i="0" u="none" strike="noStrike" kern="0" cap="none" spc="0" normalizeH="0" baseline="0" noProof="0" dirty="0">
                <a:ln>
                  <a:noFill/>
                </a:ln>
                <a:solidFill>
                  <a:srgbClr val="FFFFFF"/>
                </a:solidFill>
                <a:effectLst/>
                <a:uLnTx/>
                <a:uFillTx/>
                <a:latin typeface="Avenir"/>
                <a:ea typeface="Avenir"/>
                <a:cs typeface="Avenir"/>
                <a:sym typeface="Avenir"/>
              </a:rPr>
              <a:t>Knowing what tools to use and how to use them: </a:t>
            </a:r>
            <a:r>
              <a:rPr kumimoji="0" lang="en-US" sz="1800" b="0" i="0" u="none" strike="noStrike" kern="0" cap="none" spc="0" normalizeH="0" baseline="0" noProof="0" dirty="0">
                <a:ln>
                  <a:noFill/>
                </a:ln>
                <a:solidFill>
                  <a:srgbClr val="FFFFFF"/>
                </a:solidFill>
                <a:effectLst/>
                <a:uLnTx/>
                <a:uFillTx/>
                <a:latin typeface="Avenir"/>
                <a:ea typeface="Avenir"/>
                <a:cs typeface="Avenir"/>
                <a:sym typeface="Avenir"/>
              </a:rPr>
              <a:t>Not everyone’s tool box looks the same</a:t>
            </a:r>
            <a:endParaRPr kumimoji="0" lang="en-US" sz="1800" b="0" i="0" u="none" strike="noStrike" kern="0" cap="none" spc="0" normalizeH="0" baseline="0" noProof="0" dirty="0">
              <a:ln>
                <a:noFill/>
              </a:ln>
              <a:solidFill>
                <a:srgbClr val="000000"/>
              </a:solidFill>
              <a:effectLst/>
              <a:uLnTx/>
              <a:uFillTx/>
              <a:latin typeface="Avenir"/>
              <a:ea typeface="Calibri"/>
              <a:cs typeface="Calibri"/>
              <a:sym typeface="Calibri"/>
            </a:endParaRPr>
          </a:p>
          <a:p>
            <a:pPr marL="285750" marR="0" lvl="0" indent="-285750" algn="l" defTabSz="914400" rtl="0" eaLnBrk="1" fontAlgn="auto" latinLnBrk="0" hangingPunct="1">
              <a:lnSpc>
                <a:spcPct val="150000"/>
              </a:lnSpc>
              <a:spcBef>
                <a:spcPts val="0"/>
              </a:spcBef>
              <a:spcAft>
                <a:spcPts val="0"/>
              </a:spcAft>
              <a:buClr>
                <a:srgbClr val="FFFFFF"/>
              </a:buClr>
              <a:buSzPts val="1900"/>
              <a:buFont typeface="Wingdings" panose="05000000000000000000" pitchFamily="2" charset="2"/>
              <a:buChar char="q"/>
              <a:tabLst/>
              <a:defRPr/>
            </a:pPr>
            <a:r>
              <a:rPr kumimoji="0" lang="en-US" sz="1800" b="1" i="0" u="none" strike="noStrike" kern="0" cap="none" spc="0" normalizeH="0" baseline="0" noProof="0" dirty="0">
                <a:ln>
                  <a:noFill/>
                </a:ln>
                <a:solidFill>
                  <a:srgbClr val="FFFFFF"/>
                </a:solidFill>
                <a:effectLst/>
                <a:uLnTx/>
                <a:uFillTx/>
                <a:latin typeface="Avenir"/>
                <a:ea typeface="Calibri"/>
                <a:cs typeface="Calibri"/>
                <a:sym typeface="Calibri"/>
              </a:rPr>
              <a:t>Tools to add to your tool box: </a:t>
            </a:r>
            <a:r>
              <a:rPr kumimoji="0" lang="en-US" sz="1800" b="0" i="0" u="none" strike="noStrike" kern="0" cap="none" spc="0" normalizeH="0" baseline="0" noProof="0" dirty="0">
                <a:ln>
                  <a:noFill/>
                </a:ln>
                <a:solidFill>
                  <a:srgbClr val="FFFFFF"/>
                </a:solidFill>
                <a:effectLst/>
                <a:uLnTx/>
                <a:uFillTx/>
                <a:latin typeface="Avenir"/>
                <a:ea typeface="Calibri"/>
                <a:cs typeface="Calibri"/>
                <a:sym typeface="Calibri"/>
              </a:rPr>
              <a:t>Resources </a:t>
            </a:r>
            <a:endParaRPr kumimoji="0" lang="en-US" sz="1800" b="0" i="0" u="none" strike="noStrike" kern="0" cap="none" spc="0" normalizeH="0" baseline="0" noProof="0" dirty="0">
              <a:ln>
                <a:noFill/>
              </a:ln>
              <a:solidFill>
                <a:srgbClr val="FFFFFF"/>
              </a:solidFill>
              <a:effectLst/>
              <a:uLnTx/>
              <a:uFillTx/>
              <a:latin typeface="Avenir"/>
              <a:ea typeface="Avenir"/>
              <a:cs typeface="Avenir"/>
              <a:sym typeface="Avenir"/>
            </a:endParaRPr>
          </a:p>
        </p:txBody>
      </p:sp>
      <p:sp>
        <p:nvSpPr>
          <p:cNvPr id="2" name="Title 1">
            <a:extLst>
              <a:ext uri="{FF2B5EF4-FFF2-40B4-BE49-F238E27FC236}">
                <a16:creationId xmlns:a16="http://schemas.microsoft.com/office/drawing/2014/main" id="{FB34C95D-B58E-9662-22C8-837C3512FA62}"/>
              </a:ext>
            </a:extLst>
          </p:cNvPr>
          <p:cNvSpPr>
            <a:spLocks noGrp="1"/>
          </p:cNvSpPr>
          <p:nvPr>
            <p:ph type="title"/>
          </p:nvPr>
        </p:nvSpPr>
        <p:spPr>
          <a:xfrm>
            <a:off x="4099439" y="-206351"/>
            <a:ext cx="7886700" cy="869100"/>
          </a:xfrm>
        </p:spPr>
        <p:txBody>
          <a:bodyPr>
            <a:normAutofit/>
          </a:bodyPr>
          <a:lstStyle/>
          <a:p>
            <a:r>
              <a:rPr lang="en-US" sz="3600" dirty="0">
                <a:solidFill>
                  <a:schemeClr val="bg1"/>
                </a:solidFill>
              </a:rPr>
              <a:t>Learning Objectives </a:t>
            </a:r>
          </a:p>
        </p:txBody>
      </p:sp>
    </p:spTree>
    <p:extLst>
      <p:ext uri="{BB962C8B-B14F-4D97-AF65-F5344CB8AC3E}">
        <p14:creationId xmlns:p14="http://schemas.microsoft.com/office/powerpoint/2010/main" val="3847365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5"/>
        <p:cNvGrpSpPr/>
        <p:nvPr/>
      </p:nvGrpSpPr>
      <p:grpSpPr>
        <a:xfrm>
          <a:off x="0" y="0"/>
          <a:ext cx="0" cy="0"/>
          <a:chOff x="0" y="0"/>
          <a:chExt cx="0" cy="0"/>
        </a:xfrm>
      </p:grpSpPr>
      <p:sp>
        <p:nvSpPr>
          <p:cNvPr id="616" name="Google Shape;616;p101"/>
          <p:cNvSpPr txBox="1">
            <a:spLocks noGrp="1"/>
          </p:cNvSpPr>
          <p:nvPr>
            <p:ph type="title"/>
          </p:nvPr>
        </p:nvSpPr>
        <p:spPr>
          <a:xfrm>
            <a:off x="4224528" y="2481617"/>
            <a:ext cx="3472272" cy="4389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rgbClr val="FFFFFF"/>
              </a:buClr>
              <a:buSzPts val="3300"/>
              <a:buFont typeface="Avenir"/>
              <a:buNone/>
            </a:pPr>
            <a:r>
              <a:rPr lang="en" dirty="0"/>
              <a:t>Why Do We Need a Mental Health Tool Box: </a:t>
            </a:r>
            <a:endParaRPr dirty="0"/>
          </a:p>
        </p:txBody>
      </p:sp>
      <p:sp>
        <p:nvSpPr>
          <p:cNvPr id="617" name="Google Shape;617;p101"/>
          <p:cNvSpPr txBox="1">
            <a:spLocks noGrp="1"/>
          </p:cNvSpPr>
          <p:nvPr>
            <p:ph type="body" idx="1"/>
          </p:nvPr>
        </p:nvSpPr>
        <p:spPr>
          <a:xfrm>
            <a:off x="4224528" y="2973331"/>
            <a:ext cx="4258800" cy="4452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1100"/>
              <a:buFont typeface="Arial"/>
              <a:buNone/>
            </a:pPr>
            <a:r>
              <a:rPr lang="en" dirty="0">
                <a:solidFill>
                  <a:srgbClr val="FFFFFF"/>
                </a:solidFill>
                <a:latin typeface="Avenir"/>
                <a:ea typeface="Avenir"/>
                <a:cs typeface="Avenir"/>
                <a:sym typeface="Avenir"/>
              </a:rPr>
              <a:t>STATISTICS AND PREVALENCE (2022)</a:t>
            </a:r>
            <a:endParaRPr dirty="0">
              <a:solidFill>
                <a:srgbClr val="FFFFFF"/>
              </a:solidFill>
              <a:latin typeface="Avenir"/>
              <a:ea typeface="Avenir"/>
              <a:cs typeface="Avenir"/>
              <a:sym typeface="Avenir"/>
            </a:endParaRPr>
          </a:p>
          <a:p>
            <a:pPr marL="0" lvl="0" indent="0" algn="l" rtl="0">
              <a:lnSpc>
                <a:spcPct val="90000"/>
              </a:lnSpc>
              <a:spcBef>
                <a:spcPts val="1200"/>
              </a:spcBef>
              <a:spcAft>
                <a:spcPts val="0"/>
              </a:spcAft>
              <a:buClr>
                <a:schemeClr val="lt1"/>
              </a:buClr>
              <a:buSzPts val="1800"/>
              <a:buNone/>
            </a:pPr>
            <a:endParaRPr sz="1200" dirty="0"/>
          </a:p>
        </p:txBody>
      </p:sp>
      <p:sp>
        <p:nvSpPr>
          <p:cNvPr id="618" name="Google Shape;618;p101"/>
          <p:cNvSpPr>
            <a:spLocks noGrp="1"/>
          </p:cNvSpPr>
          <p:nvPr>
            <p:ph type="pic" idx="2"/>
          </p:nvPr>
        </p:nvSpPr>
        <p:spPr>
          <a:xfrm>
            <a:off x="-725940" y="0"/>
            <a:ext cx="4953000" cy="5143500"/>
          </a:xfrm>
          <a:prstGeom prst="rect">
            <a:avLst/>
          </a:prstGeom>
        </p:spPr>
        <p:txBody>
          <a:bodyPr/>
          <a:lstStyle/>
          <a:p>
            <a:endParaRPr lang="en-US"/>
          </a:p>
        </p:txBody>
      </p:sp>
      <p:pic>
        <p:nvPicPr>
          <p:cNvPr id="619" name="Google Shape;619;p101" descr="Diagram&#10;&#10;Description automatically generated"/>
          <p:cNvPicPr preferRelativeResize="0"/>
          <p:nvPr/>
        </p:nvPicPr>
        <p:blipFill rotWithShape="1">
          <a:blip r:embed="rId4">
            <a:alphaModFix/>
          </a:blip>
          <a:srcRect l="30345" r="17326"/>
          <a:stretch/>
        </p:blipFill>
        <p:spPr>
          <a:xfrm>
            <a:off x="-725950" y="0"/>
            <a:ext cx="4953000"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6"/>
                                        </p:tgtEl>
                                        <p:attrNameLst>
                                          <p:attrName>style.visibility</p:attrName>
                                        </p:attrNameLst>
                                      </p:cBhvr>
                                      <p:to>
                                        <p:strVal val="visible"/>
                                      </p:to>
                                    </p:set>
                                    <p:animEffect transition="in" filter="fade">
                                      <p:cBhvr>
                                        <p:cTn id="7" dur="500"/>
                                        <p:tgtEl>
                                          <p:spTgt spid="6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7">
                                            <p:txEl>
                                              <p:pRg st="0" end="0"/>
                                            </p:txEl>
                                          </p:spTgt>
                                        </p:tgtEl>
                                        <p:attrNameLst>
                                          <p:attrName>style.visibility</p:attrName>
                                        </p:attrNameLst>
                                      </p:cBhvr>
                                      <p:to>
                                        <p:strVal val="visible"/>
                                      </p:to>
                                    </p:set>
                                    <p:animEffect transition="in" filter="fade">
                                      <p:cBhvr>
                                        <p:cTn id="12" dur="500"/>
                                        <p:tgtEl>
                                          <p:spTgt spid="6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pic>
        <p:nvPicPr>
          <p:cNvPr id="625" name="Google Shape;625;p102"/>
          <p:cNvPicPr preferRelativeResize="0"/>
          <p:nvPr/>
        </p:nvPicPr>
        <p:blipFill>
          <a:blip r:embed="rId3">
            <a:alphaModFix/>
          </a:blip>
          <a:stretch>
            <a:fillRect/>
          </a:stretch>
        </p:blipFill>
        <p:spPr>
          <a:xfrm>
            <a:off x="-21373" y="-1"/>
            <a:ext cx="9165373" cy="5143501"/>
          </a:xfrm>
          <a:prstGeom prst="rect">
            <a:avLst/>
          </a:prstGeom>
          <a:noFill/>
          <a:ln>
            <a:noFill/>
          </a:ln>
        </p:spPr>
      </p:pic>
      <p:sp>
        <p:nvSpPr>
          <p:cNvPr id="626" name="Google Shape;626;p102"/>
          <p:cNvSpPr txBox="1"/>
          <p:nvPr/>
        </p:nvSpPr>
        <p:spPr>
          <a:xfrm>
            <a:off x="8452341" y="4778103"/>
            <a:ext cx="462600" cy="215400"/>
          </a:xfrm>
          <a:prstGeom prst="rect">
            <a:avLst/>
          </a:prstGeom>
          <a:noFill/>
          <a:ln>
            <a:noFill/>
          </a:ln>
        </p:spPr>
        <p:txBody>
          <a:bodyPr spcFirstLastPara="1" wrap="square" lIns="91425" tIns="45700" rIns="91425" bIns="45700" anchor="ctr" anchorCtr="0">
            <a:spAutoFit/>
          </a:bodyPr>
          <a:lstStyle/>
          <a:p>
            <a:pPr marL="0" marR="0" lvl="0" indent="0" algn="r" rtl="0">
              <a:lnSpc>
                <a:spcPct val="100000"/>
              </a:lnSpc>
              <a:spcBef>
                <a:spcPts val="0"/>
              </a:spcBef>
              <a:spcAft>
                <a:spcPts val="0"/>
              </a:spcAft>
              <a:buClr>
                <a:srgbClr val="000000"/>
              </a:buClr>
              <a:buSzPts val="800"/>
              <a:buFont typeface="Arial"/>
              <a:buNone/>
            </a:pPr>
            <a:fld id="{00000000-1234-1234-1234-123412341234}" type="slidenum">
              <a:rPr lang="en" sz="800" b="1" i="0" u="none" strike="noStrike" cap="none">
                <a:solidFill>
                  <a:srgbClr val="373737"/>
                </a:solidFill>
                <a:latin typeface="Arial"/>
                <a:ea typeface="Arial"/>
                <a:cs typeface="Arial"/>
                <a:sym typeface="Arial"/>
              </a:rPr>
              <a:t>6</a:t>
            </a:fld>
            <a:endParaRPr sz="800" b="1" i="0" u="none" strike="noStrike" cap="none">
              <a:solidFill>
                <a:srgbClr val="373737"/>
              </a:solidFill>
              <a:latin typeface="Arial"/>
              <a:ea typeface="Arial"/>
              <a:cs typeface="Arial"/>
              <a:sym typeface="Arial"/>
            </a:endParaRPr>
          </a:p>
        </p:txBody>
      </p:sp>
      <p:sp>
        <p:nvSpPr>
          <p:cNvPr id="627" name="Google Shape;627;p102"/>
          <p:cNvSpPr txBox="1"/>
          <p:nvPr/>
        </p:nvSpPr>
        <p:spPr>
          <a:xfrm>
            <a:off x="342887" y="78550"/>
            <a:ext cx="9005400" cy="585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4000" b="1" dirty="0">
                <a:solidFill>
                  <a:schemeClr val="dk1"/>
                </a:solidFill>
                <a:latin typeface="Avenir"/>
                <a:ea typeface="Avenir"/>
                <a:cs typeface="Avenir"/>
                <a:sym typeface="Avenir"/>
              </a:rPr>
              <a:t>How Do We Break Through the Barrier</a:t>
            </a:r>
            <a:r>
              <a:rPr lang="en" sz="4000" b="1" i="0" u="none" strike="noStrike" cap="none" dirty="0">
                <a:solidFill>
                  <a:schemeClr val="dk1"/>
                </a:solidFill>
                <a:latin typeface="Avenir"/>
                <a:ea typeface="Avenir"/>
                <a:cs typeface="Avenir"/>
                <a:sym typeface="Avenir"/>
              </a:rPr>
              <a:t> </a:t>
            </a:r>
            <a:endParaRPr sz="4000" b="1" i="0" u="none" strike="noStrike" cap="none" dirty="0">
              <a:solidFill>
                <a:schemeClr val="dk1"/>
              </a:solidFill>
              <a:latin typeface="Avenir"/>
              <a:ea typeface="Avenir"/>
              <a:cs typeface="Avenir"/>
              <a:sym typeface="Avenir"/>
            </a:endParaRPr>
          </a:p>
        </p:txBody>
      </p:sp>
      <p:sp>
        <p:nvSpPr>
          <p:cNvPr id="628" name="Google Shape;628;p102"/>
          <p:cNvSpPr/>
          <p:nvPr/>
        </p:nvSpPr>
        <p:spPr>
          <a:xfrm>
            <a:off x="741325" y="1116075"/>
            <a:ext cx="3402600" cy="1123125"/>
          </a:xfrm>
          <a:prstGeom prst="rect">
            <a:avLst/>
          </a:prstGeom>
          <a:solidFill>
            <a:srgbClr val="15396E">
              <a:alpha val="49800"/>
            </a:srgbClr>
          </a:solid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900" dirty="0">
                <a:solidFill>
                  <a:schemeClr val="lt1"/>
                </a:solidFill>
                <a:latin typeface="Avenir"/>
                <a:ea typeface="Avenir"/>
                <a:cs typeface="Avenir"/>
                <a:sym typeface="Avenir"/>
              </a:rPr>
              <a:t>The tools in the tool box help us to break down barriers and access the help we need. </a:t>
            </a:r>
            <a:endParaRPr sz="1500" i="0" u="none" strike="noStrike" cap="none" dirty="0">
              <a:solidFill>
                <a:schemeClr val="lt1"/>
              </a:solidFill>
              <a:latin typeface="Avenir"/>
              <a:ea typeface="Avenir"/>
              <a:cs typeface="Avenir"/>
              <a:sym typeface="Avenir"/>
            </a:endParaRPr>
          </a:p>
        </p:txBody>
      </p:sp>
      <p:sp>
        <p:nvSpPr>
          <p:cNvPr id="629" name="Google Shape;629;p102"/>
          <p:cNvSpPr/>
          <p:nvPr/>
        </p:nvSpPr>
        <p:spPr>
          <a:xfrm>
            <a:off x="5024925" y="1116075"/>
            <a:ext cx="3538500" cy="1558200"/>
          </a:xfrm>
          <a:prstGeom prst="rect">
            <a:avLst/>
          </a:prstGeom>
          <a:solidFill>
            <a:srgbClr val="15396E">
              <a:alpha val="49800"/>
            </a:srgbClr>
          </a:solidFill>
          <a:ln w="28575" cap="flat" cmpd="sng">
            <a:solidFill>
              <a:srgbClr val="26262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900" dirty="0">
                <a:solidFill>
                  <a:schemeClr val="lt1"/>
                </a:solidFill>
                <a:latin typeface="Avenir"/>
                <a:ea typeface="Avenir"/>
                <a:cs typeface="Avenir"/>
                <a:sym typeface="Avenir"/>
              </a:rPr>
              <a:t>The more tools you have and</a:t>
            </a:r>
            <a:endParaRPr sz="1900" dirty="0">
              <a:solidFill>
                <a:schemeClr val="lt1"/>
              </a:solidFill>
              <a:latin typeface="Avenir"/>
              <a:ea typeface="Avenir"/>
              <a:cs typeface="Avenir"/>
              <a:sym typeface="Avenir"/>
            </a:endParaRPr>
          </a:p>
          <a:p>
            <a:pPr marL="0" marR="0" lvl="0" indent="0" algn="ctr" rtl="0">
              <a:lnSpc>
                <a:spcPct val="100000"/>
              </a:lnSpc>
              <a:spcBef>
                <a:spcPts val="0"/>
              </a:spcBef>
              <a:spcAft>
                <a:spcPts val="0"/>
              </a:spcAft>
              <a:buClr>
                <a:srgbClr val="000000"/>
              </a:buClr>
              <a:buSzPts val="1800"/>
              <a:buFont typeface="Arial"/>
              <a:buNone/>
            </a:pPr>
            <a:r>
              <a:rPr lang="en" sz="1900" dirty="0">
                <a:solidFill>
                  <a:schemeClr val="lt1"/>
                </a:solidFill>
                <a:latin typeface="Avenir"/>
                <a:ea typeface="Avenir"/>
                <a:cs typeface="Avenir"/>
                <a:sym typeface="Avenir"/>
              </a:rPr>
              <a:t>the more knowledgeable you are at using them, </a:t>
            </a:r>
            <a:endParaRPr sz="1900" dirty="0">
              <a:solidFill>
                <a:schemeClr val="lt1"/>
              </a:solidFill>
              <a:latin typeface="Avenir"/>
              <a:ea typeface="Avenir"/>
              <a:cs typeface="Avenir"/>
              <a:sym typeface="Avenir"/>
            </a:endParaRPr>
          </a:p>
          <a:p>
            <a:pPr marL="0" marR="0" lvl="0" indent="0" algn="ctr" rtl="0">
              <a:lnSpc>
                <a:spcPct val="100000"/>
              </a:lnSpc>
              <a:spcBef>
                <a:spcPts val="0"/>
              </a:spcBef>
              <a:spcAft>
                <a:spcPts val="0"/>
              </a:spcAft>
              <a:buClr>
                <a:srgbClr val="000000"/>
              </a:buClr>
              <a:buSzPts val="1800"/>
              <a:buFont typeface="Arial"/>
              <a:buNone/>
            </a:pPr>
            <a:r>
              <a:rPr lang="en" sz="1900" dirty="0">
                <a:solidFill>
                  <a:schemeClr val="lt1"/>
                </a:solidFill>
                <a:latin typeface="Avenir"/>
                <a:ea typeface="Avenir"/>
                <a:cs typeface="Avenir"/>
                <a:sym typeface="Avenir"/>
              </a:rPr>
              <a:t>the more equipped you will be to help yourself and others. </a:t>
            </a:r>
            <a:endParaRPr sz="1900" dirty="0">
              <a:solidFill>
                <a:schemeClr val="lt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800"/>
              <a:buFont typeface="Arial"/>
              <a:buNone/>
            </a:pPr>
            <a:endParaRPr sz="1800" dirty="0">
              <a:solidFill>
                <a:srgbClr val="373737"/>
              </a:solidFill>
            </a:endParaRPr>
          </a:p>
          <a:p>
            <a:pPr marL="0" marR="0" lvl="0" indent="0" algn="l" rtl="0">
              <a:lnSpc>
                <a:spcPct val="100000"/>
              </a:lnSpc>
              <a:spcBef>
                <a:spcPts val="0"/>
              </a:spcBef>
              <a:spcAft>
                <a:spcPts val="0"/>
              </a:spcAft>
              <a:buClr>
                <a:srgbClr val="000000"/>
              </a:buClr>
              <a:buSzPts val="18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8"/>
                                        </p:tgtEl>
                                        <p:attrNameLst>
                                          <p:attrName>style.visibility</p:attrName>
                                        </p:attrNameLst>
                                      </p:cBhvr>
                                      <p:to>
                                        <p:strVal val="visible"/>
                                      </p:to>
                                    </p:set>
                                    <p:animEffect transition="in" filter="fade">
                                      <p:cBhvr>
                                        <p:cTn id="7" dur="500"/>
                                        <p:tgtEl>
                                          <p:spTgt spid="6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9"/>
                                        </p:tgtEl>
                                        <p:attrNameLst>
                                          <p:attrName>style.visibility</p:attrName>
                                        </p:attrNameLst>
                                      </p:cBhvr>
                                      <p:to>
                                        <p:strVal val="visible"/>
                                      </p:to>
                                    </p:set>
                                    <p:animEffect transition="in" filter="fade">
                                      <p:cBhvr>
                                        <p:cTn id="12" dur="500"/>
                                        <p:tgtEl>
                                          <p:spTgt spid="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8" grpId="0" animBg="1"/>
      <p:bldP spid="6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103"/>
          <p:cNvSpPr txBox="1">
            <a:spLocks noGrp="1"/>
          </p:cNvSpPr>
          <p:nvPr>
            <p:ph type="title"/>
          </p:nvPr>
        </p:nvSpPr>
        <p:spPr>
          <a:xfrm>
            <a:off x="128425" y="-3931"/>
            <a:ext cx="7886700" cy="8691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rgbClr val="620810"/>
              </a:buClr>
              <a:buSzPts val="2700"/>
              <a:buFont typeface="Avenir"/>
              <a:buNone/>
            </a:pPr>
            <a:r>
              <a:rPr lang="en" sz="4000"/>
              <a:t>State Suicide Rates (2022)</a:t>
            </a:r>
            <a:endParaRPr sz="4000"/>
          </a:p>
        </p:txBody>
      </p:sp>
      <p:pic>
        <p:nvPicPr>
          <p:cNvPr id="636" name="Google Shape;636;p103"/>
          <p:cNvPicPr preferRelativeResize="0"/>
          <p:nvPr/>
        </p:nvPicPr>
        <p:blipFill rotWithShape="1">
          <a:blip r:embed="rId3">
            <a:alphaModFix/>
          </a:blip>
          <a:srcRect/>
          <a:stretch/>
        </p:blipFill>
        <p:spPr>
          <a:xfrm>
            <a:off x="629722" y="1200632"/>
            <a:ext cx="6415099" cy="2923244"/>
          </a:xfrm>
          <a:prstGeom prst="rect">
            <a:avLst/>
          </a:prstGeom>
          <a:noFill/>
          <a:ln>
            <a:noFill/>
          </a:ln>
        </p:spPr>
      </p:pic>
      <p:pic>
        <p:nvPicPr>
          <p:cNvPr id="637" name="Google Shape;637;p103"/>
          <p:cNvPicPr preferRelativeResize="0"/>
          <p:nvPr/>
        </p:nvPicPr>
        <p:blipFill rotWithShape="1">
          <a:blip r:embed="rId4">
            <a:alphaModFix/>
          </a:blip>
          <a:srcRect/>
          <a:stretch/>
        </p:blipFill>
        <p:spPr>
          <a:xfrm>
            <a:off x="629722" y="1201769"/>
            <a:ext cx="6415097" cy="2920969"/>
          </a:xfrm>
          <a:prstGeom prst="rect">
            <a:avLst/>
          </a:prstGeom>
          <a:noFill/>
          <a:ln>
            <a:noFill/>
          </a:ln>
        </p:spPr>
      </p:pic>
      <p:pic>
        <p:nvPicPr>
          <p:cNvPr id="638" name="Google Shape;638;p103"/>
          <p:cNvPicPr preferRelativeResize="0"/>
          <p:nvPr/>
        </p:nvPicPr>
        <p:blipFill rotWithShape="1">
          <a:blip r:embed="rId5">
            <a:alphaModFix/>
          </a:blip>
          <a:srcRect/>
          <a:stretch/>
        </p:blipFill>
        <p:spPr>
          <a:xfrm>
            <a:off x="628650" y="1200632"/>
            <a:ext cx="6417242" cy="2923244"/>
          </a:xfrm>
          <a:prstGeom prst="rect">
            <a:avLst/>
          </a:prstGeom>
          <a:noFill/>
          <a:ln>
            <a:noFill/>
          </a:ln>
        </p:spPr>
      </p:pic>
      <p:pic>
        <p:nvPicPr>
          <p:cNvPr id="639" name="Google Shape;639;p103"/>
          <p:cNvPicPr preferRelativeResize="0"/>
          <p:nvPr/>
        </p:nvPicPr>
        <p:blipFill rotWithShape="1">
          <a:blip r:embed="rId6">
            <a:alphaModFix/>
          </a:blip>
          <a:srcRect/>
          <a:stretch/>
        </p:blipFill>
        <p:spPr>
          <a:xfrm>
            <a:off x="628650" y="1200632"/>
            <a:ext cx="6417242" cy="2923244"/>
          </a:xfrm>
          <a:prstGeom prst="rect">
            <a:avLst/>
          </a:prstGeom>
          <a:noFill/>
          <a:ln>
            <a:noFill/>
          </a:ln>
        </p:spPr>
      </p:pic>
      <p:pic>
        <p:nvPicPr>
          <p:cNvPr id="640" name="Google Shape;640;p103"/>
          <p:cNvPicPr preferRelativeResize="0"/>
          <p:nvPr/>
        </p:nvPicPr>
        <p:blipFill rotWithShape="1">
          <a:blip r:embed="rId7">
            <a:alphaModFix/>
          </a:blip>
          <a:srcRect/>
          <a:stretch/>
        </p:blipFill>
        <p:spPr>
          <a:xfrm>
            <a:off x="628650" y="1200632"/>
            <a:ext cx="6417242" cy="2923244"/>
          </a:xfrm>
          <a:prstGeom prst="rect">
            <a:avLst/>
          </a:prstGeom>
          <a:noFill/>
          <a:ln>
            <a:noFill/>
          </a:ln>
        </p:spPr>
      </p:pic>
      <p:pic>
        <p:nvPicPr>
          <p:cNvPr id="641" name="Google Shape;641;p103"/>
          <p:cNvPicPr preferRelativeResize="0"/>
          <p:nvPr/>
        </p:nvPicPr>
        <p:blipFill rotWithShape="1">
          <a:blip r:embed="rId8">
            <a:alphaModFix/>
          </a:blip>
          <a:srcRect/>
          <a:stretch/>
        </p:blipFill>
        <p:spPr>
          <a:xfrm>
            <a:off x="629722" y="1200632"/>
            <a:ext cx="6415099" cy="2923244"/>
          </a:xfrm>
          <a:prstGeom prst="rect">
            <a:avLst/>
          </a:prstGeom>
          <a:noFill/>
          <a:ln>
            <a:noFill/>
          </a:ln>
        </p:spPr>
      </p:pic>
      <p:pic>
        <p:nvPicPr>
          <p:cNvPr id="642" name="Google Shape;642;p103"/>
          <p:cNvPicPr preferRelativeResize="0"/>
          <p:nvPr/>
        </p:nvPicPr>
        <p:blipFill rotWithShape="1">
          <a:blip r:embed="rId9">
            <a:alphaModFix/>
          </a:blip>
          <a:srcRect/>
          <a:stretch/>
        </p:blipFill>
        <p:spPr>
          <a:xfrm>
            <a:off x="629722" y="1201769"/>
            <a:ext cx="6415097" cy="2920969"/>
          </a:xfrm>
          <a:prstGeom prst="rect">
            <a:avLst/>
          </a:prstGeom>
          <a:noFill/>
          <a:ln>
            <a:noFill/>
          </a:ln>
        </p:spPr>
      </p:pic>
      <p:pic>
        <p:nvPicPr>
          <p:cNvPr id="643" name="Google Shape;643;p103"/>
          <p:cNvPicPr preferRelativeResize="0"/>
          <p:nvPr/>
        </p:nvPicPr>
        <p:blipFill rotWithShape="1">
          <a:blip r:embed="rId10">
            <a:alphaModFix/>
          </a:blip>
          <a:srcRect/>
          <a:stretch/>
        </p:blipFill>
        <p:spPr>
          <a:xfrm>
            <a:off x="632217" y="1201769"/>
            <a:ext cx="6410109" cy="2920968"/>
          </a:xfrm>
          <a:prstGeom prst="rect">
            <a:avLst/>
          </a:prstGeom>
          <a:noFill/>
          <a:ln>
            <a:noFill/>
          </a:ln>
        </p:spPr>
      </p:pic>
      <p:pic>
        <p:nvPicPr>
          <p:cNvPr id="644" name="Google Shape;644;p103"/>
          <p:cNvPicPr preferRelativeResize="0"/>
          <p:nvPr/>
        </p:nvPicPr>
        <p:blipFill rotWithShape="1">
          <a:blip r:embed="rId11">
            <a:alphaModFix/>
          </a:blip>
          <a:srcRect/>
          <a:stretch/>
        </p:blipFill>
        <p:spPr>
          <a:xfrm>
            <a:off x="628650" y="1200632"/>
            <a:ext cx="6417245" cy="2923244"/>
          </a:xfrm>
          <a:prstGeom prst="rect">
            <a:avLst/>
          </a:prstGeom>
          <a:noFill/>
          <a:ln>
            <a:noFill/>
          </a:ln>
        </p:spPr>
      </p:pic>
      <p:pic>
        <p:nvPicPr>
          <p:cNvPr id="645" name="Google Shape;645;p103"/>
          <p:cNvPicPr preferRelativeResize="0"/>
          <p:nvPr/>
        </p:nvPicPr>
        <p:blipFill rotWithShape="1">
          <a:blip r:embed="rId12">
            <a:alphaModFix/>
          </a:blip>
          <a:srcRect/>
          <a:stretch/>
        </p:blipFill>
        <p:spPr>
          <a:xfrm>
            <a:off x="628650" y="1200632"/>
            <a:ext cx="6417245" cy="2923244"/>
          </a:xfrm>
          <a:prstGeom prst="rect">
            <a:avLst/>
          </a:prstGeom>
          <a:noFill/>
          <a:ln>
            <a:noFill/>
          </a:ln>
        </p:spPr>
      </p:pic>
      <p:pic>
        <p:nvPicPr>
          <p:cNvPr id="646" name="Google Shape;646;p103"/>
          <p:cNvPicPr preferRelativeResize="0"/>
          <p:nvPr/>
        </p:nvPicPr>
        <p:blipFill rotWithShape="1">
          <a:blip r:embed="rId13">
            <a:alphaModFix/>
          </a:blip>
          <a:srcRect/>
          <a:stretch/>
        </p:blipFill>
        <p:spPr>
          <a:xfrm>
            <a:off x="628650" y="1200632"/>
            <a:ext cx="6417245" cy="2923244"/>
          </a:xfrm>
          <a:prstGeom prst="rect">
            <a:avLst/>
          </a:prstGeom>
          <a:noFill/>
          <a:ln>
            <a:noFill/>
          </a:ln>
        </p:spPr>
      </p:pic>
      <p:pic>
        <p:nvPicPr>
          <p:cNvPr id="647" name="Google Shape;647;p103"/>
          <p:cNvPicPr preferRelativeResize="0"/>
          <p:nvPr/>
        </p:nvPicPr>
        <p:blipFill rotWithShape="1">
          <a:blip r:embed="rId14">
            <a:alphaModFix/>
          </a:blip>
          <a:srcRect/>
          <a:stretch/>
        </p:blipFill>
        <p:spPr>
          <a:xfrm>
            <a:off x="628649" y="1200632"/>
            <a:ext cx="6419090" cy="2921508"/>
          </a:xfrm>
          <a:prstGeom prst="rect">
            <a:avLst/>
          </a:prstGeom>
          <a:noFill/>
          <a:ln>
            <a:noFill/>
          </a:ln>
        </p:spPr>
      </p:pic>
      <p:pic>
        <p:nvPicPr>
          <p:cNvPr id="648" name="Google Shape;648;p103"/>
          <p:cNvPicPr preferRelativeResize="0"/>
          <p:nvPr/>
        </p:nvPicPr>
        <p:blipFill rotWithShape="1">
          <a:blip r:embed="rId15">
            <a:alphaModFix/>
          </a:blip>
          <a:srcRect/>
          <a:stretch/>
        </p:blipFill>
        <p:spPr>
          <a:xfrm>
            <a:off x="628650" y="1200632"/>
            <a:ext cx="6417245" cy="2923244"/>
          </a:xfrm>
          <a:prstGeom prst="rect">
            <a:avLst/>
          </a:prstGeom>
          <a:noFill/>
          <a:ln>
            <a:noFill/>
          </a:ln>
        </p:spPr>
      </p:pic>
      <p:pic>
        <p:nvPicPr>
          <p:cNvPr id="649" name="Google Shape;649;p103"/>
          <p:cNvPicPr preferRelativeResize="0"/>
          <p:nvPr/>
        </p:nvPicPr>
        <p:blipFill rotWithShape="1">
          <a:blip r:embed="rId16">
            <a:alphaModFix/>
          </a:blip>
          <a:srcRect/>
          <a:stretch/>
        </p:blipFill>
        <p:spPr>
          <a:xfrm>
            <a:off x="628650" y="1200632"/>
            <a:ext cx="6417245" cy="2923244"/>
          </a:xfrm>
          <a:prstGeom prst="rect">
            <a:avLst/>
          </a:prstGeom>
          <a:noFill/>
          <a:ln>
            <a:noFill/>
          </a:ln>
        </p:spPr>
      </p:pic>
      <p:pic>
        <p:nvPicPr>
          <p:cNvPr id="650" name="Google Shape;650;p103"/>
          <p:cNvPicPr preferRelativeResize="0"/>
          <p:nvPr/>
        </p:nvPicPr>
        <p:blipFill rotWithShape="1">
          <a:blip r:embed="rId17">
            <a:alphaModFix/>
          </a:blip>
          <a:srcRect/>
          <a:stretch/>
        </p:blipFill>
        <p:spPr>
          <a:xfrm>
            <a:off x="628650" y="1200638"/>
            <a:ext cx="6417245" cy="2923244"/>
          </a:xfrm>
          <a:prstGeom prst="rect">
            <a:avLst/>
          </a:prstGeom>
          <a:noFill/>
          <a:ln>
            <a:noFill/>
          </a:ln>
        </p:spPr>
      </p:pic>
      <p:sp>
        <p:nvSpPr>
          <p:cNvPr id="651" name="Google Shape;651;p103"/>
          <p:cNvSpPr/>
          <p:nvPr/>
        </p:nvSpPr>
        <p:spPr>
          <a:xfrm>
            <a:off x="7091172" y="1755648"/>
            <a:ext cx="137400" cy="137400"/>
          </a:xfrm>
          <a:prstGeom prst="rect">
            <a:avLst/>
          </a:prstGeom>
          <a:solidFill>
            <a:srgbClr val="62081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52" name="Google Shape;652;p103"/>
          <p:cNvSpPr txBox="1"/>
          <p:nvPr/>
        </p:nvSpPr>
        <p:spPr>
          <a:xfrm>
            <a:off x="7235190" y="1680210"/>
            <a:ext cx="1645800" cy="346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262626"/>
                </a:solidFill>
                <a:latin typeface="Arial"/>
                <a:ea typeface="Arial"/>
                <a:cs typeface="Arial"/>
                <a:sym typeface="Arial"/>
              </a:rPr>
              <a:t>States with the highest suicide rates, &gt;22/100,000</a:t>
            </a:r>
            <a:endParaRPr sz="1100" b="0" i="0" u="none" strike="noStrike" cap="none">
              <a:solidFill>
                <a:srgbClr val="000000"/>
              </a:solidFill>
              <a:latin typeface="Arial"/>
              <a:ea typeface="Arial"/>
              <a:cs typeface="Arial"/>
              <a:sym typeface="Arial"/>
            </a:endParaRPr>
          </a:p>
        </p:txBody>
      </p:sp>
      <p:sp>
        <p:nvSpPr>
          <p:cNvPr id="653" name="Google Shape;653;p103"/>
          <p:cNvSpPr/>
          <p:nvPr/>
        </p:nvSpPr>
        <p:spPr>
          <a:xfrm>
            <a:off x="7091172" y="2151242"/>
            <a:ext cx="137400" cy="137400"/>
          </a:xfrm>
          <a:prstGeom prst="rect">
            <a:avLst/>
          </a:prstGeom>
          <a:solidFill>
            <a:srgbClr val="13396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54" name="Google Shape;654;p103"/>
          <p:cNvSpPr txBox="1"/>
          <p:nvPr/>
        </p:nvSpPr>
        <p:spPr>
          <a:xfrm>
            <a:off x="7235190" y="2075804"/>
            <a:ext cx="1645800" cy="346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262626"/>
                </a:solidFill>
                <a:latin typeface="Arial"/>
                <a:ea typeface="Arial"/>
                <a:cs typeface="Arial"/>
                <a:sym typeface="Arial"/>
              </a:rPr>
              <a:t>States with the lowest</a:t>
            </a:r>
            <a:br>
              <a:rPr lang="en" sz="900" b="0" i="0" u="none" strike="noStrike" cap="none">
                <a:solidFill>
                  <a:srgbClr val="262626"/>
                </a:solidFill>
                <a:latin typeface="Arial"/>
                <a:ea typeface="Arial"/>
                <a:cs typeface="Arial"/>
                <a:sym typeface="Arial"/>
              </a:rPr>
            </a:br>
            <a:r>
              <a:rPr lang="en" sz="900" b="0" i="0" u="none" strike="noStrike" cap="none">
                <a:solidFill>
                  <a:srgbClr val="262626"/>
                </a:solidFill>
                <a:latin typeface="Arial"/>
                <a:ea typeface="Arial"/>
                <a:cs typeface="Arial"/>
                <a:sym typeface="Arial"/>
              </a:rPr>
              <a:t>suicide rates, &lt;11/100,000</a:t>
            </a:r>
            <a:endParaRPr sz="1100" b="0" i="0" u="none" strike="noStrike" cap="none">
              <a:solidFill>
                <a:srgbClr val="000000"/>
              </a:solidFill>
              <a:latin typeface="Arial"/>
              <a:ea typeface="Arial"/>
              <a:cs typeface="Arial"/>
              <a:sym typeface="Arial"/>
            </a:endParaRPr>
          </a:p>
        </p:txBody>
      </p:sp>
      <p:sp>
        <p:nvSpPr>
          <p:cNvPr id="655" name="Google Shape;655;p103"/>
          <p:cNvSpPr txBox="1"/>
          <p:nvPr/>
        </p:nvSpPr>
        <p:spPr>
          <a:xfrm>
            <a:off x="128425" y="3891900"/>
            <a:ext cx="3230400" cy="992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 sz="2000" b="1">
                <a:solidFill>
                  <a:schemeClr val="dk1"/>
                </a:solidFill>
                <a:latin typeface="Avenir"/>
                <a:ea typeface="Avenir"/>
                <a:cs typeface="Avenir"/>
                <a:sym typeface="Avenir"/>
              </a:rPr>
              <a:t>Suicides in the U.S. have increased significantly over the past 20 years</a:t>
            </a:r>
            <a:endParaRPr sz="1300" b="1" i="0" u="none" strike="noStrike" cap="none">
              <a:solidFill>
                <a:srgbClr val="000000"/>
              </a:solidFill>
              <a:latin typeface="Avenir"/>
              <a:ea typeface="Avenir"/>
              <a:cs typeface="Avenir"/>
              <a:sym typeface="Avenir"/>
            </a:endParaRPr>
          </a:p>
        </p:txBody>
      </p:sp>
      <p:sp>
        <p:nvSpPr>
          <p:cNvPr id="656" name="Google Shape;656;p103"/>
          <p:cNvSpPr txBox="1"/>
          <p:nvPr/>
        </p:nvSpPr>
        <p:spPr>
          <a:xfrm>
            <a:off x="1037527" y="1615840"/>
            <a:ext cx="4389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E0CECF"/>
                </a:solidFill>
                <a:latin typeface="Arial"/>
                <a:ea typeface="Arial"/>
                <a:cs typeface="Arial"/>
                <a:sym typeface="Arial"/>
              </a:rPr>
              <a:t>AK</a:t>
            </a:r>
            <a:endParaRPr sz="1100" b="0" i="0" u="none" strike="noStrike" cap="none">
              <a:solidFill>
                <a:srgbClr val="E0CECF"/>
              </a:solidFill>
              <a:latin typeface="Arial"/>
              <a:ea typeface="Arial"/>
              <a:cs typeface="Arial"/>
              <a:sym typeface="Arial"/>
            </a:endParaRPr>
          </a:p>
        </p:txBody>
      </p:sp>
      <p:sp>
        <p:nvSpPr>
          <p:cNvPr id="657" name="Google Shape;657;p103"/>
          <p:cNvSpPr txBox="1"/>
          <p:nvPr/>
        </p:nvSpPr>
        <p:spPr>
          <a:xfrm>
            <a:off x="3461004" y="3009555"/>
            <a:ext cx="4389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E0D0D0"/>
                </a:solidFill>
                <a:latin typeface="Arial"/>
                <a:ea typeface="Arial"/>
                <a:cs typeface="Arial"/>
                <a:sym typeface="Arial"/>
              </a:rPr>
              <a:t>NM</a:t>
            </a:r>
            <a:endParaRPr sz="1100" b="0" i="0" u="none" strike="noStrike" cap="none">
              <a:solidFill>
                <a:srgbClr val="000000"/>
              </a:solidFill>
              <a:latin typeface="Arial"/>
              <a:ea typeface="Arial"/>
              <a:cs typeface="Arial"/>
              <a:sym typeface="Arial"/>
            </a:endParaRPr>
          </a:p>
        </p:txBody>
      </p:sp>
      <p:sp>
        <p:nvSpPr>
          <p:cNvPr id="658" name="Google Shape;658;p103"/>
          <p:cNvSpPr txBox="1"/>
          <p:nvPr/>
        </p:nvSpPr>
        <p:spPr>
          <a:xfrm>
            <a:off x="3159252" y="1624341"/>
            <a:ext cx="4389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E0D0D0"/>
                </a:solidFill>
                <a:latin typeface="Arial"/>
                <a:ea typeface="Arial"/>
                <a:cs typeface="Arial"/>
                <a:sym typeface="Arial"/>
              </a:rPr>
              <a:t>MT</a:t>
            </a:r>
            <a:endParaRPr sz="1100" b="0" i="0" u="none" strike="noStrike" cap="none">
              <a:solidFill>
                <a:srgbClr val="000000"/>
              </a:solidFill>
              <a:latin typeface="Arial"/>
              <a:ea typeface="Arial"/>
              <a:cs typeface="Arial"/>
              <a:sym typeface="Arial"/>
            </a:endParaRPr>
          </a:p>
        </p:txBody>
      </p:sp>
      <p:sp>
        <p:nvSpPr>
          <p:cNvPr id="659" name="Google Shape;659;p103"/>
          <p:cNvSpPr txBox="1"/>
          <p:nvPr/>
        </p:nvSpPr>
        <p:spPr>
          <a:xfrm>
            <a:off x="3335274" y="2088336"/>
            <a:ext cx="4389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E0D0D0"/>
                </a:solidFill>
                <a:latin typeface="Arial"/>
                <a:ea typeface="Arial"/>
                <a:cs typeface="Arial"/>
                <a:sym typeface="Arial"/>
              </a:rPr>
              <a:t>WY</a:t>
            </a:r>
            <a:endParaRPr sz="1100" b="0" i="0" u="none" strike="noStrike" cap="none">
              <a:solidFill>
                <a:srgbClr val="000000"/>
              </a:solidFill>
              <a:latin typeface="Arial"/>
              <a:ea typeface="Arial"/>
              <a:cs typeface="Arial"/>
              <a:sym typeface="Arial"/>
            </a:endParaRPr>
          </a:p>
        </p:txBody>
      </p:sp>
      <p:sp>
        <p:nvSpPr>
          <p:cNvPr id="660" name="Google Shape;660;p103"/>
          <p:cNvSpPr txBox="1"/>
          <p:nvPr/>
        </p:nvSpPr>
        <p:spPr>
          <a:xfrm>
            <a:off x="3002280" y="2536011"/>
            <a:ext cx="4389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E0D0D0"/>
                </a:solidFill>
                <a:latin typeface="Arial"/>
                <a:ea typeface="Arial"/>
                <a:cs typeface="Arial"/>
                <a:sym typeface="Arial"/>
              </a:rPr>
              <a:t>UT</a:t>
            </a:r>
            <a:endParaRPr sz="1100" b="0" i="0" u="none" strike="noStrike" cap="none">
              <a:solidFill>
                <a:srgbClr val="000000"/>
              </a:solidFill>
              <a:latin typeface="Arial"/>
              <a:ea typeface="Arial"/>
              <a:cs typeface="Arial"/>
              <a:sym typeface="Arial"/>
            </a:endParaRPr>
          </a:p>
        </p:txBody>
      </p:sp>
      <p:sp>
        <p:nvSpPr>
          <p:cNvPr id="661" name="Google Shape;661;p103"/>
          <p:cNvSpPr txBox="1"/>
          <p:nvPr/>
        </p:nvSpPr>
        <p:spPr>
          <a:xfrm>
            <a:off x="2791467" y="2045509"/>
            <a:ext cx="4389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E0CECF"/>
                </a:solidFill>
                <a:latin typeface="Arial"/>
                <a:ea typeface="Arial"/>
                <a:cs typeface="Arial"/>
                <a:sym typeface="Arial"/>
              </a:rPr>
              <a:t>ID</a:t>
            </a:r>
            <a:endParaRPr sz="1100" b="0" i="0" u="none" strike="noStrike" cap="none">
              <a:solidFill>
                <a:srgbClr val="E0CECF"/>
              </a:solidFill>
              <a:latin typeface="Arial"/>
              <a:ea typeface="Arial"/>
              <a:cs typeface="Arial"/>
              <a:sym typeface="Arial"/>
            </a:endParaRPr>
          </a:p>
        </p:txBody>
      </p:sp>
      <p:sp>
        <p:nvSpPr>
          <p:cNvPr id="662" name="Google Shape;662;p103"/>
          <p:cNvSpPr txBox="1"/>
          <p:nvPr/>
        </p:nvSpPr>
        <p:spPr>
          <a:xfrm>
            <a:off x="3940106" y="1549388"/>
            <a:ext cx="4389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E0CECF"/>
                </a:solidFill>
                <a:latin typeface="Arial"/>
                <a:ea typeface="Arial"/>
                <a:cs typeface="Arial"/>
                <a:sym typeface="Arial"/>
              </a:rPr>
              <a:t>ND</a:t>
            </a:r>
            <a:endParaRPr sz="1100" b="0" i="0" u="none" strike="noStrike" cap="none">
              <a:solidFill>
                <a:srgbClr val="E0CECF"/>
              </a:solidFill>
              <a:latin typeface="Arial"/>
              <a:ea typeface="Arial"/>
              <a:cs typeface="Arial"/>
              <a:sym typeface="Arial"/>
            </a:endParaRPr>
          </a:p>
        </p:txBody>
      </p:sp>
      <p:sp>
        <p:nvSpPr>
          <p:cNvPr id="663" name="Google Shape;663;p103"/>
          <p:cNvSpPr txBox="1"/>
          <p:nvPr/>
        </p:nvSpPr>
        <p:spPr>
          <a:xfrm>
            <a:off x="6185328" y="2761725"/>
            <a:ext cx="4389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13396E"/>
                </a:solidFill>
                <a:latin typeface="Arial"/>
                <a:ea typeface="Arial"/>
                <a:cs typeface="Arial"/>
                <a:sym typeface="Arial"/>
              </a:rPr>
              <a:t>MD</a:t>
            </a:r>
            <a:endParaRPr sz="1100" b="0" i="0" u="none" strike="noStrike" cap="none">
              <a:solidFill>
                <a:srgbClr val="000000"/>
              </a:solidFill>
              <a:latin typeface="Arial"/>
              <a:ea typeface="Arial"/>
              <a:cs typeface="Arial"/>
              <a:sym typeface="Arial"/>
            </a:endParaRPr>
          </a:p>
        </p:txBody>
      </p:sp>
      <p:sp>
        <p:nvSpPr>
          <p:cNvPr id="664" name="Google Shape;664;p103"/>
          <p:cNvSpPr txBox="1"/>
          <p:nvPr/>
        </p:nvSpPr>
        <p:spPr>
          <a:xfrm>
            <a:off x="2323980" y="2796012"/>
            <a:ext cx="4389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E0D0D0"/>
                </a:solidFill>
                <a:latin typeface="Arial"/>
                <a:ea typeface="Arial"/>
                <a:cs typeface="Arial"/>
                <a:sym typeface="Arial"/>
              </a:rPr>
              <a:t>CA</a:t>
            </a:r>
            <a:endParaRPr sz="1100" b="0" i="0" u="none" strike="noStrike" cap="none">
              <a:solidFill>
                <a:srgbClr val="000000"/>
              </a:solidFill>
              <a:latin typeface="Arial"/>
              <a:ea typeface="Arial"/>
              <a:cs typeface="Arial"/>
              <a:sym typeface="Arial"/>
            </a:endParaRPr>
          </a:p>
        </p:txBody>
      </p:sp>
      <p:sp>
        <p:nvSpPr>
          <p:cNvPr id="665" name="Google Shape;665;p103"/>
          <p:cNvSpPr txBox="1"/>
          <p:nvPr/>
        </p:nvSpPr>
        <p:spPr>
          <a:xfrm>
            <a:off x="6358016" y="2425121"/>
            <a:ext cx="4389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13396E"/>
                </a:solidFill>
                <a:latin typeface="Arial"/>
                <a:ea typeface="Arial"/>
                <a:cs typeface="Arial"/>
                <a:sym typeface="Arial"/>
              </a:rPr>
              <a:t>CT</a:t>
            </a:r>
            <a:endParaRPr sz="1100" b="0" i="0" u="none" strike="noStrike" cap="none">
              <a:solidFill>
                <a:srgbClr val="000000"/>
              </a:solidFill>
              <a:latin typeface="Arial"/>
              <a:ea typeface="Arial"/>
              <a:cs typeface="Arial"/>
              <a:sym typeface="Arial"/>
            </a:endParaRPr>
          </a:p>
        </p:txBody>
      </p:sp>
      <p:sp>
        <p:nvSpPr>
          <p:cNvPr id="666" name="Google Shape;666;p103"/>
          <p:cNvSpPr txBox="1"/>
          <p:nvPr/>
        </p:nvSpPr>
        <p:spPr>
          <a:xfrm>
            <a:off x="6596324" y="2273963"/>
            <a:ext cx="4389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13396E"/>
                </a:solidFill>
                <a:latin typeface="Arial"/>
                <a:ea typeface="Arial"/>
                <a:cs typeface="Arial"/>
                <a:sym typeface="Arial"/>
              </a:rPr>
              <a:t>RI</a:t>
            </a:r>
            <a:endParaRPr sz="1100" b="0" i="0" u="none" strike="noStrike" cap="none">
              <a:solidFill>
                <a:srgbClr val="13396E"/>
              </a:solidFill>
              <a:latin typeface="Arial"/>
              <a:ea typeface="Arial"/>
              <a:cs typeface="Arial"/>
              <a:sym typeface="Arial"/>
            </a:endParaRPr>
          </a:p>
        </p:txBody>
      </p:sp>
      <p:sp>
        <p:nvSpPr>
          <p:cNvPr id="667" name="Google Shape;667;p103"/>
          <p:cNvSpPr txBox="1"/>
          <p:nvPr/>
        </p:nvSpPr>
        <p:spPr>
          <a:xfrm>
            <a:off x="6267197" y="2593423"/>
            <a:ext cx="4389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13396E"/>
                </a:solidFill>
                <a:latin typeface="Arial"/>
                <a:ea typeface="Arial"/>
                <a:cs typeface="Arial"/>
                <a:sym typeface="Arial"/>
              </a:rPr>
              <a:t>NJ</a:t>
            </a:r>
            <a:endParaRPr sz="1100" b="0" i="0" u="none" strike="noStrike" cap="none">
              <a:solidFill>
                <a:srgbClr val="000000"/>
              </a:solidFill>
              <a:latin typeface="Arial"/>
              <a:ea typeface="Arial"/>
              <a:cs typeface="Arial"/>
              <a:sym typeface="Arial"/>
            </a:endParaRPr>
          </a:p>
        </p:txBody>
      </p:sp>
      <p:sp>
        <p:nvSpPr>
          <p:cNvPr id="668" name="Google Shape;668;p103"/>
          <p:cNvSpPr txBox="1"/>
          <p:nvPr/>
        </p:nvSpPr>
        <p:spPr>
          <a:xfrm>
            <a:off x="6614416" y="2094231"/>
            <a:ext cx="4389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13396E"/>
                </a:solidFill>
                <a:latin typeface="Arial"/>
                <a:ea typeface="Arial"/>
                <a:cs typeface="Arial"/>
                <a:sym typeface="Arial"/>
              </a:rPr>
              <a:t>MA</a:t>
            </a:r>
            <a:endParaRPr sz="1100" b="0" i="0" u="none" strike="noStrike" cap="none">
              <a:solidFill>
                <a:srgbClr val="000000"/>
              </a:solidFill>
              <a:latin typeface="Arial"/>
              <a:ea typeface="Arial"/>
              <a:cs typeface="Arial"/>
              <a:sym typeface="Arial"/>
            </a:endParaRPr>
          </a:p>
        </p:txBody>
      </p:sp>
      <p:sp>
        <p:nvSpPr>
          <p:cNvPr id="669" name="Google Shape;669;p103"/>
          <p:cNvSpPr txBox="1"/>
          <p:nvPr/>
        </p:nvSpPr>
        <p:spPr>
          <a:xfrm>
            <a:off x="6066272" y="2126777"/>
            <a:ext cx="4389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E0D0D0"/>
                </a:solidFill>
                <a:latin typeface="Arial"/>
                <a:ea typeface="Arial"/>
                <a:cs typeface="Arial"/>
                <a:sym typeface="Arial"/>
              </a:rPr>
              <a:t>NY</a:t>
            </a:r>
            <a:endParaRPr sz="1100" b="0" i="0" u="none" strike="noStrike" cap="none">
              <a:solidFill>
                <a:srgbClr val="000000"/>
              </a:solidFill>
              <a:latin typeface="Arial"/>
              <a:ea typeface="Arial"/>
              <a:cs typeface="Arial"/>
              <a:sym typeface="Arial"/>
            </a:endParaRPr>
          </a:p>
        </p:txBody>
      </p:sp>
      <p:sp>
        <p:nvSpPr>
          <p:cNvPr id="670" name="Google Shape;670;p103"/>
          <p:cNvSpPr txBox="1"/>
          <p:nvPr/>
        </p:nvSpPr>
        <p:spPr>
          <a:xfrm>
            <a:off x="3526037" y="4123875"/>
            <a:ext cx="1755600" cy="7002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FFFFFF"/>
              </a:buClr>
              <a:buSzPts val="4100"/>
              <a:buFont typeface="Oswald"/>
              <a:buNone/>
            </a:pPr>
            <a:r>
              <a:rPr lang="en" sz="4100" b="1" i="0" u="none" strike="noStrike" cap="none">
                <a:solidFill>
                  <a:srgbClr val="5B9BD5"/>
                </a:solidFill>
                <a:latin typeface="Oswald"/>
                <a:ea typeface="Oswald"/>
                <a:cs typeface="Oswald"/>
                <a:sym typeface="Oswald"/>
              </a:rPr>
              <a:t>32,439</a:t>
            </a:r>
            <a:endParaRPr sz="900" b="0" i="0" u="none" strike="noStrike" cap="none">
              <a:solidFill>
                <a:srgbClr val="5B9BD5"/>
              </a:solidFill>
              <a:latin typeface="Calibri"/>
              <a:ea typeface="Calibri"/>
              <a:cs typeface="Calibri"/>
              <a:sym typeface="Calibri"/>
            </a:endParaRPr>
          </a:p>
        </p:txBody>
      </p:sp>
      <p:sp>
        <p:nvSpPr>
          <p:cNvPr id="671" name="Google Shape;671;p103"/>
          <p:cNvSpPr txBox="1"/>
          <p:nvPr/>
        </p:nvSpPr>
        <p:spPr>
          <a:xfrm>
            <a:off x="2903825" y="4677850"/>
            <a:ext cx="30000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chemeClr val="accent1"/>
                </a:solidFill>
              </a:rPr>
              <a:t>2004</a:t>
            </a:r>
            <a:endParaRPr/>
          </a:p>
        </p:txBody>
      </p:sp>
      <p:grpSp>
        <p:nvGrpSpPr>
          <p:cNvPr id="672" name="Google Shape;672;p103"/>
          <p:cNvGrpSpPr/>
          <p:nvPr/>
        </p:nvGrpSpPr>
        <p:grpSpPr>
          <a:xfrm>
            <a:off x="5448823" y="4123881"/>
            <a:ext cx="1733313" cy="849705"/>
            <a:chOff x="7007598" y="4683774"/>
            <a:chExt cx="2311084" cy="1132940"/>
          </a:xfrm>
        </p:grpSpPr>
        <p:sp>
          <p:nvSpPr>
            <p:cNvPr id="673" name="Google Shape;673;p103"/>
            <p:cNvSpPr txBox="1"/>
            <p:nvPr/>
          </p:nvSpPr>
          <p:spPr>
            <a:xfrm>
              <a:off x="7007598" y="4683774"/>
              <a:ext cx="2231700" cy="933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FFFFFF"/>
                </a:buClr>
                <a:buSzPts val="4100"/>
                <a:buFont typeface="Oswald"/>
                <a:buNone/>
              </a:pPr>
              <a:r>
                <a:rPr lang="en" sz="4100" b="1" i="0" u="none" strike="noStrike" cap="none">
                  <a:solidFill>
                    <a:srgbClr val="620810"/>
                  </a:solidFill>
                  <a:latin typeface="Oswald"/>
                  <a:ea typeface="Oswald"/>
                  <a:cs typeface="Oswald"/>
                  <a:sym typeface="Oswald"/>
                </a:rPr>
                <a:t>49,476</a:t>
              </a:r>
              <a:endParaRPr sz="900" b="0" i="0" u="none" strike="noStrike" cap="none">
                <a:solidFill>
                  <a:srgbClr val="620810"/>
                </a:solidFill>
                <a:latin typeface="Calibri"/>
                <a:ea typeface="Calibri"/>
                <a:cs typeface="Calibri"/>
                <a:sym typeface="Calibri"/>
              </a:endParaRPr>
            </a:p>
          </p:txBody>
        </p:sp>
        <p:sp>
          <p:nvSpPr>
            <p:cNvPr id="674" name="Google Shape;674;p103"/>
            <p:cNvSpPr txBox="1"/>
            <p:nvPr/>
          </p:nvSpPr>
          <p:spPr>
            <a:xfrm>
              <a:off x="7086982" y="5478314"/>
              <a:ext cx="2231700" cy="3384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FFFFFF"/>
                </a:buClr>
                <a:buSzPts val="1200"/>
                <a:buFont typeface="Arial"/>
                <a:buNone/>
              </a:pPr>
              <a:r>
                <a:rPr lang="en" sz="1200" b="1" i="0" u="none" strike="noStrike" cap="none">
                  <a:solidFill>
                    <a:srgbClr val="620810"/>
                  </a:solidFill>
                  <a:latin typeface="Arial"/>
                  <a:ea typeface="Arial"/>
                  <a:cs typeface="Arial"/>
                  <a:sym typeface="Arial"/>
                </a:rPr>
                <a:t>2022</a:t>
              </a:r>
              <a:endParaRPr sz="900" b="1" i="0" u="none" strike="noStrike" cap="none">
                <a:solidFill>
                  <a:srgbClr val="620810"/>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6"/>
                                        </p:tgtEl>
                                        <p:attrNameLst>
                                          <p:attrName>style.visibility</p:attrName>
                                        </p:attrNameLst>
                                      </p:cBhvr>
                                      <p:to>
                                        <p:strVal val="visible"/>
                                      </p:to>
                                    </p:set>
                                    <p:animEffect transition="in" filter="fade">
                                      <p:cBhvr>
                                        <p:cTn id="7" dur="500"/>
                                        <p:tgtEl>
                                          <p:spTgt spid="6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1"/>
                                        </p:tgtEl>
                                        <p:attrNameLst>
                                          <p:attrName>style.visibility</p:attrName>
                                        </p:attrNameLst>
                                      </p:cBhvr>
                                      <p:to>
                                        <p:strVal val="visible"/>
                                      </p:to>
                                    </p:set>
                                    <p:animEffect transition="in" filter="fade">
                                      <p:cBhvr>
                                        <p:cTn id="12" dur="500"/>
                                        <p:tgtEl>
                                          <p:spTgt spid="651"/>
                                        </p:tgtEl>
                                      </p:cBhvr>
                                    </p:animEffect>
                                  </p:childTnLst>
                                </p:cTn>
                              </p:par>
                              <p:par>
                                <p:cTn id="13" presetID="10" presetClass="entr" presetSubtype="0" fill="hold" nodeType="withEffect">
                                  <p:stCondLst>
                                    <p:cond delay="0"/>
                                  </p:stCondLst>
                                  <p:childTnLst>
                                    <p:set>
                                      <p:cBhvr>
                                        <p:cTn id="14" dur="1" fill="hold">
                                          <p:stCondLst>
                                            <p:cond delay="0"/>
                                          </p:stCondLst>
                                        </p:cTn>
                                        <p:tgtEl>
                                          <p:spTgt spid="652"/>
                                        </p:tgtEl>
                                        <p:attrNameLst>
                                          <p:attrName>style.visibility</p:attrName>
                                        </p:attrNameLst>
                                      </p:cBhvr>
                                      <p:to>
                                        <p:strVal val="visible"/>
                                      </p:to>
                                    </p:set>
                                    <p:animEffect transition="in" filter="fade">
                                      <p:cBhvr>
                                        <p:cTn id="15" dur="500"/>
                                        <p:tgtEl>
                                          <p:spTgt spid="652"/>
                                        </p:tgtEl>
                                      </p:cBhvr>
                                    </p:animEffect>
                                  </p:childTnLst>
                                </p:cTn>
                              </p:par>
                              <p:par>
                                <p:cTn id="16" presetID="1" presetClass="entr" presetSubtype="0" fill="hold" nodeType="withEffect">
                                  <p:stCondLst>
                                    <p:cond delay="0"/>
                                  </p:stCondLst>
                                  <p:childTnLst>
                                    <p:set>
                                      <p:cBhvr>
                                        <p:cTn id="17" dur="1" fill="hold">
                                          <p:stCondLst>
                                            <p:cond delay="0"/>
                                          </p:stCondLst>
                                        </p:cTn>
                                        <p:tgtEl>
                                          <p:spTgt spid="65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65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5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65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60"/>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61"/>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62"/>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664"/>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66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37"/>
                                        </p:tgtEl>
                                        <p:attrNameLst>
                                          <p:attrName>style.visibility</p:attrName>
                                        </p:attrNameLst>
                                      </p:cBhvr>
                                      <p:to>
                                        <p:strVal val="visible"/>
                                      </p:to>
                                    </p:set>
                                    <p:animEffect transition="in" filter="fade">
                                      <p:cBhvr>
                                        <p:cTn id="38" dur="500"/>
                                        <p:tgtEl>
                                          <p:spTgt spid="63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38"/>
                                        </p:tgtEl>
                                        <p:attrNameLst>
                                          <p:attrName>style.visibility</p:attrName>
                                        </p:attrNameLst>
                                      </p:cBhvr>
                                      <p:to>
                                        <p:strVal val="visible"/>
                                      </p:to>
                                    </p:set>
                                    <p:animEffect transition="in" filter="fade">
                                      <p:cBhvr>
                                        <p:cTn id="43" dur="500"/>
                                        <p:tgtEl>
                                          <p:spTgt spid="63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39"/>
                                        </p:tgtEl>
                                        <p:attrNameLst>
                                          <p:attrName>style.visibility</p:attrName>
                                        </p:attrNameLst>
                                      </p:cBhvr>
                                      <p:to>
                                        <p:strVal val="visible"/>
                                      </p:to>
                                    </p:set>
                                    <p:animEffect transition="in" filter="fade">
                                      <p:cBhvr>
                                        <p:cTn id="48" dur="500"/>
                                        <p:tgtEl>
                                          <p:spTgt spid="63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640"/>
                                        </p:tgtEl>
                                        <p:attrNameLst>
                                          <p:attrName>style.visibility</p:attrName>
                                        </p:attrNameLst>
                                      </p:cBhvr>
                                      <p:to>
                                        <p:strVal val="visible"/>
                                      </p:to>
                                    </p:set>
                                    <p:animEffect transition="in" filter="fade">
                                      <p:cBhvr>
                                        <p:cTn id="53" dur="500"/>
                                        <p:tgtEl>
                                          <p:spTgt spid="64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641"/>
                                        </p:tgtEl>
                                        <p:attrNameLst>
                                          <p:attrName>style.visibility</p:attrName>
                                        </p:attrNameLst>
                                      </p:cBhvr>
                                      <p:to>
                                        <p:strVal val="visible"/>
                                      </p:to>
                                    </p:set>
                                    <p:animEffect transition="in" filter="fade">
                                      <p:cBhvr>
                                        <p:cTn id="58" dur="500"/>
                                        <p:tgtEl>
                                          <p:spTgt spid="64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642"/>
                                        </p:tgtEl>
                                        <p:attrNameLst>
                                          <p:attrName>style.visibility</p:attrName>
                                        </p:attrNameLst>
                                      </p:cBhvr>
                                      <p:to>
                                        <p:strVal val="visible"/>
                                      </p:to>
                                    </p:set>
                                    <p:animEffect transition="in" filter="fade">
                                      <p:cBhvr>
                                        <p:cTn id="63" dur="500"/>
                                        <p:tgtEl>
                                          <p:spTgt spid="64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643"/>
                                        </p:tgtEl>
                                        <p:attrNameLst>
                                          <p:attrName>style.visibility</p:attrName>
                                        </p:attrNameLst>
                                      </p:cBhvr>
                                      <p:to>
                                        <p:strVal val="visible"/>
                                      </p:to>
                                    </p:set>
                                    <p:animEffect transition="in" filter="fade">
                                      <p:cBhvr>
                                        <p:cTn id="68" dur="500"/>
                                        <p:tgtEl>
                                          <p:spTgt spid="64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653"/>
                                        </p:tgtEl>
                                        <p:attrNameLst>
                                          <p:attrName>style.visibility</p:attrName>
                                        </p:attrNameLst>
                                      </p:cBhvr>
                                      <p:to>
                                        <p:strVal val="visible"/>
                                      </p:to>
                                    </p:set>
                                    <p:animEffect transition="in" filter="fade">
                                      <p:cBhvr>
                                        <p:cTn id="73" dur="500"/>
                                        <p:tgtEl>
                                          <p:spTgt spid="653"/>
                                        </p:tgtEl>
                                      </p:cBhvr>
                                    </p:animEffect>
                                  </p:childTnLst>
                                </p:cTn>
                              </p:par>
                              <p:par>
                                <p:cTn id="74" presetID="10" presetClass="entr" presetSubtype="0" fill="hold" nodeType="withEffect">
                                  <p:stCondLst>
                                    <p:cond delay="0"/>
                                  </p:stCondLst>
                                  <p:childTnLst>
                                    <p:set>
                                      <p:cBhvr>
                                        <p:cTn id="75" dur="1" fill="hold">
                                          <p:stCondLst>
                                            <p:cond delay="0"/>
                                          </p:stCondLst>
                                        </p:cTn>
                                        <p:tgtEl>
                                          <p:spTgt spid="654"/>
                                        </p:tgtEl>
                                        <p:attrNameLst>
                                          <p:attrName>style.visibility</p:attrName>
                                        </p:attrNameLst>
                                      </p:cBhvr>
                                      <p:to>
                                        <p:strVal val="visible"/>
                                      </p:to>
                                    </p:set>
                                    <p:animEffect transition="in" filter="fade">
                                      <p:cBhvr>
                                        <p:cTn id="76" dur="500"/>
                                        <p:tgtEl>
                                          <p:spTgt spid="654"/>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644"/>
                                        </p:tgtEl>
                                        <p:attrNameLst>
                                          <p:attrName>style.visibility</p:attrName>
                                        </p:attrNameLst>
                                      </p:cBhvr>
                                      <p:to>
                                        <p:strVal val="visible"/>
                                      </p:to>
                                    </p:set>
                                    <p:animEffect transition="in" filter="fade">
                                      <p:cBhvr>
                                        <p:cTn id="81" dur="500"/>
                                        <p:tgtEl>
                                          <p:spTgt spid="644"/>
                                        </p:tgtEl>
                                      </p:cBhvr>
                                    </p:animEffect>
                                  </p:childTnLst>
                                </p:cTn>
                              </p:par>
                              <p:par>
                                <p:cTn id="82" presetID="10" presetClass="entr" presetSubtype="0" fill="hold" nodeType="withEffect">
                                  <p:stCondLst>
                                    <p:cond delay="0"/>
                                  </p:stCondLst>
                                  <p:childTnLst>
                                    <p:set>
                                      <p:cBhvr>
                                        <p:cTn id="83" dur="1" fill="hold">
                                          <p:stCondLst>
                                            <p:cond delay="0"/>
                                          </p:stCondLst>
                                        </p:cTn>
                                        <p:tgtEl>
                                          <p:spTgt spid="663"/>
                                        </p:tgtEl>
                                        <p:attrNameLst>
                                          <p:attrName>style.visibility</p:attrName>
                                        </p:attrNameLst>
                                      </p:cBhvr>
                                      <p:to>
                                        <p:strVal val="visible"/>
                                      </p:to>
                                    </p:set>
                                    <p:animEffect transition="in" filter="fade">
                                      <p:cBhvr>
                                        <p:cTn id="84" dur="500"/>
                                        <p:tgtEl>
                                          <p:spTgt spid="66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645"/>
                                        </p:tgtEl>
                                        <p:attrNameLst>
                                          <p:attrName>style.visibility</p:attrName>
                                        </p:attrNameLst>
                                      </p:cBhvr>
                                      <p:to>
                                        <p:strVal val="visible"/>
                                      </p:to>
                                    </p:set>
                                    <p:animEffect transition="in" filter="fade">
                                      <p:cBhvr>
                                        <p:cTn id="89" dur="500"/>
                                        <p:tgtEl>
                                          <p:spTgt spid="645"/>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646"/>
                                        </p:tgtEl>
                                        <p:attrNameLst>
                                          <p:attrName>style.visibility</p:attrName>
                                        </p:attrNameLst>
                                      </p:cBhvr>
                                      <p:to>
                                        <p:strVal val="visible"/>
                                      </p:to>
                                    </p:set>
                                    <p:animEffect transition="in" filter="fade">
                                      <p:cBhvr>
                                        <p:cTn id="94" dur="500"/>
                                        <p:tgtEl>
                                          <p:spTgt spid="646"/>
                                        </p:tgtEl>
                                      </p:cBhvr>
                                    </p:animEffect>
                                  </p:childTnLst>
                                </p:cTn>
                              </p:par>
                              <p:par>
                                <p:cTn id="95" presetID="10" presetClass="entr" presetSubtype="0" fill="hold" nodeType="withEffect">
                                  <p:stCondLst>
                                    <p:cond delay="0"/>
                                  </p:stCondLst>
                                  <p:childTnLst>
                                    <p:set>
                                      <p:cBhvr>
                                        <p:cTn id="96" dur="1" fill="hold">
                                          <p:stCondLst>
                                            <p:cond delay="0"/>
                                          </p:stCondLst>
                                        </p:cTn>
                                        <p:tgtEl>
                                          <p:spTgt spid="665"/>
                                        </p:tgtEl>
                                        <p:attrNameLst>
                                          <p:attrName>style.visibility</p:attrName>
                                        </p:attrNameLst>
                                      </p:cBhvr>
                                      <p:to>
                                        <p:strVal val="visible"/>
                                      </p:to>
                                    </p:set>
                                    <p:animEffect transition="in" filter="fade">
                                      <p:cBhvr>
                                        <p:cTn id="97" dur="500"/>
                                        <p:tgtEl>
                                          <p:spTgt spid="66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647"/>
                                        </p:tgtEl>
                                        <p:attrNameLst>
                                          <p:attrName>style.visibility</p:attrName>
                                        </p:attrNameLst>
                                      </p:cBhvr>
                                      <p:to>
                                        <p:strVal val="visible"/>
                                      </p:to>
                                    </p:set>
                                    <p:animEffect transition="in" filter="fade">
                                      <p:cBhvr>
                                        <p:cTn id="102" dur="500"/>
                                        <p:tgtEl>
                                          <p:spTgt spid="647"/>
                                        </p:tgtEl>
                                      </p:cBhvr>
                                    </p:animEffect>
                                  </p:childTnLst>
                                </p:cTn>
                              </p:par>
                              <p:par>
                                <p:cTn id="103" presetID="10" presetClass="entr" presetSubtype="0" fill="hold" nodeType="withEffect">
                                  <p:stCondLst>
                                    <p:cond delay="0"/>
                                  </p:stCondLst>
                                  <p:childTnLst>
                                    <p:set>
                                      <p:cBhvr>
                                        <p:cTn id="104" dur="1" fill="hold">
                                          <p:stCondLst>
                                            <p:cond delay="0"/>
                                          </p:stCondLst>
                                        </p:cTn>
                                        <p:tgtEl>
                                          <p:spTgt spid="666"/>
                                        </p:tgtEl>
                                        <p:attrNameLst>
                                          <p:attrName>style.visibility</p:attrName>
                                        </p:attrNameLst>
                                      </p:cBhvr>
                                      <p:to>
                                        <p:strVal val="visible"/>
                                      </p:to>
                                    </p:set>
                                    <p:animEffect transition="in" filter="fade">
                                      <p:cBhvr>
                                        <p:cTn id="105" dur="500"/>
                                        <p:tgtEl>
                                          <p:spTgt spid="666"/>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648"/>
                                        </p:tgtEl>
                                        <p:attrNameLst>
                                          <p:attrName>style.visibility</p:attrName>
                                        </p:attrNameLst>
                                      </p:cBhvr>
                                      <p:to>
                                        <p:strVal val="visible"/>
                                      </p:to>
                                    </p:set>
                                    <p:animEffect transition="in" filter="fade">
                                      <p:cBhvr>
                                        <p:cTn id="110" dur="500"/>
                                        <p:tgtEl>
                                          <p:spTgt spid="648"/>
                                        </p:tgtEl>
                                      </p:cBhvr>
                                    </p:animEffect>
                                  </p:childTnLst>
                                </p:cTn>
                              </p:par>
                              <p:par>
                                <p:cTn id="111" presetID="10" presetClass="entr" presetSubtype="0" fill="hold" nodeType="withEffect">
                                  <p:stCondLst>
                                    <p:cond delay="0"/>
                                  </p:stCondLst>
                                  <p:childTnLst>
                                    <p:set>
                                      <p:cBhvr>
                                        <p:cTn id="112" dur="1" fill="hold">
                                          <p:stCondLst>
                                            <p:cond delay="0"/>
                                          </p:stCondLst>
                                        </p:cTn>
                                        <p:tgtEl>
                                          <p:spTgt spid="667"/>
                                        </p:tgtEl>
                                        <p:attrNameLst>
                                          <p:attrName>style.visibility</p:attrName>
                                        </p:attrNameLst>
                                      </p:cBhvr>
                                      <p:to>
                                        <p:strVal val="visible"/>
                                      </p:to>
                                    </p:set>
                                    <p:animEffect transition="in" filter="fade">
                                      <p:cBhvr>
                                        <p:cTn id="113" dur="500"/>
                                        <p:tgtEl>
                                          <p:spTgt spid="667"/>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649"/>
                                        </p:tgtEl>
                                        <p:attrNameLst>
                                          <p:attrName>style.visibility</p:attrName>
                                        </p:attrNameLst>
                                      </p:cBhvr>
                                      <p:to>
                                        <p:strVal val="visible"/>
                                      </p:to>
                                    </p:set>
                                    <p:animEffect transition="in" filter="fade">
                                      <p:cBhvr>
                                        <p:cTn id="118" dur="500"/>
                                        <p:tgtEl>
                                          <p:spTgt spid="649"/>
                                        </p:tgtEl>
                                      </p:cBhvr>
                                    </p:animEffect>
                                  </p:childTnLst>
                                </p:cTn>
                              </p:par>
                              <p:par>
                                <p:cTn id="119" presetID="10" presetClass="entr" presetSubtype="0" fill="hold" nodeType="withEffect">
                                  <p:stCondLst>
                                    <p:cond delay="0"/>
                                  </p:stCondLst>
                                  <p:childTnLst>
                                    <p:set>
                                      <p:cBhvr>
                                        <p:cTn id="120" dur="1" fill="hold">
                                          <p:stCondLst>
                                            <p:cond delay="0"/>
                                          </p:stCondLst>
                                        </p:cTn>
                                        <p:tgtEl>
                                          <p:spTgt spid="668"/>
                                        </p:tgtEl>
                                        <p:attrNameLst>
                                          <p:attrName>style.visibility</p:attrName>
                                        </p:attrNameLst>
                                      </p:cBhvr>
                                      <p:to>
                                        <p:strVal val="visible"/>
                                      </p:to>
                                    </p:set>
                                    <p:animEffect transition="in" filter="fade">
                                      <p:cBhvr>
                                        <p:cTn id="121" dur="500"/>
                                        <p:tgtEl>
                                          <p:spTgt spid="668"/>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650"/>
                                        </p:tgtEl>
                                        <p:attrNameLst>
                                          <p:attrName>style.visibility</p:attrName>
                                        </p:attrNameLst>
                                      </p:cBhvr>
                                      <p:to>
                                        <p:strVal val="visible"/>
                                      </p:to>
                                    </p:set>
                                    <p:animEffect transition="in" filter="fade">
                                      <p:cBhvr>
                                        <p:cTn id="126" dur="500"/>
                                        <p:tgtEl>
                                          <p:spTgt spid="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F7FA"/>
        </a:solidFill>
        <a:effectLst/>
      </p:bgPr>
    </p:bg>
    <p:spTree>
      <p:nvGrpSpPr>
        <p:cNvPr id="1" name="Shape 678"/>
        <p:cNvGrpSpPr/>
        <p:nvPr/>
      </p:nvGrpSpPr>
      <p:grpSpPr>
        <a:xfrm>
          <a:off x="0" y="0"/>
          <a:ext cx="0" cy="0"/>
          <a:chOff x="0" y="0"/>
          <a:chExt cx="0" cy="0"/>
        </a:xfrm>
      </p:grpSpPr>
      <p:sp>
        <p:nvSpPr>
          <p:cNvPr id="679" name="Google Shape;679;p104"/>
          <p:cNvSpPr txBox="1">
            <a:spLocks noGrp="1"/>
          </p:cNvSpPr>
          <p:nvPr>
            <p:ph type="sldNum" idx="12"/>
          </p:nvPr>
        </p:nvSpPr>
        <p:spPr>
          <a:xfrm>
            <a:off x="6457950" y="3575447"/>
            <a:ext cx="2057400" cy="205500"/>
          </a:xfrm>
          <a:prstGeom prst="rect">
            <a:avLst/>
          </a:prstGeom>
          <a:noFill/>
          <a:ln>
            <a:noFill/>
          </a:ln>
        </p:spPr>
        <p:txBody>
          <a:bodyPr spcFirstLastPara="1" wrap="square" lIns="91425" tIns="45700" rIns="91425" bIns="45700" anchor="ctr" anchorCtr="0">
            <a:normAutofit fontScale="92500" lnSpcReduction="20000"/>
          </a:bodyPr>
          <a:lstStyle/>
          <a:p>
            <a:pPr marL="0" lvl="0" indent="0" algn="r" rtl="0">
              <a:spcBef>
                <a:spcPts val="0"/>
              </a:spcBef>
              <a:spcAft>
                <a:spcPts val="0"/>
              </a:spcAft>
              <a:buClr>
                <a:srgbClr val="000000"/>
              </a:buClr>
              <a:buFont typeface="Arial"/>
              <a:buNone/>
            </a:pPr>
            <a:fld id="{00000000-1234-1234-1234-123412341234}" type="slidenum">
              <a:rPr lang="en"/>
              <a:t>8</a:t>
            </a:fld>
            <a:endParaRPr/>
          </a:p>
        </p:txBody>
      </p:sp>
      <p:sp>
        <p:nvSpPr>
          <p:cNvPr id="680" name="Google Shape;680;p104"/>
          <p:cNvSpPr txBox="1"/>
          <p:nvPr/>
        </p:nvSpPr>
        <p:spPr>
          <a:xfrm>
            <a:off x="1566249" y="3050860"/>
            <a:ext cx="68406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200">
                <a:solidFill>
                  <a:schemeClr val="dk1"/>
                </a:solidFill>
                <a:latin typeface="Libre Franklin"/>
                <a:ea typeface="Libre Franklin"/>
                <a:cs typeface="Libre Franklin"/>
                <a:sym typeface="Libre Franklin"/>
              </a:rPr>
              <a:t>Source: Vital Records Death Certificate Records; Retrieved via NMDOH IBIS on 1/4/2024</a:t>
            </a:r>
            <a:endParaRPr/>
          </a:p>
        </p:txBody>
      </p:sp>
      <p:pic>
        <p:nvPicPr>
          <p:cNvPr id="681" name="Google Shape;681;p104"/>
          <p:cNvPicPr preferRelativeResize="0"/>
          <p:nvPr/>
        </p:nvPicPr>
        <p:blipFill rotWithShape="1">
          <a:blip r:embed="rId3">
            <a:alphaModFix/>
          </a:blip>
          <a:srcRect b="12907"/>
          <a:stretch/>
        </p:blipFill>
        <p:spPr>
          <a:xfrm>
            <a:off x="-1" y="0"/>
            <a:ext cx="9144001" cy="4479475"/>
          </a:xfrm>
          <a:prstGeom prst="rect">
            <a:avLst/>
          </a:prstGeom>
          <a:noFill/>
          <a:ln>
            <a:noFill/>
          </a:ln>
        </p:spPr>
      </p:pic>
      <p:sp>
        <p:nvSpPr>
          <p:cNvPr id="682" name="Google Shape;682;p104"/>
          <p:cNvSpPr txBox="1"/>
          <p:nvPr/>
        </p:nvSpPr>
        <p:spPr>
          <a:xfrm>
            <a:off x="8625000" y="483125"/>
            <a:ext cx="519000" cy="361800"/>
          </a:xfrm>
          <a:prstGeom prst="rect">
            <a:avLst/>
          </a:prstGeom>
          <a:solidFill>
            <a:srgbClr val="13396E"/>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a:solidFill>
                  <a:schemeClr val="lt1"/>
                </a:solidFill>
                <a:latin typeface="Avenir"/>
                <a:ea typeface="Avenir"/>
                <a:cs typeface="Avenir"/>
                <a:sym typeface="Avenir"/>
              </a:rPr>
              <a:t>24.3</a:t>
            </a:r>
            <a:endParaRPr sz="1300" b="1">
              <a:solidFill>
                <a:schemeClr val="lt1"/>
              </a:solidFill>
              <a:highlight>
                <a:srgbClr val="621216"/>
              </a:highlight>
              <a:latin typeface="Avenir"/>
              <a:ea typeface="Avenir"/>
              <a:cs typeface="Avenir"/>
              <a:sym typeface="Avenir"/>
            </a:endParaRPr>
          </a:p>
        </p:txBody>
      </p:sp>
      <p:sp>
        <p:nvSpPr>
          <p:cNvPr id="2" name="TextBox 1">
            <a:extLst>
              <a:ext uri="{FF2B5EF4-FFF2-40B4-BE49-F238E27FC236}">
                <a16:creationId xmlns:a16="http://schemas.microsoft.com/office/drawing/2014/main" id="{6688389C-5D9F-C8BF-4036-6DA26E4FAE4C}"/>
              </a:ext>
            </a:extLst>
          </p:cNvPr>
          <p:cNvSpPr txBox="1"/>
          <p:nvPr/>
        </p:nvSpPr>
        <p:spPr>
          <a:xfrm>
            <a:off x="39599" y="4479475"/>
            <a:ext cx="9064800" cy="584775"/>
          </a:xfrm>
          <a:prstGeom prst="rect">
            <a:avLst/>
          </a:prstGeom>
          <a:noFill/>
        </p:spPr>
        <p:txBody>
          <a:bodyPr wrap="square" rtlCol="0">
            <a:spAutoFit/>
          </a:bodyPr>
          <a:lstStyle/>
          <a:p>
            <a:pPr algn="ctr"/>
            <a:r>
              <a:rPr lang="en-US" sz="1600" b="1" dirty="0">
                <a:latin typeface="Avenir"/>
              </a:rPr>
              <a:t>Since 1995, NM suicide rates have been consistently 1.5 times higher than national rates. </a:t>
            </a:r>
          </a:p>
          <a:p>
            <a:pPr algn="ctr"/>
            <a:r>
              <a:rPr lang="en-US" sz="1600" b="1" dirty="0">
                <a:latin typeface="Avenir"/>
              </a:rPr>
              <a:t>From 2006-2016, suicide deaths increased in NM by about 25% compared to a 23% increase in the 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pic>
        <p:nvPicPr>
          <p:cNvPr id="688" name="Google Shape;688;p105" descr="A group of men wearing hard hats"/>
          <p:cNvPicPr preferRelativeResize="0"/>
          <p:nvPr/>
        </p:nvPicPr>
        <p:blipFill rotWithShape="1">
          <a:blip r:embed="rId3">
            <a:alphaModFix amt="36000"/>
          </a:blip>
          <a:srcRect l="14263" r="3762" b="35983"/>
          <a:stretch/>
        </p:blipFill>
        <p:spPr>
          <a:xfrm>
            <a:off x="-43872" y="0"/>
            <a:ext cx="9187872" cy="5212600"/>
          </a:xfrm>
          <a:prstGeom prst="rect">
            <a:avLst/>
          </a:prstGeom>
          <a:noFill/>
          <a:ln>
            <a:noFill/>
          </a:ln>
        </p:spPr>
      </p:pic>
      <p:sp>
        <p:nvSpPr>
          <p:cNvPr id="689" name="Google Shape;689;p105"/>
          <p:cNvSpPr txBox="1">
            <a:spLocks noGrp="1"/>
          </p:cNvSpPr>
          <p:nvPr>
            <p:ph type="title"/>
          </p:nvPr>
        </p:nvSpPr>
        <p:spPr>
          <a:xfrm>
            <a:off x="180400" y="0"/>
            <a:ext cx="4794300" cy="20163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2430"/>
              <a:buFont typeface="Garamond"/>
              <a:buNone/>
            </a:pPr>
            <a:r>
              <a:rPr lang="en" sz="4030" dirty="0">
                <a:solidFill>
                  <a:schemeClr val="dk1"/>
                </a:solidFill>
                <a:latin typeface="Avenir"/>
                <a:ea typeface="Avenir"/>
                <a:cs typeface="Avenir"/>
                <a:sym typeface="Avenir"/>
              </a:rPr>
              <a:t>WHO ARE CONSTRUCTION WORKERS? </a:t>
            </a:r>
            <a:endParaRPr sz="4030" dirty="0">
              <a:latin typeface="Avenir"/>
              <a:ea typeface="Avenir"/>
              <a:cs typeface="Avenir"/>
              <a:sym typeface="Avenir"/>
            </a:endParaRPr>
          </a:p>
        </p:txBody>
      </p:sp>
      <p:sp>
        <p:nvSpPr>
          <p:cNvPr id="690" name="Google Shape;690;p105"/>
          <p:cNvSpPr/>
          <p:nvPr/>
        </p:nvSpPr>
        <p:spPr>
          <a:xfrm>
            <a:off x="402225" y="1865125"/>
            <a:ext cx="3213000" cy="3015600"/>
          </a:xfrm>
          <a:prstGeom prst="ellipse">
            <a:avLst/>
          </a:prstGeom>
          <a:solidFill>
            <a:srgbClr val="15396E">
              <a:alpha val="498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91" name="Google Shape;691;p105"/>
          <p:cNvSpPr txBox="1"/>
          <p:nvPr/>
        </p:nvSpPr>
        <p:spPr>
          <a:xfrm>
            <a:off x="4929875" y="289600"/>
            <a:ext cx="3934500" cy="1070700"/>
          </a:xfrm>
          <a:prstGeom prst="rect">
            <a:avLst/>
          </a:prstGeom>
          <a:solidFill>
            <a:srgbClr val="15396E">
              <a:alpha val="49800"/>
            </a:srgbClr>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endParaRPr sz="2300" b="1">
              <a:solidFill>
                <a:schemeClr val="lt1"/>
              </a:solidFill>
              <a:latin typeface="Avenir"/>
              <a:ea typeface="Avenir"/>
              <a:cs typeface="Avenir"/>
              <a:sym typeface="Avenir"/>
            </a:endParaRPr>
          </a:p>
        </p:txBody>
      </p:sp>
      <p:sp>
        <p:nvSpPr>
          <p:cNvPr id="692" name="Google Shape;692;p105"/>
          <p:cNvSpPr txBox="1"/>
          <p:nvPr/>
        </p:nvSpPr>
        <p:spPr>
          <a:xfrm>
            <a:off x="4929950" y="289575"/>
            <a:ext cx="3934500" cy="1070700"/>
          </a:xfrm>
          <a:prstGeom prst="rect">
            <a:avLst/>
          </a:prstGeom>
          <a:solidFill>
            <a:srgbClr val="15396E">
              <a:alpha val="49800"/>
            </a:srgbClr>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2200" b="1">
                <a:solidFill>
                  <a:schemeClr val="lt1"/>
                </a:solidFill>
                <a:latin typeface="Avenir"/>
                <a:ea typeface="Avenir"/>
                <a:cs typeface="Avenir"/>
                <a:sym typeface="Avenir"/>
              </a:rPr>
              <a:t>Construction is a physically demanding, schedule driven, perfectionist job. </a:t>
            </a:r>
            <a:endParaRPr sz="2300" b="1">
              <a:solidFill>
                <a:schemeClr val="lt1"/>
              </a:solidFill>
              <a:latin typeface="Avenir"/>
              <a:ea typeface="Avenir"/>
              <a:cs typeface="Avenir"/>
              <a:sym typeface="Avenir"/>
            </a:endParaRPr>
          </a:p>
        </p:txBody>
      </p:sp>
      <p:sp>
        <p:nvSpPr>
          <p:cNvPr id="693" name="Google Shape;693;p105"/>
          <p:cNvSpPr txBox="1"/>
          <p:nvPr/>
        </p:nvSpPr>
        <p:spPr>
          <a:xfrm>
            <a:off x="4929950" y="1562688"/>
            <a:ext cx="3934500" cy="1596900"/>
          </a:xfrm>
          <a:prstGeom prst="rect">
            <a:avLst/>
          </a:prstGeom>
          <a:solidFill>
            <a:srgbClr val="15396E">
              <a:alpha val="49800"/>
            </a:srgbClr>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90000"/>
              </a:lnSpc>
              <a:spcBef>
                <a:spcPts val="800"/>
              </a:spcBef>
              <a:spcAft>
                <a:spcPts val="0"/>
              </a:spcAft>
              <a:buNone/>
            </a:pPr>
            <a:endParaRPr sz="2200" b="1">
              <a:solidFill>
                <a:schemeClr val="lt1"/>
              </a:solidFill>
              <a:latin typeface="Avenir"/>
              <a:ea typeface="Avenir"/>
              <a:cs typeface="Avenir"/>
              <a:sym typeface="Avenir"/>
            </a:endParaRPr>
          </a:p>
        </p:txBody>
      </p:sp>
      <p:sp>
        <p:nvSpPr>
          <p:cNvPr id="694" name="Google Shape;694;p105"/>
          <p:cNvSpPr txBox="1"/>
          <p:nvPr/>
        </p:nvSpPr>
        <p:spPr>
          <a:xfrm>
            <a:off x="4929875" y="1562688"/>
            <a:ext cx="3934500" cy="1596900"/>
          </a:xfrm>
          <a:prstGeom prst="rect">
            <a:avLst/>
          </a:prstGeom>
          <a:solidFill>
            <a:srgbClr val="15396E">
              <a:alpha val="49800"/>
            </a:srgbClr>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90000"/>
              </a:lnSpc>
              <a:spcBef>
                <a:spcPts val="800"/>
              </a:spcBef>
              <a:spcAft>
                <a:spcPts val="0"/>
              </a:spcAft>
              <a:buNone/>
            </a:pPr>
            <a:r>
              <a:rPr lang="en" sz="2200" b="1">
                <a:solidFill>
                  <a:schemeClr val="lt1"/>
                </a:solidFill>
                <a:latin typeface="Avenir"/>
                <a:ea typeface="Avenir"/>
                <a:cs typeface="Avenir"/>
                <a:sym typeface="Avenir"/>
              </a:rPr>
              <a:t>The construction industry adds a unique set of risk factors that are compounded by the existing suicide risk factors in our lives.</a:t>
            </a:r>
            <a:endParaRPr sz="2200" b="1">
              <a:solidFill>
                <a:schemeClr val="lt1"/>
              </a:solidFill>
              <a:latin typeface="Avenir"/>
              <a:ea typeface="Avenir"/>
              <a:cs typeface="Avenir"/>
              <a:sym typeface="Avenir"/>
            </a:endParaRPr>
          </a:p>
        </p:txBody>
      </p:sp>
      <p:sp>
        <p:nvSpPr>
          <p:cNvPr id="695" name="Google Shape;695;p105"/>
          <p:cNvSpPr txBox="1">
            <a:spLocks noGrp="1"/>
          </p:cNvSpPr>
          <p:nvPr>
            <p:ph type="body" idx="4294967295"/>
          </p:nvPr>
        </p:nvSpPr>
        <p:spPr>
          <a:xfrm>
            <a:off x="4929950" y="3362000"/>
            <a:ext cx="3934500" cy="1426724"/>
          </a:xfrm>
          <a:prstGeom prst="rect">
            <a:avLst/>
          </a:prstGeom>
          <a:solidFill>
            <a:srgbClr val="15396E">
              <a:alpha val="49800"/>
            </a:srgbClr>
          </a:solidFill>
          <a:ln w="2857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lvl="0" indent="0" algn="ctr" rtl="0">
              <a:lnSpc>
                <a:spcPct val="90000"/>
              </a:lnSpc>
              <a:spcBef>
                <a:spcPts val="800"/>
              </a:spcBef>
              <a:spcAft>
                <a:spcPts val="1200"/>
              </a:spcAft>
              <a:buNone/>
            </a:pPr>
            <a:r>
              <a:rPr lang="en" sz="2000" b="1">
                <a:solidFill>
                  <a:schemeClr val="lt1"/>
                </a:solidFill>
                <a:latin typeface="Avenir"/>
                <a:ea typeface="Avenir"/>
                <a:cs typeface="Avenir"/>
                <a:sym typeface="Avenir"/>
              </a:rPr>
              <a:t> </a:t>
            </a:r>
            <a:endParaRPr sz="2000" b="1">
              <a:solidFill>
                <a:schemeClr val="lt1"/>
              </a:solidFill>
              <a:latin typeface="Avenir"/>
              <a:ea typeface="Avenir"/>
              <a:cs typeface="Avenir"/>
              <a:sym typeface="Avenir"/>
            </a:endParaRPr>
          </a:p>
        </p:txBody>
      </p:sp>
      <p:sp>
        <p:nvSpPr>
          <p:cNvPr id="696" name="Google Shape;696;p105"/>
          <p:cNvSpPr txBox="1">
            <a:spLocks noGrp="1"/>
          </p:cNvSpPr>
          <p:nvPr>
            <p:ph type="body" idx="4294967295"/>
          </p:nvPr>
        </p:nvSpPr>
        <p:spPr>
          <a:xfrm>
            <a:off x="4929875" y="3354711"/>
            <a:ext cx="3934500" cy="1426723"/>
          </a:xfrm>
          <a:prstGeom prst="rect">
            <a:avLst/>
          </a:prstGeom>
          <a:solidFill>
            <a:srgbClr val="15396E">
              <a:alpha val="49800"/>
            </a:srgbClr>
          </a:solidFill>
          <a:ln w="2857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lvl="0" indent="0" algn="ctr" rtl="0">
              <a:lnSpc>
                <a:spcPct val="90000"/>
              </a:lnSpc>
              <a:spcBef>
                <a:spcPts val="800"/>
              </a:spcBef>
              <a:spcAft>
                <a:spcPts val="1200"/>
              </a:spcAft>
              <a:buNone/>
            </a:pPr>
            <a:r>
              <a:rPr lang="en" sz="2200" b="1" dirty="0">
                <a:solidFill>
                  <a:schemeClr val="lt1"/>
                </a:solidFill>
                <a:latin typeface="Avenir"/>
                <a:ea typeface="Avenir"/>
                <a:cs typeface="Avenir"/>
                <a:sym typeface="Avenir"/>
              </a:rPr>
              <a:t>Construction demographics are mixed and may include other high-risk populations (ex. Veterans, men). </a:t>
            </a:r>
            <a:endParaRPr sz="2000" b="1" dirty="0">
              <a:solidFill>
                <a:schemeClr val="lt1"/>
              </a:solidFill>
              <a:latin typeface="Avenir"/>
              <a:ea typeface="Avenir"/>
              <a:cs typeface="Avenir"/>
              <a:sym typeface="Avenir"/>
            </a:endParaRPr>
          </a:p>
        </p:txBody>
      </p:sp>
      <p:sp>
        <p:nvSpPr>
          <p:cNvPr id="697" name="Google Shape;697;p105"/>
          <p:cNvSpPr/>
          <p:nvPr/>
        </p:nvSpPr>
        <p:spPr>
          <a:xfrm>
            <a:off x="402225" y="1865125"/>
            <a:ext cx="3213000" cy="3015600"/>
          </a:xfrm>
          <a:prstGeom prst="ellipse">
            <a:avLst/>
          </a:prstGeom>
          <a:solidFill>
            <a:srgbClr val="15396E">
              <a:alpha val="498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98" name="Google Shape;698;p105"/>
          <p:cNvSpPr txBox="1"/>
          <p:nvPr/>
        </p:nvSpPr>
        <p:spPr>
          <a:xfrm>
            <a:off x="916277" y="1794932"/>
            <a:ext cx="2600975" cy="2957702"/>
          </a:xfrm>
          <a:prstGeom prst="rect">
            <a:avLst/>
          </a:prstGeom>
          <a:noFill/>
          <a:ln>
            <a:noFill/>
          </a:ln>
        </p:spPr>
        <p:txBody>
          <a:bodyPr spcFirstLastPara="1" wrap="square" lIns="91425" tIns="91425" rIns="91425" bIns="91425" anchor="t" anchorCtr="0">
            <a:spAutoFit/>
          </a:bodyPr>
          <a:lstStyle/>
          <a:p>
            <a:pPr marL="0" lvl="0" indent="0" algn="l" rtl="0">
              <a:lnSpc>
                <a:spcPct val="70000"/>
              </a:lnSpc>
              <a:spcBef>
                <a:spcPts val="800"/>
              </a:spcBef>
              <a:spcAft>
                <a:spcPts val="0"/>
              </a:spcAft>
              <a:buNone/>
            </a:pPr>
            <a:endParaRPr sz="1550" b="1" dirty="0">
              <a:solidFill>
                <a:schemeClr val="lt1"/>
              </a:solidFill>
              <a:latin typeface="Avenir"/>
              <a:ea typeface="Avenir"/>
              <a:cs typeface="Avenir"/>
              <a:sym typeface="Avenir"/>
            </a:endParaRPr>
          </a:p>
          <a:p>
            <a:pPr marL="177800" lvl="0" indent="-161925" algn="l" rtl="0">
              <a:lnSpc>
                <a:spcPct val="70000"/>
              </a:lnSpc>
              <a:spcBef>
                <a:spcPts val="800"/>
              </a:spcBef>
              <a:spcAft>
                <a:spcPts val="0"/>
              </a:spcAft>
              <a:buClr>
                <a:schemeClr val="lt1"/>
              </a:buClr>
              <a:buSzPts val="1550"/>
              <a:buFont typeface="Avenir"/>
              <a:buChar char="●"/>
            </a:pPr>
            <a:r>
              <a:rPr lang="en" sz="1550" b="1" dirty="0">
                <a:solidFill>
                  <a:schemeClr val="lt1"/>
                </a:solidFill>
                <a:latin typeface="Avenir"/>
                <a:ea typeface="Avenir"/>
                <a:cs typeface="Avenir"/>
                <a:sym typeface="Avenir"/>
              </a:rPr>
              <a:t>Exposed to Fatal Four:</a:t>
            </a:r>
            <a:endParaRPr sz="1550" b="1" dirty="0">
              <a:solidFill>
                <a:schemeClr val="lt1"/>
              </a:solidFill>
              <a:latin typeface="Avenir"/>
              <a:ea typeface="Avenir"/>
              <a:cs typeface="Avenir"/>
              <a:sym typeface="Avenir"/>
            </a:endParaRPr>
          </a:p>
          <a:p>
            <a:pPr marL="520700" lvl="1" indent="-161925" algn="l" rtl="0">
              <a:lnSpc>
                <a:spcPct val="70000"/>
              </a:lnSpc>
              <a:spcBef>
                <a:spcPts val="400"/>
              </a:spcBef>
              <a:spcAft>
                <a:spcPts val="0"/>
              </a:spcAft>
              <a:buClr>
                <a:schemeClr val="lt1"/>
              </a:buClr>
              <a:buSzPts val="1550"/>
              <a:buFont typeface="Avenir"/>
              <a:buChar char="○"/>
            </a:pPr>
            <a:r>
              <a:rPr lang="en" sz="1550" b="1" dirty="0">
                <a:solidFill>
                  <a:schemeClr val="lt1"/>
                </a:solidFill>
                <a:latin typeface="Avenir"/>
                <a:ea typeface="Avenir"/>
                <a:cs typeface="Avenir"/>
                <a:sym typeface="Avenir"/>
              </a:rPr>
              <a:t>Falls</a:t>
            </a:r>
            <a:endParaRPr sz="1550" b="1" dirty="0">
              <a:solidFill>
                <a:schemeClr val="lt1"/>
              </a:solidFill>
              <a:latin typeface="Avenir"/>
              <a:ea typeface="Avenir"/>
              <a:cs typeface="Avenir"/>
              <a:sym typeface="Avenir"/>
            </a:endParaRPr>
          </a:p>
          <a:p>
            <a:pPr marL="520700" lvl="1" indent="-161925" algn="l" rtl="0">
              <a:lnSpc>
                <a:spcPct val="70000"/>
              </a:lnSpc>
              <a:spcBef>
                <a:spcPts val="400"/>
              </a:spcBef>
              <a:spcAft>
                <a:spcPts val="0"/>
              </a:spcAft>
              <a:buClr>
                <a:schemeClr val="lt1"/>
              </a:buClr>
              <a:buSzPts val="1550"/>
              <a:buFont typeface="Avenir"/>
              <a:buChar char="○"/>
            </a:pPr>
            <a:r>
              <a:rPr lang="en" sz="1550" b="1" dirty="0">
                <a:solidFill>
                  <a:schemeClr val="lt1"/>
                </a:solidFill>
                <a:latin typeface="Avenir"/>
                <a:ea typeface="Avenir"/>
                <a:cs typeface="Avenir"/>
                <a:sym typeface="Avenir"/>
              </a:rPr>
              <a:t>Electrocution</a:t>
            </a:r>
            <a:endParaRPr sz="1550" b="1" dirty="0">
              <a:solidFill>
                <a:schemeClr val="lt1"/>
              </a:solidFill>
              <a:latin typeface="Avenir"/>
              <a:ea typeface="Avenir"/>
              <a:cs typeface="Avenir"/>
              <a:sym typeface="Avenir"/>
            </a:endParaRPr>
          </a:p>
          <a:p>
            <a:pPr marL="520700" lvl="1" indent="-161925" algn="l" rtl="0">
              <a:lnSpc>
                <a:spcPct val="70000"/>
              </a:lnSpc>
              <a:spcBef>
                <a:spcPts val="400"/>
              </a:spcBef>
              <a:spcAft>
                <a:spcPts val="0"/>
              </a:spcAft>
              <a:buClr>
                <a:schemeClr val="lt1"/>
              </a:buClr>
              <a:buSzPts val="1550"/>
              <a:buFont typeface="Avenir"/>
              <a:buChar char="○"/>
            </a:pPr>
            <a:r>
              <a:rPr lang="en" sz="1550" b="1" dirty="0">
                <a:solidFill>
                  <a:schemeClr val="lt1"/>
                </a:solidFill>
                <a:latin typeface="Avenir"/>
                <a:ea typeface="Avenir"/>
                <a:cs typeface="Avenir"/>
                <a:sym typeface="Avenir"/>
              </a:rPr>
              <a:t>Stuck-by</a:t>
            </a:r>
            <a:endParaRPr sz="1550" b="1" dirty="0">
              <a:solidFill>
                <a:schemeClr val="lt1"/>
              </a:solidFill>
              <a:latin typeface="Avenir"/>
              <a:ea typeface="Avenir"/>
              <a:cs typeface="Avenir"/>
              <a:sym typeface="Avenir"/>
            </a:endParaRPr>
          </a:p>
          <a:p>
            <a:pPr marL="520700" lvl="1" indent="-161925" algn="l" rtl="0">
              <a:lnSpc>
                <a:spcPct val="70000"/>
              </a:lnSpc>
              <a:spcBef>
                <a:spcPts val="400"/>
              </a:spcBef>
              <a:spcAft>
                <a:spcPts val="0"/>
              </a:spcAft>
              <a:buClr>
                <a:schemeClr val="lt1"/>
              </a:buClr>
              <a:buSzPts val="1550"/>
              <a:buFont typeface="Avenir"/>
              <a:buChar char="○"/>
            </a:pPr>
            <a:r>
              <a:rPr lang="en" sz="1550" b="1" dirty="0">
                <a:solidFill>
                  <a:schemeClr val="lt1"/>
                </a:solidFill>
                <a:latin typeface="Avenir"/>
                <a:ea typeface="Avenir"/>
                <a:cs typeface="Avenir"/>
                <a:sym typeface="Avenir"/>
              </a:rPr>
              <a:t>Caught-in/between</a:t>
            </a:r>
            <a:endParaRPr sz="1550" b="1" dirty="0">
              <a:solidFill>
                <a:schemeClr val="lt1"/>
              </a:solidFill>
              <a:latin typeface="Avenir"/>
              <a:ea typeface="Avenir"/>
              <a:cs typeface="Avenir"/>
              <a:sym typeface="Avenir"/>
            </a:endParaRPr>
          </a:p>
          <a:p>
            <a:pPr marL="177800" lvl="0" indent="-161925" algn="l" rtl="0">
              <a:lnSpc>
                <a:spcPct val="70000"/>
              </a:lnSpc>
              <a:spcBef>
                <a:spcPts val="800"/>
              </a:spcBef>
              <a:spcAft>
                <a:spcPts val="0"/>
              </a:spcAft>
              <a:buClr>
                <a:schemeClr val="lt1"/>
              </a:buClr>
              <a:buSzPts val="1550"/>
              <a:buFont typeface="Avenir"/>
              <a:buChar char="●"/>
            </a:pPr>
            <a:r>
              <a:rPr lang="en" sz="1550" b="1" dirty="0">
                <a:solidFill>
                  <a:schemeClr val="lt1"/>
                </a:solidFill>
                <a:latin typeface="Avenir"/>
                <a:ea typeface="Avenir"/>
                <a:cs typeface="Avenir"/>
                <a:sym typeface="Avenir"/>
              </a:rPr>
              <a:t>Public Perception:</a:t>
            </a:r>
            <a:endParaRPr sz="1550" b="1" dirty="0">
              <a:solidFill>
                <a:schemeClr val="lt1"/>
              </a:solidFill>
              <a:latin typeface="Avenir"/>
              <a:ea typeface="Avenir"/>
              <a:cs typeface="Avenir"/>
              <a:sym typeface="Avenir"/>
            </a:endParaRPr>
          </a:p>
          <a:p>
            <a:pPr marL="520700" lvl="1" indent="-161925" algn="l" rtl="0">
              <a:lnSpc>
                <a:spcPct val="70000"/>
              </a:lnSpc>
              <a:spcBef>
                <a:spcPts val="400"/>
              </a:spcBef>
              <a:spcAft>
                <a:spcPts val="0"/>
              </a:spcAft>
              <a:buClr>
                <a:schemeClr val="lt1"/>
              </a:buClr>
              <a:buSzPts val="1550"/>
              <a:buFont typeface="Avenir"/>
              <a:buChar char="○"/>
            </a:pPr>
            <a:r>
              <a:rPr lang="en" sz="1550" b="1" dirty="0">
                <a:solidFill>
                  <a:schemeClr val="lt1"/>
                </a:solidFill>
                <a:latin typeface="Avenir"/>
                <a:ea typeface="Avenir"/>
                <a:cs typeface="Avenir"/>
                <a:sym typeface="Avenir"/>
              </a:rPr>
              <a:t>Risk Takers</a:t>
            </a:r>
            <a:endParaRPr sz="1550" b="1" dirty="0">
              <a:solidFill>
                <a:schemeClr val="lt1"/>
              </a:solidFill>
              <a:latin typeface="Avenir"/>
              <a:ea typeface="Avenir"/>
              <a:cs typeface="Avenir"/>
              <a:sym typeface="Avenir"/>
            </a:endParaRPr>
          </a:p>
          <a:p>
            <a:pPr marL="520700" lvl="1" indent="-161925" algn="l" rtl="0">
              <a:lnSpc>
                <a:spcPct val="70000"/>
              </a:lnSpc>
              <a:spcBef>
                <a:spcPts val="400"/>
              </a:spcBef>
              <a:spcAft>
                <a:spcPts val="0"/>
              </a:spcAft>
              <a:buClr>
                <a:schemeClr val="lt1"/>
              </a:buClr>
              <a:buSzPts val="1550"/>
              <a:buFont typeface="Avenir"/>
              <a:buChar char="○"/>
            </a:pPr>
            <a:r>
              <a:rPr lang="en" sz="1550" b="1" dirty="0">
                <a:solidFill>
                  <a:schemeClr val="lt1"/>
                </a:solidFill>
                <a:latin typeface="Avenir"/>
                <a:ea typeface="Avenir"/>
                <a:cs typeface="Avenir"/>
                <a:sym typeface="Avenir"/>
              </a:rPr>
              <a:t>Tough and Rugged</a:t>
            </a:r>
            <a:endParaRPr sz="1550" b="1" dirty="0">
              <a:solidFill>
                <a:schemeClr val="lt1"/>
              </a:solidFill>
              <a:latin typeface="Avenir"/>
              <a:ea typeface="Avenir"/>
              <a:cs typeface="Avenir"/>
              <a:sym typeface="Avenir"/>
            </a:endParaRPr>
          </a:p>
          <a:p>
            <a:pPr marL="520700" lvl="1" indent="-161925" algn="l" rtl="0">
              <a:lnSpc>
                <a:spcPct val="70000"/>
              </a:lnSpc>
              <a:spcBef>
                <a:spcPts val="400"/>
              </a:spcBef>
              <a:spcAft>
                <a:spcPts val="0"/>
              </a:spcAft>
              <a:buClr>
                <a:schemeClr val="lt1"/>
              </a:buClr>
              <a:buSzPts val="1550"/>
              <a:buFont typeface="Avenir"/>
              <a:buChar char="○"/>
            </a:pPr>
            <a:r>
              <a:rPr lang="en" sz="1550" b="1" dirty="0">
                <a:solidFill>
                  <a:schemeClr val="lt1"/>
                </a:solidFill>
                <a:latin typeface="Avenir"/>
                <a:ea typeface="Avenir"/>
                <a:cs typeface="Avenir"/>
                <a:sym typeface="Avenir"/>
              </a:rPr>
              <a:t>Steel toed boots</a:t>
            </a:r>
            <a:endParaRPr sz="1550" b="1" dirty="0">
              <a:solidFill>
                <a:schemeClr val="lt1"/>
              </a:solidFill>
              <a:latin typeface="Avenir"/>
              <a:ea typeface="Avenir"/>
              <a:cs typeface="Avenir"/>
              <a:sym typeface="Avenir"/>
            </a:endParaRPr>
          </a:p>
          <a:p>
            <a:pPr marL="520700" lvl="1" indent="-161925" algn="l" rtl="0">
              <a:lnSpc>
                <a:spcPct val="70000"/>
              </a:lnSpc>
              <a:spcBef>
                <a:spcPts val="400"/>
              </a:spcBef>
              <a:spcAft>
                <a:spcPts val="0"/>
              </a:spcAft>
              <a:buClr>
                <a:schemeClr val="lt1"/>
              </a:buClr>
              <a:buSzPts val="1550"/>
              <a:buFont typeface="Avenir"/>
              <a:buChar char="○"/>
            </a:pPr>
            <a:r>
              <a:rPr lang="en" sz="1550" b="1" dirty="0">
                <a:solidFill>
                  <a:schemeClr val="lt1"/>
                </a:solidFill>
                <a:latin typeface="Avenir"/>
                <a:ea typeface="Avenir"/>
                <a:cs typeface="Avenir"/>
                <a:sym typeface="Avenir"/>
              </a:rPr>
              <a:t>Drive pickup trucks</a:t>
            </a:r>
            <a:endParaRPr sz="1550" b="1" dirty="0">
              <a:solidFill>
                <a:schemeClr val="lt1"/>
              </a:solidFill>
              <a:latin typeface="Avenir"/>
              <a:ea typeface="Avenir"/>
              <a:cs typeface="Avenir"/>
              <a:sym typeface="Avenir"/>
            </a:endParaRPr>
          </a:p>
          <a:p>
            <a:pPr marL="520700" lvl="1" indent="-161925" algn="l" rtl="0">
              <a:lnSpc>
                <a:spcPct val="70000"/>
              </a:lnSpc>
              <a:spcBef>
                <a:spcPts val="400"/>
              </a:spcBef>
              <a:spcAft>
                <a:spcPts val="0"/>
              </a:spcAft>
              <a:buClr>
                <a:schemeClr val="lt1"/>
              </a:buClr>
              <a:buSzPts val="1550"/>
              <a:buFont typeface="Avenir"/>
              <a:buChar char="○"/>
            </a:pPr>
            <a:r>
              <a:rPr lang="en" sz="1550" b="1" dirty="0">
                <a:solidFill>
                  <a:schemeClr val="lt1"/>
                </a:solidFill>
                <a:latin typeface="Avenir"/>
                <a:ea typeface="Avenir"/>
                <a:cs typeface="Avenir"/>
                <a:sym typeface="Avenir"/>
              </a:rPr>
              <a:t>Hunt and fish</a:t>
            </a:r>
            <a:r>
              <a:rPr lang="en" sz="1550" dirty="0">
                <a:solidFill>
                  <a:schemeClr val="lt1"/>
                </a:solidFill>
                <a:latin typeface="Avenir"/>
                <a:ea typeface="Avenir"/>
                <a:cs typeface="Avenir"/>
                <a:sym typeface="Avenir"/>
              </a:rPr>
              <a:t> </a:t>
            </a:r>
            <a:endParaRPr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1"/>
                                        </p:tgtEl>
                                        <p:attrNameLst>
                                          <p:attrName>style.visibility</p:attrName>
                                        </p:attrNameLst>
                                      </p:cBhvr>
                                      <p:to>
                                        <p:strVal val="visible"/>
                                      </p:to>
                                    </p:set>
                                    <p:animEffect transition="in" filter="fade">
                                      <p:cBhvr>
                                        <p:cTn id="7" dur="500"/>
                                        <p:tgtEl>
                                          <p:spTgt spid="69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92"/>
                                        </p:tgtEl>
                                        <p:attrNameLst>
                                          <p:attrName>style.visibility</p:attrName>
                                        </p:attrNameLst>
                                      </p:cBhvr>
                                      <p:to>
                                        <p:strVal val="visible"/>
                                      </p:to>
                                    </p:set>
                                    <p:animEffect transition="in" filter="fade">
                                      <p:cBhvr>
                                        <p:cTn id="10" dur="500"/>
                                        <p:tgtEl>
                                          <p:spTgt spid="69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93"/>
                                        </p:tgtEl>
                                        <p:attrNameLst>
                                          <p:attrName>style.visibility</p:attrName>
                                        </p:attrNameLst>
                                      </p:cBhvr>
                                      <p:to>
                                        <p:strVal val="visible"/>
                                      </p:to>
                                    </p:set>
                                    <p:animEffect transition="in" filter="fade">
                                      <p:cBhvr>
                                        <p:cTn id="15" dur="500"/>
                                        <p:tgtEl>
                                          <p:spTgt spid="69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94"/>
                                        </p:tgtEl>
                                        <p:attrNameLst>
                                          <p:attrName>style.visibility</p:attrName>
                                        </p:attrNameLst>
                                      </p:cBhvr>
                                      <p:to>
                                        <p:strVal val="visible"/>
                                      </p:to>
                                    </p:set>
                                    <p:animEffect transition="in" filter="fade">
                                      <p:cBhvr>
                                        <p:cTn id="18" dur="500"/>
                                        <p:tgtEl>
                                          <p:spTgt spid="69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95">
                                            <p:bg/>
                                          </p:spTgt>
                                        </p:tgtEl>
                                        <p:attrNameLst>
                                          <p:attrName>style.visibility</p:attrName>
                                        </p:attrNameLst>
                                      </p:cBhvr>
                                      <p:to>
                                        <p:strVal val="visible"/>
                                      </p:to>
                                    </p:set>
                                    <p:animEffect transition="in" filter="fade">
                                      <p:cBhvr>
                                        <p:cTn id="23" dur="500"/>
                                        <p:tgtEl>
                                          <p:spTgt spid="695">
                                            <p:bg/>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95">
                                            <p:txEl>
                                              <p:pRg st="0" end="0"/>
                                            </p:txEl>
                                          </p:spTgt>
                                        </p:tgtEl>
                                        <p:attrNameLst>
                                          <p:attrName>style.visibility</p:attrName>
                                        </p:attrNameLst>
                                      </p:cBhvr>
                                      <p:to>
                                        <p:strVal val="visible"/>
                                      </p:to>
                                    </p:set>
                                    <p:animEffect transition="in" filter="fade">
                                      <p:cBhvr>
                                        <p:cTn id="26" dur="500"/>
                                        <p:tgtEl>
                                          <p:spTgt spid="695">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96">
                                            <p:bg/>
                                          </p:spTgt>
                                        </p:tgtEl>
                                        <p:attrNameLst>
                                          <p:attrName>style.visibility</p:attrName>
                                        </p:attrNameLst>
                                      </p:cBhvr>
                                      <p:to>
                                        <p:strVal val="visible"/>
                                      </p:to>
                                    </p:set>
                                    <p:animEffect transition="in" filter="fade">
                                      <p:cBhvr>
                                        <p:cTn id="29" dur="500"/>
                                        <p:tgtEl>
                                          <p:spTgt spid="696">
                                            <p:bg/>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96">
                                            <p:txEl>
                                              <p:pRg st="0" end="0"/>
                                            </p:txEl>
                                          </p:spTgt>
                                        </p:tgtEl>
                                        <p:attrNameLst>
                                          <p:attrName>style.visibility</p:attrName>
                                        </p:attrNameLst>
                                      </p:cBhvr>
                                      <p:to>
                                        <p:strVal val="visible"/>
                                      </p:to>
                                    </p:set>
                                    <p:animEffect transition="in" filter="fade">
                                      <p:cBhvr>
                                        <p:cTn id="32" dur="500"/>
                                        <p:tgtEl>
                                          <p:spTgt spid="69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90"/>
                                        </p:tgtEl>
                                        <p:attrNameLst>
                                          <p:attrName>style.visibility</p:attrName>
                                        </p:attrNameLst>
                                      </p:cBhvr>
                                      <p:to>
                                        <p:strVal val="visible"/>
                                      </p:to>
                                    </p:set>
                                    <p:animEffect transition="in" filter="fade">
                                      <p:cBhvr>
                                        <p:cTn id="37" dur="500"/>
                                        <p:tgtEl>
                                          <p:spTgt spid="69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97"/>
                                        </p:tgtEl>
                                        <p:attrNameLst>
                                          <p:attrName>style.visibility</p:attrName>
                                        </p:attrNameLst>
                                      </p:cBhvr>
                                      <p:to>
                                        <p:strVal val="visible"/>
                                      </p:to>
                                    </p:set>
                                    <p:animEffect transition="in" filter="fade">
                                      <p:cBhvr>
                                        <p:cTn id="40" dur="500"/>
                                        <p:tgtEl>
                                          <p:spTgt spid="69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98"/>
                                        </p:tgtEl>
                                        <p:attrNameLst>
                                          <p:attrName>style.visibility</p:attrName>
                                        </p:attrNameLst>
                                      </p:cBhvr>
                                      <p:to>
                                        <p:strVal val="visible"/>
                                      </p:to>
                                    </p:set>
                                    <p:animEffect transition="in" filter="fade">
                                      <p:cBhvr>
                                        <p:cTn id="43" dur="500"/>
                                        <p:tgtEl>
                                          <p:spTgt spid="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0" grpId="0" animBg="1"/>
      <p:bldP spid="691" grpId="0" animBg="1"/>
      <p:bldP spid="692" grpId="0" animBg="1"/>
      <p:bldP spid="693" grpId="0" animBg="1"/>
      <p:bldP spid="694" grpId="0" animBg="1"/>
      <p:bldP spid="695" grpId="0" uiExpand="1" build="p" animBg="1"/>
      <p:bldP spid="696" grpId="0" uiExpand="1" build="p" animBg="1"/>
      <p:bldP spid="697" grpId="0" animBg="1"/>
      <p:bldP spid="698" grpId="0"/>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306</TotalTime>
  <Words>5757</Words>
  <Application>Microsoft Office PowerPoint</Application>
  <PresentationFormat>On-screen Show (16:9)</PresentationFormat>
  <Paragraphs>608</Paragraphs>
  <Slides>38</Slides>
  <Notes>38</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38</vt:i4>
      </vt:variant>
    </vt:vector>
  </HeadingPairs>
  <TitlesOfParts>
    <vt:vector size="57" baseType="lpstr">
      <vt:lpstr>Open Sans</vt:lpstr>
      <vt:lpstr>arial</vt:lpstr>
      <vt:lpstr>Oswald</vt:lpstr>
      <vt:lpstr>Corbel</vt:lpstr>
      <vt:lpstr>arial</vt:lpstr>
      <vt:lpstr>Courier New</vt:lpstr>
      <vt:lpstr>Libre Franklin</vt:lpstr>
      <vt:lpstr>Garamond</vt:lpstr>
      <vt:lpstr>Century Gothic</vt:lpstr>
      <vt:lpstr>Noto Sans Symbols</vt:lpstr>
      <vt:lpstr>Wingdings</vt:lpstr>
      <vt:lpstr>Avenir</vt:lpstr>
      <vt:lpstr>Calibri</vt:lpstr>
      <vt:lpstr>Avenir Next</vt:lpstr>
      <vt:lpstr>Simple Light</vt:lpstr>
      <vt:lpstr>Office Theme</vt:lpstr>
      <vt:lpstr>2_Office Theme</vt:lpstr>
      <vt:lpstr>2_Office Theme</vt:lpstr>
      <vt:lpstr>Office Theme</vt:lpstr>
      <vt:lpstr>Breaking Barriers:  A Tool Box for Access to Mental Health Care in  New Mexico</vt:lpstr>
      <vt:lpstr>     </vt:lpstr>
      <vt:lpstr>PowerPoint Presentation</vt:lpstr>
      <vt:lpstr>Learning Objectives </vt:lpstr>
      <vt:lpstr>Why Do We Need a Mental Health Tool Box: </vt:lpstr>
      <vt:lpstr>PowerPoint Presentation</vt:lpstr>
      <vt:lpstr>State Suicide Rates (2022)</vt:lpstr>
      <vt:lpstr>PowerPoint Presentation</vt:lpstr>
      <vt:lpstr>WHO ARE CONSTRUCTION WORKERS? </vt:lpstr>
      <vt:lpstr>Construction Industry Risk Factors</vt:lpstr>
      <vt:lpstr>PowerPoint Presentation</vt:lpstr>
      <vt:lpstr>PowerPoint Presentation</vt:lpstr>
      <vt:lpstr>PowerPoint Presentation</vt:lpstr>
      <vt:lpstr>PowerPoint Presentation</vt:lpstr>
      <vt:lpstr>You Have to Want to Use the Tools in Your Tool Box: </vt:lpstr>
      <vt:lpstr>Breaking the Barrier</vt:lpstr>
      <vt:lpstr>Stigma - It’s ok to not be ok</vt:lpstr>
      <vt:lpstr>The Stigma Needs to Go!</vt:lpstr>
      <vt:lpstr>Accessing The Tools in Your Tool Box </vt:lpstr>
      <vt:lpstr>Personal and Psychological Barriers to Care: </vt:lpstr>
      <vt:lpstr>Environmental Barriers to Care: </vt:lpstr>
      <vt:lpstr>Systems in Place to Combat Barriers to Care:  </vt:lpstr>
      <vt:lpstr>PowerPoint Presentation</vt:lpstr>
      <vt:lpstr>Moving Forward: A Culture Shift</vt:lpstr>
      <vt:lpstr>PowerPoint Presentation</vt:lpstr>
      <vt:lpstr>Know What your Tools Are and How to Use Them:  </vt:lpstr>
      <vt:lpstr>PowerPoint Presentation</vt:lpstr>
      <vt:lpstr>What Type of Care Do You Need: </vt:lpstr>
      <vt:lpstr>Mental Health Crisis Episode</vt:lpstr>
      <vt:lpstr>Mental Health Crisis Episode</vt:lpstr>
      <vt:lpstr>The Solution is Not a Mystery </vt:lpstr>
      <vt:lpstr>Ask the Question, Save a Life</vt:lpstr>
      <vt:lpstr>Tools You Can Add to Your Tool Box: </vt:lpstr>
      <vt:lpstr>PowerPoint Presentation</vt:lpstr>
      <vt:lpstr>Strangers don’t prevent suicide, people you already know do…  </vt:lpstr>
      <vt:lpstr>PowerPoint Presentation</vt:lpstr>
      <vt:lpstr>PowerPoint Presentation</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Shayna</dc:creator>
  <cp:lastModifiedBy>Shayna Klassen</cp:lastModifiedBy>
  <cp:revision>2</cp:revision>
  <dcterms:modified xsi:type="dcterms:W3CDTF">2024-09-05T18:24:17Z</dcterms:modified>
</cp:coreProperties>
</file>