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2" r:id="rId4"/>
  </p:sldMasterIdLst>
  <p:notesMasterIdLst>
    <p:notesMasterId r:id="rId35"/>
  </p:notesMasterIdLst>
  <p:sldIdLst>
    <p:sldId id="257" r:id="rId5"/>
    <p:sldId id="262" r:id="rId6"/>
    <p:sldId id="264" r:id="rId7"/>
    <p:sldId id="267" r:id="rId8"/>
    <p:sldId id="260" r:id="rId9"/>
    <p:sldId id="3488" r:id="rId10"/>
    <p:sldId id="3492" r:id="rId11"/>
    <p:sldId id="3489" r:id="rId12"/>
    <p:sldId id="3490" r:id="rId13"/>
    <p:sldId id="271" r:id="rId14"/>
    <p:sldId id="270" r:id="rId15"/>
    <p:sldId id="273" r:id="rId16"/>
    <p:sldId id="272" r:id="rId17"/>
    <p:sldId id="275" r:id="rId18"/>
    <p:sldId id="279" r:id="rId19"/>
    <p:sldId id="3474" r:id="rId20"/>
    <p:sldId id="269" r:id="rId21"/>
    <p:sldId id="276" r:id="rId22"/>
    <p:sldId id="281" r:id="rId23"/>
    <p:sldId id="3473" r:id="rId24"/>
    <p:sldId id="280" r:id="rId25"/>
    <p:sldId id="289" r:id="rId26"/>
    <p:sldId id="287" r:id="rId27"/>
    <p:sldId id="290" r:id="rId28"/>
    <p:sldId id="291" r:id="rId29"/>
    <p:sldId id="292" r:id="rId30"/>
    <p:sldId id="3542" r:id="rId31"/>
    <p:sldId id="3540" r:id="rId32"/>
    <p:sldId id="3541" r:id="rId33"/>
    <p:sldId id="301" r:id="rId34"/>
  </p:sldIdLst>
  <p:sldSz cx="12192000" cy="6858000"/>
  <p:notesSz cx="6858000" cy="9144000"/>
  <p:embeddedFontLst>
    <p:embeddedFont>
      <p:font typeface="Arial Black" panose="020B0A04020102020204" pitchFamily="34" charset="0"/>
      <p:bold r:id="rId36"/>
    </p:embeddedFont>
    <p:embeddedFont>
      <p:font typeface="Montserrat" panose="00000500000000000000" pitchFamily="2" charset="0"/>
      <p:regular r:id="rId37"/>
      <p:bold r:id="rId38"/>
      <p:italic r:id="rId39"/>
    </p:embeddedFont>
    <p:embeddedFont>
      <p:font typeface="Montserrat ExtraBold" panose="00000900000000000000" pitchFamily="2" charset="0"/>
      <p:bold r:id="rId40"/>
      <p:boldItalic r:id="rId41"/>
    </p:embeddedFont>
    <p:embeddedFont>
      <p:font typeface="Montserrat Light" panose="00000400000000000000" pitchFamily="2" charset="0"/>
      <p:regular r:id="rId42"/>
      <p:italic r:id="rId43"/>
    </p:embeddedFont>
    <p:embeddedFont>
      <p:font typeface="Montserrat SemiBold" panose="00000700000000000000" pitchFamily="2" charset="0"/>
      <p:bold r:id="rId44"/>
      <p:boldItalic r:id="rId45"/>
    </p:embeddedFont>
    <p:embeddedFont>
      <p:font typeface="Nunito" pitchFamily="2" charset="0"/>
      <p:regular r:id="rId46"/>
      <p:bold r:id="rId47"/>
      <p:italic r:id="rId48"/>
      <p:boldItalic r:id="rId49"/>
    </p:embeddedFont>
    <p:embeddedFont>
      <p:font typeface="Open Sans" panose="020B0606030504020204" pitchFamily="34" charset="0"/>
      <p:regular r:id="rId50"/>
      <p:bold r:id="rId51"/>
      <p:italic r:id="rId52"/>
      <p:boldItalic r:id="rId53"/>
    </p:embeddedFont>
    <p:embeddedFont>
      <p:font typeface="Roboto" panose="02000000000000000000" pitchFamily="2" charset="0"/>
      <p:regular r:id="rId54"/>
      <p:bold r:id="rId55"/>
      <p:italic r:id="rId56"/>
      <p:boldItalic r:id="rId57"/>
    </p:embeddedFont>
    <p:embeddedFont>
      <p:font typeface="Verdana" panose="020B0604030504040204" pitchFamily="34" charset="0"/>
      <p:regular r:id="rId58"/>
      <p:bold r:id="rId59"/>
      <p:italic r:id="rId60"/>
      <p:boldItalic r:id="rId61"/>
    </p:embeddedFont>
    <p:embeddedFont>
      <p:font typeface="Yu Gothic UI" panose="020B0500000000000000" pitchFamily="34" charset="-128"/>
      <p:regular r:id="rId62"/>
      <p:bold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61FF"/>
    <a:srgbClr val="E70826"/>
    <a:srgbClr val="00C4E5"/>
    <a:srgbClr val="BF2173"/>
    <a:srgbClr val="29D1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047F56-43F3-4B4A-9FE1-4E4CFCF55EEA}" v="1" dt="2024-08-28T19:18:00.9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52"/>
    <p:restoredTop sz="82907" autoAdjust="0"/>
  </p:normalViewPr>
  <p:slideViewPr>
    <p:cSldViewPr snapToGrid="0" snapToObjects="1">
      <p:cViewPr varScale="1">
        <p:scale>
          <a:sx n="92" d="100"/>
          <a:sy n="92" d="100"/>
        </p:scale>
        <p:origin x="86"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font" Target="fonts/font28.fntdata"/><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26.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16.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font" Target="fonts/font4.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spPr>
            <a:solidFill>
              <a:srgbClr val="2461FF"/>
            </a:solidFill>
          </c:spPr>
          <c:dPt>
            <c:idx val="0"/>
            <c:bubble3D val="0"/>
            <c:spPr>
              <a:solidFill>
                <a:srgbClr val="2461FF"/>
              </a:solidFill>
              <a:ln w="19050">
                <a:solidFill>
                  <a:schemeClr val="lt1"/>
                </a:solidFill>
              </a:ln>
              <a:effectLst/>
            </c:spPr>
            <c:extLst>
              <c:ext xmlns:c16="http://schemas.microsoft.com/office/drawing/2014/chart" uri="{C3380CC4-5D6E-409C-BE32-E72D297353CC}">
                <c16:uniqueId val="{00000001-310F-4625-874F-035DE1CE2456}"/>
              </c:ext>
            </c:extLst>
          </c:dPt>
          <c:dPt>
            <c:idx val="1"/>
            <c:bubble3D val="0"/>
            <c:spPr>
              <a:solidFill>
                <a:srgbClr val="6BD8FF"/>
              </a:solidFill>
              <a:ln w="19050">
                <a:solidFill>
                  <a:schemeClr val="lt1"/>
                </a:solidFill>
              </a:ln>
              <a:effectLst/>
            </c:spPr>
            <c:extLst>
              <c:ext xmlns:c16="http://schemas.microsoft.com/office/drawing/2014/chart" uri="{C3380CC4-5D6E-409C-BE32-E72D297353CC}">
                <c16:uniqueId val="{00000001-7220-488E-8888-32AA62695333}"/>
              </c:ext>
            </c:extLst>
          </c:dPt>
          <c:val>
            <c:numRef>
              <c:f>Sheet1!$B$2:$B$3</c:f>
              <c:numCache>
                <c:formatCode>0.00%</c:formatCode>
                <c:ptCount val="2"/>
                <c:pt idx="0">
                  <c:v>0.93100000000000005</c:v>
                </c:pt>
                <c:pt idx="1">
                  <c:v>6.8000000000000005E-2</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Column1</c:v>
                      </c:pt>
                    </c:strCache>
                  </c:strRef>
                </c15:tx>
              </c15:filteredSeriesTitle>
            </c:ext>
            <c:ext xmlns:c15="http://schemas.microsoft.com/office/drawing/2012/chart" uri="{02D57815-91ED-43cb-92C2-25804820EDAC}">
              <c15:filteredCategoryTitle>
                <c15:cat>
                  <c:strRef>
                    <c:extLst>
                      <c:ext uri="{02D57815-91ED-43cb-92C2-25804820EDAC}">
                        <c15:formulaRef>
                          <c15:sqref>Sheet1!$A$2:$A$3</c15:sqref>
                        </c15:formulaRef>
                      </c:ext>
                    </c:extLst>
                    <c:strCache>
                      <c:ptCount val="2"/>
                      <c:pt idx="0">
                        <c:v>No treatment</c:v>
                      </c:pt>
                      <c:pt idx="1">
                        <c:v>Treatment</c:v>
                      </c:pt>
                    </c:strCache>
                  </c:strRef>
                </c15:cat>
              </c15:filteredCategoryTitle>
            </c:ext>
            <c:ext xmlns:c16="http://schemas.microsoft.com/office/drawing/2014/chart" uri="{C3380CC4-5D6E-409C-BE32-E72D297353CC}">
              <c16:uniqueId val="{00000000-7220-488E-8888-32AA6269533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2461FF"/>
              </a:solidFill>
              <a:ln w="19050">
                <a:solidFill>
                  <a:schemeClr val="lt1"/>
                </a:solidFill>
              </a:ln>
              <a:effectLst/>
            </c:spPr>
            <c:extLst>
              <c:ext xmlns:c16="http://schemas.microsoft.com/office/drawing/2014/chart" uri="{C3380CC4-5D6E-409C-BE32-E72D297353CC}">
                <c16:uniqueId val="{00000001-082C-4B6C-BC14-682ED6700AAA}"/>
              </c:ext>
            </c:extLst>
          </c:dPt>
          <c:dPt>
            <c:idx val="1"/>
            <c:bubble3D val="0"/>
            <c:spPr>
              <a:solidFill>
                <a:srgbClr val="6BD8FF"/>
              </a:solidFill>
              <a:ln w="19050">
                <a:solidFill>
                  <a:schemeClr val="lt1"/>
                </a:solidFill>
              </a:ln>
              <a:effectLst/>
            </c:spPr>
            <c:extLst>
              <c:ext xmlns:c16="http://schemas.microsoft.com/office/drawing/2014/chart" uri="{C3380CC4-5D6E-409C-BE32-E72D297353CC}">
                <c16:uniqueId val="{00000002-082C-4B6C-BC14-682ED6700AAA}"/>
              </c:ext>
            </c:extLst>
          </c:dPt>
          <c:dPt>
            <c:idx val="2"/>
            <c:bubble3D val="0"/>
            <c:spPr>
              <a:solidFill>
                <a:srgbClr val="5E1FC4"/>
              </a:solidFill>
              <a:ln w="19050">
                <a:solidFill>
                  <a:schemeClr val="lt1"/>
                </a:solidFill>
              </a:ln>
              <a:effectLst/>
            </c:spPr>
            <c:extLst>
              <c:ext xmlns:c16="http://schemas.microsoft.com/office/drawing/2014/chart" uri="{C3380CC4-5D6E-409C-BE32-E72D297353CC}">
                <c16:uniqueId val="{00000003-082C-4B6C-BC14-682ED6700AA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160-4470-9748-6F78C2E0F9A2}"/>
              </c:ext>
            </c:extLst>
          </c:dPt>
          <c:dLbls>
            <c:delete val="1"/>
          </c:dLbls>
          <c:cat>
            <c:strRef>
              <c:f>Sheet1!$A$2:$A$5</c:f>
              <c:strCache>
                <c:ptCount val="3"/>
                <c:pt idx="0">
                  <c:v>Didn't feel they needed it</c:v>
                </c:pt>
                <c:pt idx="1">
                  <c:v>Knew they needed treatment but didn't try to get it</c:v>
                </c:pt>
                <c:pt idx="2">
                  <c:v>Tried but could't get treatment</c:v>
                </c:pt>
              </c:strCache>
            </c:strRef>
          </c:cat>
          <c:val>
            <c:numRef>
              <c:f>Sheet1!$B$2:$B$5</c:f>
              <c:numCache>
                <c:formatCode>0.00%</c:formatCode>
                <c:ptCount val="4"/>
                <c:pt idx="0">
                  <c:v>0.96799999999999997</c:v>
                </c:pt>
                <c:pt idx="1">
                  <c:v>2.1000000000000001E-2</c:v>
                </c:pt>
                <c:pt idx="2">
                  <c:v>1.4E-2</c:v>
                </c:pt>
              </c:numCache>
            </c:numRef>
          </c:val>
          <c:extLst>
            <c:ext xmlns:c16="http://schemas.microsoft.com/office/drawing/2014/chart" uri="{C3380CC4-5D6E-409C-BE32-E72D297353CC}">
              <c16:uniqueId val="{00000000-082C-4B6C-BC14-682ED6700AAA}"/>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0.48757</cdr:x>
      <cdr:y>0</cdr:y>
    </cdr:from>
    <cdr:to>
      <cdr:x>0.48757</cdr:x>
      <cdr:y>0.08543</cdr:y>
    </cdr:to>
    <cdr:cxnSp macro="">
      <cdr:nvCxnSpPr>
        <cdr:cNvPr id="2" name="Straight Connector 1">
          <a:extLst xmlns:a="http://schemas.openxmlformats.org/drawingml/2006/main">
            <a:ext uri="{FF2B5EF4-FFF2-40B4-BE49-F238E27FC236}">
              <a16:creationId xmlns:a16="http://schemas.microsoft.com/office/drawing/2014/main" id="{E096EE78-004C-8D17-6ADC-D0B80EDE08A7}"/>
            </a:ext>
          </a:extLst>
        </cdr:cNvPr>
        <cdr:cNvCxnSpPr/>
      </cdr:nvCxnSpPr>
      <cdr:spPr>
        <a:xfrm xmlns:a="http://schemas.openxmlformats.org/drawingml/2006/main" flipV="1">
          <a:off x="3339284" y="-1600200"/>
          <a:ext cx="0" cy="342156"/>
        </a:xfrm>
        <a:prstGeom xmlns:a="http://schemas.openxmlformats.org/drawingml/2006/main" prst="line">
          <a:avLst/>
        </a:prstGeom>
        <a:ln xmlns:a="http://schemas.openxmlformats.org/drawingml/2006/main" w="127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3DF1A0-A20E-4E57-9B82-35C736368413}" type="datetimeFigureOut">
              <a:rPr lang="en-US" smtClean="0"/>
              <a:t>9/4/2024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5EBAD0-9076-4ABA-8792-E4842E91701D}" type="slidenum">
              <a:rPr lang="en-US" smtClean="0"/>
              <a:t>‹#›</a:t>
            </a:fld>
            <a:endParaRPr lang="en-US" dirty="0"/>
          </a:p>
        </p:txBody>
      </p:sp>
    </p:spTree>
    <p:extLst>
      <p:ext uri="{BB962C8B-B14F-4D97-AF65-F5344CB8AC3E}">
        <p14:creationId xmlns:p14="http://schemas.microsoft.com/office/powerpoint/2010/main" val="1256121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5EBAD0-9076-4ABA-8792-E4842E91701D}" type="slidenum">
              <a:rPr lang="en-US" smtClean="0"/>
              <a:t>2</a:t>
            </a:fld>
            <a:endParaRPr lang="en-US" dirty="0"/>
          </a:p>
        </p:txBody>
      </p:sp>
    </p:spTree>
    <p:extLst>
      <p:ext uri="{BB962C8B-B14F-4D97-AF65-F5344CB8AC3E}">
        <p14:creationId xmlns:p14="http://schemas.microsoft.com/office/powerpoint/2010/main" val="788683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5EBAD0-9076-4ABA-8792-E4842E91701D}" type="slidenum">
              <a:rPr lang="en-US" smtClean="0"/>
              <a:t>20</a:t>
            </a:fld>
            <a:endParaRPr lang="en-US" dirty="0"/>
          </a:p>
        </p:txBody>
      </p:sp>
    </p:spTree>
    <p:extLst>
      <p:ext uri="{BB962C8B-B14F-4D97-AF65-F5344CB8AC3E}">
        <p14:creationId xmlns:p14="http://schemas.microsoft.com/office/powerpoint/2010/main" val="4185971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5EBAD0-9076-4ABA-8792-E4842E91701D}" type="slidenum">
              <a:rPr lang="en-US" smtClean="0"/>
              <a:t>22</a:t>
            </a:fld>
            <a:endParaRPr lang="en-US" dirty="0"/>
          </a:p>
        </p:txBody>
      </p:sp>
    </p:spTree>
    <p:extLst>
      <p:ext uri="{BB962C8B-B14F-4D97-AF65-F5344CB8AC3E}">
        <p14:creationId xmlns:p14="http://schemas.microsoft.com/office/powerpoint/2010/main" val="505945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5EBAD0-9076-4ABA-8792-E4842E91701D}" type="slidenum">
              <a:rPr lang="en-US" smtClean="0"/>
              <a:t>23</a:t>
            </a:fld>
            <a:endParaRPr lang="en-US" dirty="0"/>
          </a:p>
        </p:txBody>
      </p:sp>
    </p:spTree>
    <p:extLst>
      <p:ext uri="{BB962C8B-B14F-4D97-AF65-F5344CB8AC3E}">
        <p14:creationId xmlns:p14="http://schemas.microsoft.com/office/powerpoint/2010/main" val="868063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5EBAD0-9076-4ABA-8792-E4842E91701D}" type="slidenum">
              <a:rPr lang="en-US" smtClean="0"/>
              <a:t>24</a:t>
            </a:fld>
            <a:endParaRPr lang="en-US" dirty="0"/>
          </a:p>
        </p:txBody>
      </p:sp>
    </p:spTree>
    <p:extLst>
      <p:ext uri="{BB962C8B-B14F-4D97-AF65-F5344CB8AC3E}">
        <p14:creationId xmlns:p14="http://schemas.microsoft.com/office/powerpoint/2010/main" val="3512614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7399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5EBAD0-9076-4ABA-8792-E4842E91701D}" type="slidenum">
              <a:rPr lang="en-US" smtClean="0"/>
              <a:t>3</a:t>
            </a:fld>
            <a:endParaRPr lang="en-US" dirty="0"/>
          </a:p>
        </p:txBody>
      </p:sp>
    </p:spTree>
    <p:extLst>
      <p:ext uri="{BB962C8B-B14F-4D97-AF65-F5344CB8AC3E}">
        <p14:creationId xmlns:p14="http://schemas.microsoft.com/office/powerpoint/2010/main" val="3198427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fld id="{9190563F-6787-4FEA-851A-CA6CAAABF3E5}" type="slidenum">
              <a:rPr lang="en-US" smtClean="0"/>
              <a:t>6</a:t>
            </a:fld>
            <a:endParaRPr lang="en-US" dirty="0"/>
          </a:p>
        </p:txBody>
      </p:sp>
    </p:spTree>
    <p:extLst>
      <p:ext uri="{BB962C8B-B14F-4D97-AF65-F5344CB8AC3E}">
        <p14:creationId xmlns:p14="http://schemas.microsoft.com/office/powerpoint/2010/main" val="778232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47A3E-AB80-3531-FD49-C86BC4DC03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985804-D6AB-A06D-4269-88A08C2ADD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F5BED6-AE5E-DE65-FD3E-8E7719E7A708}"/>
              </a:ext>
            </a:extLst>
          </p:cNvPr>
          <p:cNvSpPr>
            <a:spLocks noGrp="1"/>
          </p:cNvSpPr>
          <p:nvPr>
            <p:ph type="body" idx="1"/>
          </p:nvPr>
        </p:nvSpPr>
        <p:spPr/>
        <p:txBody>
          <a:bodyPr/>
          <a:lstStyle/>
          <a:p>
            <a:pPr marL="228600" indent="-228600">
              <a:buFont typeface="+mj-lt"/>
              <a:buAutoNum type="arabicPeriod"/>
            </a:pPr>
            <a:endParaRPr lang="en-US" dirty="0"/>
          </a:p>
        </p:txBody>
      </p:sp>
      <p:sp>
        <p:nvSpPr>
          <p:cNvPr id="4" name="Slide Number Placeholder 3">
            <a:extLst>
              <a:ext uri="{FF2B5EF4-FFF2-40B4-BE49-F238E27FC236}">
                <a16:creationId xmlns:a16="http://schemas.microsoft.com/office/drawing/2014/main" id="{51A0C387-3E3B-E01F-999F-8FD057CA7F2E}"/>
              </a:ext>
            </a:extLst>
          </p:cNvPr>
          <p:cNvSpPr>
            <a:spLocks noGrp="1"/>
          </p:cNvSpPr>
          <p:nvPr>
            <p:ph type="sldNum" sz="quarter" idx="5"/>
          </p:nvPr>
        </p:nvSpPr>
        <p:spPr/>
        <p:txBody>
          <a:bodyPr/>
          <a:lstStyle/>
          <a:p>
            <a:fld id="{9190563F-6787-4FEA-851A-CA6CAAABF3E5}" type="slidenum">
              <a:rPr lang="en-US" smtClean="0"/>
              <a:t>7</a:t>
            </a:fld>
            <a:endParaRPr lang="en-US" dirty="0"/>
          </a:p>
        </p:txBody>
      </p:sp>
    </p:spTree>
    <p:extLst>
      <p:ext uri="{BB962C8B-B14F-4D97-AF65-F5344CB8AC3E}">
        <p14:creationId xmlns:p14="http://schemas.microsoft.com/office/powerpoint/2010/main" val="1641509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fld id="{9190563F-6787-4FEA-851A-CA6CAAABF3E5}" type="slidenum">
              <a:rPr lang="en-US" smtClean="0"/>
              <a:t>8</a:t>
            </a:fld>
            <a:endParaRPr lang="en-US" dirty="0"/>
          </a:p>
        </p:txBody>
      </p:sp>
    </p:spTree>
    <p:extLst>
      <p:ext uri="{BB962C8B-B14F-4D97-AF65-F5344CB8AC3E}">
        <p14:creationId xmlns:p14="http://schemas.microsoft.com/office/powerpoint/2010/main" val="3832864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fld id="{9190563F-6787-4FEA-851A-CA6CAAABF3E5}" type="slidenum">
              <a:rPr lang="en-US" smtClean="0"/>
              <a:t>9</a:t>
            </a:fld>
            <a:endParaRPr lang="en-US" dirty="0"/>
          </a:p>
        </p:txBody>
      </p:sp>
    </p:spTree>
    <p:extLst>
      <p:ext uri="{BB962C8B-B14F-4D97-AF65-F5344CB8AC3E}">
        <p14:creationId xmlns:p14="http://schemas.microsoft.com/office/powerpoint/2010/main" val="70073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5EBAD0-9076-4ABA-8792-E4842E91701D}" type="slidenum">
              <a:rPr lang="en-US" smtClean="0"/>
              <a:t>12</a:t>
            </a:fld>
            <a:endParaRPr lang="en-US" dirty="0"/>
          </a:p>
        </p:txBody>
      </p:sp>
    </p:spTree>
    <p:extLst>
      <p:ext uri="{BB962C8B-B14F-4D97-AF65-F5344CB8AC3E}">
        <p14:creationId xmlns:p14="http://schemas.microsoft.com/office/powerpoint/2010/main" val="2373517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5EBAD0-9076-4ABA-8792-E4842E91701D}" type="slidenum">
              <a:rPr lang="en-US" smtClean="0"/>
              <a:t>16</a:t>
            </a:fld>
            <a:endParaRPr lang="en-US" dirty="0"/>
          </a:p>
        </p:txBody>
      </p:sp>
    </p:spTree>
    <p:extLst>
      <p:ext uri="{BB962C8B-B14F-4D97-AF65-F5344CB8AC3E}">
        <p14:creationId xmlns:p14="http://schemas.microsoft.com/office/powerpoint/2010/main" val="3215823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dirty="0">
                <a:solidFill>
                  <a:srgbClr val="2461FF"/>
                </a:solidFill>
              </a:rPr>
              <a:t>The Basics: </a:t>
            </a:r>
            <a:r>
              <a:rPr lang="en-US" sz="1200" dirty="0"/>
              <a:t>Include a drug testing policy, available programs, and rules all for employees. This will significantly mitigate future risk and clear expectations. </a:t>
            </a:r>
          </a:p>
          <a:p>
            <a:pPr marL="171450" indent="-171450">
              <a:buFont typeface="Arial" panose="020B0604020202020204" pitchFamily="34" charset="0"/>
              <a:buChar char="•"/>
            </a:pPr>
            <a:r>
              <a:rPr lang="en-US" sz="1200" b="1" dirty="0">
                <a:solidFill>
                  <a:srgbClr val="2461FF"/>
                </a:solidFill>
              </a:rPr>
              <a:t>Delivery: </a:t>
            </a:r>
            <a:r>
              <a:rPr lang="en-US" sz="1200" dirty="0"/>
              <a:t>Review the workplace's policy, program, and rules with new hires and existing employees annually. As new hires begin work, make the review part of their orientation package and include it on the company intranet or internal website. Provide information about substance use, the symptoms of drug use, and their effects on performance. You might also include information related to the use of medications and the employee's responsibility to be fit for duty</a:t>
            </a:r>
          </a:p>
          <a:p>
            <a:pPr marL="0" indent="0">
              <a:buFont typeface="Arial" panose="020B0604020202020204" pitchFamily="34" charset="0"/>
              <a:buNone/>
            </a:pPr>
            <a:endParaRPr lang="en-US" sz="1200" dirty="0"/>
          </a:p>
          <a:p>
            <a:pPr marL="171450" indent="-171450">
              <a:spcAft>
                <a:spcPts val="600"/>
              </a:spcAft>
              <a:buFont typeface="Arial" panose="020B0604020202020204" pitchFamily="34" charset="0"/>
              <a:buChar char="•"/>
            </a:pPr>
            <a:r>
              <a:rPr lang="en-US" sz="1200" b="1" dirty="0">
                <a:solidFill>
                  <a:srgbClr val="2461FF"/>
                </a:solidFill>
                <a:ea typeface="Verdana" panose="020B0604030504040204" pitchFamily="34" charset="0"/>
                <a:cs typeface="Verdana" panose="020B0604030504040204" pitchFamily="34" charset="0"/>
              </a:rPr>
              <a:t>Discuss how employees and their families can get help through employee benefits </a:t>
            </a:r>
            <a:r>
              <a:rPr lang="en-US" sz="1200" dirty="0">
                <a:solidFill>
                  <a:srgbClr val="363840"/>
                </a:solidFill>
                <a:ea typeface="Verdana" panose="020B0604030504040204" pitchFamily="34" charset="0"/>
                <a:cs typeface="Verdana" panose="020B0604030504040204" pitchFamily="34" charset="0"/>
              </a:rPr>
              <a:t>– an Employee Assistance Program (EAP), a health and wellness program, employer-sponsored health care coverage, or other channels. </a:t>
            </a:r>
          </a:p>
          <a:p>
            <a:pPr marL="171450" indent="-171450">
              <a:spcAft>
                <a:spcPts val="600"/>
              </a:spcAft>
              <a:buFont typeface="Arial" panose="020B0604020202020204" pitchFamily="34" charset="0"/>
              <a:buChar char="•"/>
            </a:pPr>
            <a:r>
              <a:rPr lang="en-US" sz="1200" dirty="0"/>
              <a:t>Explain </a:t>
            </a:r>
            <a:r>
              <a:rPr lang="en-US" sz="1400" b="1" dirty="0">
                <a:solidFill>
                  <a:srgbClr val="2461FF"/>
                </a:solidFill>
                <a:ea typeface="Verdana" panose="020B0604030504040204" pitchFamily="34" charset="0"/>
              </a:rPr>
              <a:t>HOW resources are confidential </a:t>
            </a:r>
            <a:r>
              <a:rPr lang="en-US" sz="1200" dirty="0"/>
              <a:t>and how they are protected </a:t>
            </a:r>
            <a:endParaRPr lang="en-US" sz="1200" dirty="0">
              <a:solidFill>
                <a:srgbClr val="363840"/>
              </a:solidFill>
              <a:ea typeface="Verdana" panose="020B0604030504040204" pitchFamily="34" charset="0"/>
              <a:cs typeface="Verdana" panose="020B0604030504040204" pitchFamily="34" charset="0"/>
            </a:endParaRPr>
          </a:p>
          <a:p>
            <a:pPr marL="171450" indent="-171450">
              <a:spcAft>
                <a:spcPts val="600"/>
              </a:spcAft>
              <a:buFont typeface="Arial" panose="020B0604020202020204" pitchFamily="34" charset="0"/>
              <a:buChar char="•"/>
            </a:pPr>
            <a:r>
              <a:rPr lang="en-US" sz="1200" b="1" dirty="0">
                <a:solidFill>
                  <a:srgbClr val="2461FF"/>
                </a:solidFill>
                <a:ea typeface="Verdana" panose="020B0604030504040204" pitchFamily="34" charset="0"/>
                <a:cs typeface="Verdana" panose="020B0604030504040204" pitchFamily="34" charset="0"/>
              </a:rPr>
              <a:t>Discuss prevention resources </a:t>
            </a:r>
            <a:r>
              <a:rPr lang="en-US" sz="1200" dirty="0">
                <a:solidFill>
                  <a:srgbClr val="363840"/>
                </a:solidFill>
                <a:ea typeface="Verdana" panose="020B0604030504040204" pitchFamily="34" charset="0"/>
                <a:cs typeface="Verdana" panose="020B0604030504040204" pitchFamily="34" charset="0"/>
              </a:rPr>
              <a:t>such as health and wellness programs, helplines, and other community resources. Explain how to seek assistance. Share resources available to the employee's family.</a:t>
            </a:r>
          </a:p>
          <a:p>
            <a:pPr marL="171450" indent="-171450">
              <a:spcAft>
                <a:spcPts val="600"/>
              </a:spcAft>
              <a:buFont typeface="Arial" panose="020B0604020202020204" pitchFamily="34" charset="0"/>
              <a:buChar char="•"/>
            </a:pPr>
            <a:r>
              <a:rPr lang="en-US" sz="1200" b="1" dirty="0">
                <a:solidFill>
                  <a:srgbClr val="2461FF"/>
                </a:solidFill>
                <a:ea typeface="Yu Gothic UI" panose="020B0500000000000000" pitchFamily="34" charset="-128"/>
                <a:cs typeface="Verdana" panose="020B0604030504040204" pitchFamily="34" charset="0"/>
              </a:rPr>
              <a:t>Create a culture of care. </a:t>
            </a:r>
            <a:r>
              <a:rPr lang="en-US" sz="1200" dirty="0">
                <a:solidFill>
                  <a:srgbClr val="363840"/>
                </a:solidFill>
                <a:ea typeface="Yu Gothic UI" panose="020B0500000000000000" pitchFamily="34" charset="-128"/>
                <a:cs typeface="Verdana" panose="020B0604030504040204" pitchFamily="34" charset="0"/>
              </a:rPr>
              <a:t>Motivate your employees to support the policy and the available programs by creating a shared sense of responsibility for the success of a drug-free workplace policy that support a drug-free workplace, health, and wellness.</a:t>
            </a:r>
          </a:p>
          <a:p>
            <a:pPr marL="171450" indent="-171450">
              <a:spcAft>
                <a:spcPts val="600"/>
              </a:spcAft>
              <a:buFont typeface="Arial" panose="020B0604020202020204" pitchFamily="34" charset="0"/>
              <a:buChar char="•"/>
            </a:pPr>
            <a:r>
              <a:rPr lang="en-US" sz="1200" b="1" dirty="0">
                <a:solidFill>
                  <a:srgbClr val="2461FF"/>
                </a:solidFill>
                <a:ea typeface="Verdana" panose="020B0604030504040204" pitchFamily="34" charset="0"/>
                <a:cs typeface="Verdana" panose="020B0604030504040204" pitchFamily="34" charset="0"/>
              </a:rPr>
              <a:t>Leverage multiple techniques </a:t>
            </a:r>
            <a:r>
              <a:rPr lang="en-US" sz="1200" dirty="0">
                <a:ea typeface="Verdana" panose="020B0604030504040204" pitchFamily="34" charset="0"/>
                <a:cs typeface="Verdana" panose="020B0604030504040204" pitchFamily="34" charset="0"/>
              </a:rPr>
              <a:t>(i.e.,</a:t>
            </a:r>
            <a:r>
              <a:rPr lang="en-US" sz="1200" dirty="0">
                <a:solidFill>
                  <a:srgbClr val="363840"/>
                </a:solidFill>
                <a:ea typeface="Verdana" panose="020B0604030504040204" pitchFamily="34" charset="0"/>
                <a:cs typeface="Verdana" panose="020B0604030504040204" pitchFamily="34" charset="0"/>
              </a:rPr>
              <a:t> Lunch &amp; Learns, webinars, and on the company’s intranet, as well as in a hard copy of the official employee handbook).</a:t>
            </a:r>
          </a:p>
          <a:p>
            <a:pPr marL="171450" indent="-171450">
              <a:spcAft>
                <a:spcPts val="600"/>
              </a:spcAft>
              <a:buFont typeface="Arial" panose="020B0604020202020204" pitchFamily="34" charset="0"/>
              <a:buChar char="•"/>
            </a:pPr>
            <a:r>
              <a:rPr lang="en-US" sz="1200" b="1" dirty="0">
                <a:solidFill>
                  <a:srgbClr val="2461FF"/>
                </a:solidFill>
                <a:ea typeface="Verdana" panose="020B0604030504040204" pitchFamily="34" charset="0"/>
                <a:cs typeface="Verdana" panose="020B0604030504040204" pitchFamily="34" charset="0"/>
              </a:rPr>
              <a:t>Require mandatory education certification </a:t>
            </a:r>
            <a:r>
              <a:rPr lang="en-US" sz="1200" dirty="0">
                <a:solidFill>
                  <a:srgbClr val="363840"/>
                </a:solidFill>
                <a:ea typeface="Verdana" panose="020B0604030504040204" pitchFamily="34" charset="0"/>
                <a:cs typeface="Verdana" panose="020B0604030504040204" pitchFamily="34" charset="0"/>
              </a:rPr>
              <a:t>for employees.</a:t>
            </a:r>
          </a:p>
          <a:p>
            <a:pPr marL="171450" indent="-171450">
              <a:spcAft>
                <a:spcPts val="600"/>
              </a:spcAft>
              <a:buFont typeface="Arial" panose="020B0604020202020204" pitchFamily="34" charset="0"/>
              <a:buChar char="•"/>
            </a:pPr>
            <a:endParaRPr lang="en-US" sz="1200" dirty="0">
              <a:solidFill>
                <a:srgbClr val="363840"/>
              </a:solidFill>
              <a:ea typeface="Verdana" panose="020B0604030504040204" pitchFamily="34" charset="0"/>
            </a:endParaRPr>
          </a:p>
          <a:p>
            <a:pPr marL="171450" indent="-171450">
              <a:spcAft>
                <a:spcPts val="600"/>
              </a:spcAft>
              <a:buFont typeface="Arial" panose="020B0604020202020204" pitchFamily="34" charset="0"/>
              <a:buChar char="•"/>
            </a:pPr>
            <a:r>
              <a:rPr lang="en-US" sz="1200" b="1" dirty="0">
                <a:solidFill>
                  <a:srgbClr val="2461FF"/>
                </a:solidFill>
                <a:ea typeface="Verdana" panose="020B0604030504040204" pitchFamily="34" charset="0"/>
                <a:cs typeface="Verdana" panose="020B0604030504040204" pitchFamily="34" charset="0"/>
              </a:rPr>
              <a:t>Learn from Employees </a:t>
            </a:r>
          </a:p>
          <a:p>
            <a:pPr marL="171450" indent="-171450">
              <a:spcAft>
                <a:spcPts val="600"/>
              </a:spcAft>
              <a:buFont typeface="Arial" panose="020B0604020202020204" pitchFamily="34" charset="0"/>
              <a:buChar char="•"/>
            </a:pPr>
            <a:r>
              <a:rPr lang="en-US" sz="1200" dirty="0">
                <a:ea typeface="Verdana" panose="020B0604030504040204" pitchFamily="34" charset="0"/>
                <a:cs typeface="Verdana" panose="020B0604030504040204" pitchFamily="34" charset="0"/>
              </a:rPr>
              <a:t>Consult with others to see what solutions will </a:t>
            </a:r>
            <a:r>
              <a:rPr lang="en-US" sz="1200" b="1" dirty="0">
                <a:solidFill>
                  <a:srgbClr val="2461FF"/>
                </a:solidFill>
                <a:ea typeface="Verdana" panose="020B0604030504040204" pitchFamily="34" charset="0"/>
                <a:cs typeface="Verdana" panose="020B0604030504040204" pitchFamily="34" charset="0"/>
              </a:rPr>
              <a:t>integrate well into your current program</a:t>
            </a:r>
            <a:r>
              <a:rPr lang="en-US" sz="1200" dirty="0">
                <a:ea typeface="Verdana" panose="020B0604030504040204" pitchFamily="34" charset="0"/>
                <a:cs typeface="Verdana" panose="020B0604030504040204" pitchFamily="34" charset="0"/>
              </a:rPr>
              <a:t>.</a:t>
            </a:r>
          </a:p>
          <a:p>
            <a:pPr marL="171450" indent="-171450">
              <a:spcAft>
                <a:spcPts val="600"/>
              </a:spcAft>
              <a:buFont typeface="Arial" panose="020B0604020202020204" pitchFamily="34" charset="0"/>
              <a:buChar char="•"/>
            </a:pPr>
            <a:r>
              <a:rPr lang="en-US" sz="1200" b="1" dirty="0">
                <a:solidFill>
                  <a:srgbClr val="2461FF"/>
                </a:solidFill>
                <a:ea typeface="Verdana" panose="020B0604030504040204" pitchFamily="34" charset="0"/>
                <a:cs typeface="Verdana" panose="020B0604030504040204" pitchFamily="34" charset="0"/>
              </a:rPr>
              <a:t>Develop a process </a:t>
            </a:r>
            <a:r>
              <a:rPr lang="en-US" sz="1200" dirty="0">
                <a:ea typeface="Verdana" panose="020B0604030504040204" pitchFamily="34" charset="0"/>
                <a:cs typeface="Verdana" panose="020B0604030504040204" pitchFamily="34" charset="0"/>
              </a:rPr>
              <a:t>to continually review and support health and wellness</a:t>
            </a:r>
          </a:p>
          <a:p>
            <a:pPr marL="0" indent="0">
              <a:spcAft>
                <a:spcPts val="600"/>
              </a:spcAft>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200" b="1" dirty="0">
                <a:solidFill>
                  <a:srgbClr val="2461FF"/>
                </a:solidFill>
              </a:rPr>
              <a:t>What you </a:t>
            </a:r>
            <a:r>
              <a:rPr lang="en-US" sz="1200" b="1" i="1" dirty="0">
                <a:solidFill>
                  <a:srgbClr val="2461FF"/>
                </a:solidFill>
              </a:rPr>
              <a:t>MEASURE</a:t>
            </a:r>
            <a:r>
              <a:rPr lang="en-US" sz="1200" b="1" dirty="0">
                <a:solidFill>
                  <a:srgbClr val="2461FF"/>
                </a:solidFill>
              </a:rPr>
              <a:t> drives what you can </a:t>
            </a:r>
            <a:r>
              <a:rPr lang="en-US" sz="1200" b="1" u="sng" dirty="0">
                <a:solidFill>
                  <a:srgbClr val="2461FF"/>
                </a:solidFill>
              </a:rPr>
              <a:t>CHANGE</a:t>
            </a:r>
          </a:p>
          <a:p>
            <a:pPr marL="0" indent="0">
              <a:spcAft>
                <a:spcPts val="600"/>
              </a:spcAft>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B15EBAD0-9076-4ABA-8792-E4842E91701D}" type="slidenum">
              <a:rPr lang="en-US" smtClean="0"/>
              <a:t>19</a:t>
            </a:fld>
            <a:endParaRPr lang="en-US" dirty="0"/>
          </a:p>
        </p:txBody>
      </p:sp>
    </p:spTree>
    <p:extLst>
      <p:ext uri="{BB962C8B-B14F-4D97-AF65-F5344CB8AC3E}">
        <p14:creationId xmlns:p14="http://schemas.microsoft.com/office/powerpoint/2010/main" val="13883642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black and grey logo&#10;&#10;Description automatically generated">
            <a:extLst>
              <a:ext uri="{FF2B5EF4-FFF2-40B4-BE49-F238E27FC236}">
                <a16:creationId xmlns:a16="http://schemas.microsoft.com/office/drawing/2014/main" id="{0CF23944-D58F-07A9-5808-9770ECBC00AF}"/>
              </a:ext>
            </a:extLst>
          </p:cNvPr>
          <p:cNvPicPr>
            <a:picLocks noChangeAspect="1"/>
          </p:cNvPicPr>
          <p:nvPr userDrawn="1"/>
        </p:nvPicPr>
        <p:blipFill>
          <a:blip r:embed="rId3"/>
          <a:stretch>
            <a:fillRect/>
          </a:stretch>
        </p:blipFill>
        <p:spPr>
          <a:xfrm>
            <a:off x="9332937" y="395043"/>
            <a:ext cx="2415303" cy="749512"/>
          </a:xfrm>
          <a:prstGeom prst="rect">
            <a:avLst/>
          </a:prstGeom>
        </p:spPr>
      </p:pic>
      <p:sp>
        <p:nvSpPr>
          <p:cNvPr id="2" name="Title 1">
            <a:extLst>
              <a:ext uri="{FF2B5EF4-FFF2-40B4-BE49-F238E27FC236}">
                <a16:creationId xmlns:a16="http://schemas.microsoft.com/office/drawing/2014/main" id="{3B64D943-060A-15D6-78D5-BE8E8C45678E}"/>
              </a:ext>
            </a:extLst>
          </p:cNvPr>
          <p:cNvSpPr>
            <a:spLocks noGrp="1"/>
          </p:cNvSpPr>
          <p:nvPr>
            <p:ph type="ctrTitle"/>
          </p:nvPr>
        </p:nvSpPr>
        <p:spPr>
          <a:xfrm>
            <a:off x="586036" y="429343"/>
            <a:ext cx="7379208" cy="2387600"/>
          </a:xfrm>
        </p:spPr>
        <p:txBody>
          <a:bodyPr lIns="91440" tIns="45720" rIns="91440" bIns="45720" anchor="b">
            <a:normAutofit/>
          </a:bodyPr>
          <a:lstStyle>
            <a:lvl1pPr algn="l">
              <a:defRPr sz="5400" b="1">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9AB1464-74C1-D252-E8F8-67350CCF7BBD}"/>
              </a:ext>
            </a:extLst>
          </p:cNvPr>
          <p:cNvSpPr>
            <a:spLocks noGrp="1"/>
          </p:cNvSpPr>
          <p:nvPr>
            <p:ph type="subTitle" idx="1"/>
          </p:nvPr>
        </p:nvSpPr>
        <p:spPr>
          <a:xfrm>
            <a:off x="586036" y="3046794"/>
            <a:ext cx="7379208" cy="1655762"/>
          </a:xfrm>
        </p:spPr>
        <p:txBody>
          <a:bodyPr lIns="91440" tIns="45720" rIns="91440" bIns="45720">
            <a:normAutofit/>
          </a:bodyPr>
          <a:lstStyle>
            <a:lvl1pPr marL="0" indent="0" algn="l">
              <a:buNone/>
              <a:defRPr sz="32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5037545-73CF-1AFA-7D80-6DDA37FC4E1E}"/>
              </a:ext>
            </a:extLst>
          </p:cNvPr>
          <p:cNvSpPr>
            <a:spLocks noGrp="1"/>
          </p:cNvSpPr>
          <p:nvPr>
            <p:ph type="dt" sz="half" idx="10"/>
          </p:nvPr>
        </p:nvSpPr>
        <p:spPr>
          <a:xfrm>
            <a:off x="586035" y="4932407"/>
            <a:ext cx="7379207" cy="515356"/>
          </a:xfrm>
        </p:spPr>
        <p:txBody>
          <a:bodyPr lIns="91440" tIns="45720" rIns="91440" bIns="45720" anchor="t" anchorCtr="0"/>
          <a:lstStyle>
            <a:lvl1pPr>
              <a:defRPr sz="1600">
                <a:solidFill>
                  <a:schemeClr val="tx1"/>
                </a:solidFill>
                <a:latin typeface="Calibri" panose="020F0502020204030204" pitchFamily="34" charset="0"/>
                <a:cs typeface="Calibri" panose="020F0502020204030204" pitchFamily="34" charset="0"/>
              </a:defRPr>
            </a:lvl1pPr>
          </a:lstStyle>
          <a:p>
            <a:endParaRPr lang="en-US" dirty="0"/>
          </a:p>
        </p:txBody>
      </p:sp>
      <p:sp>
        <p:nvSpPr>
          <p:cNvPr id="5" name="Footer Placeholder 4">
            <a:extLst>
              <a:ext uri="{FF2B5EF4-FFF2-40B4-BE49-F238E27FC236}">
                <a16:creationId xmlns:a16="http://schemas.microsoft.com/office/drawing/2014/main" id="{F4B1FA76-5865-8BFE-0AAD-D0F6A7C242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6BC047-A562-D36D-39CE-68AB95014007}"/>
              </a:ext>
            </a:extLst>
          </p:cNvPr>
          <p:cNvSpPr>
            <a:spLocks noGrp="1"/>
          </p:cNvSpPr>
          <p:nvPr>
            <p:ph type="sldNum" sz="quarter" idx="12"/>
          </p:nvPr>
        </p:nvSpPr>
        <p:spPr/>
        <p:txBody>
          <a:bodyPr/>
          <a:lstStyle/>
          <a:p>
            <a:fld id="{2A745CB9-ABD5-2A4C-8CC4-BD5C920CF6F1}" type="slidenum">
              <a:rPr lang="en-US" smtClean="0"/>
              <a:t>‹#›</a:t>
            </a:fld>
            <a:endParaRPr lang="en-US" dirty="0"/>
          </a:p>
        </p:txBody>
      </p:sp>
      <p:sp>
        <p:nvSpPr>
          <p:cNvPr id="7" name="TextBox 6">
            <a:extLst>
              <a:ext uri="{FF2B5EF4-FFF2-40B4-BE49-F238E27FC236}">
                <a16:creationId xmlns:a16="http://schemas.microsoft.com/office/drawing/2014/main" id="{660294FC-793B-1460-D160-99DED482522D}"/>
              </a:ext>
            </a:extLst>
          </p:cNvPr>
          <p:cNvSpPr txBox="1"/>
          <p:nvPr userDrawn="1"/>
        </p:nvSpPr>
        <p:spPr>
          <a:xfrm>
            <a:off x="504150" y="6519446"/>
            <a:ext cx="7139663"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Yu Gothic UI" panose="020B0500000000000000" pitchFamily="34" charset="-128"/>
                <a:ea typeface="Yu Gothic UI" panose="020B0500000000000000" pitchFamily="34" charset="-128"/>
                <a:cs typeface="+mn-cs"/>
              </a:rPr>
              <a:t>This presentation contains confidential and proprietary information and may not be shared or distributed without the written consent of Youturn Health. Confidential  © 2024 Youturn Health, Inc.. All rights reserved.  </a:t>
            </a:r>
          </a:p>
        </p:txBody>
      </p:sp>
    </p:spTree>
    <p:extLst>
      <p:ext uri="{BB962C8B-B14F-4D97-AF65-F5344CB8AC3E}">
        <p14:creationId xmlns:p14="http://schemas.microsoft.com/office/powerpoint/2010/main" val="1158962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2D95A-49DC-99FD-020F-82FC7FD5330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92DCB40-00A7-274B-8A87-E99B6CBE47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00719-4F7B-2FCC-6791-D33BEFCFB08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C0C6FC63-9EA0-BC5A-D821-65C77140DB0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9C7BCA1-5C2B-1BE8-9846-EF79823298FA}"/>
              </a:ext>
            </a:extLst>
          </p:cNvPr>
          <p:cNvSpPr>
            <a:spLocks noGrp="1"/>
          </p:cNvSpPr>
          <p:nvPr>
            <p:ph type="sldNum" sz="quarter" idx="12"/>
          </p:nvPr>
        </p:nvSpPr>
        <p:spPr/>
        <p:txBody>
          <a:bodyPr/>
          <a:lstStyle/>
          <a:p>
            <a:fld id="{2A745CB9-ABD5-2A4C-8CC4-BD5C920CF6F1}" type="slidenum">
              <a:rPr lang="en-US" smtClean="0"/>
              <a:t>‹#›</a:t>
            </a:fld>
            <a:endParaRPr lang="en-US" dirty="0"/>
          </a:p>
        </p:txBody>
      </p:sp>
      <p:sp>
        <p:nvSpPr>
          <p:cNvPr id="7" name="TextBox 6">
            <a:extLst>
              <a:ext uri="{FF2B5EF4-FFF2-40B4-BE49-F238E27FC236}">
                <a16:creationId xmlns:a16="http://schemas.microsoft.com/office/drawing/2014/main" id="{BCCF8454-133F-616D-4FBD-AAF9DDF36C93}"/>
              </a:ext>
            </a:extLst>
          </p:cNvPr>
          <p:cNvSpPr txBox="1"/>
          <p:nvPr userDrawn="1"/>
        </p:nvSpPr>
        <p:spPr>
          <a:xfrm>
            <a:off x="504150" y="6623326"/>
            <a:ext cx="10690106"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Yu Gothic UI" panose="020B0500000000000000" pitchFamily="34" charset="-128"/>
                <a:ea typeface="Yu Gothic UI" panose="020B0500000000000000" pitchFamily="34" charset="-128"/>
                <a:cs typeface="+mn-cs"/>
              </a:rPr>
              <a:t>This presentation contains confidential and proprietary information and may not be shared or distributed without the written consent of Youturn Health. Confidential  © 2024 Youturn Health, Inc.. All rights reserved.  </a:t>
            </a:r>
          </a:p>
        </p:txBody>
      </p:sp>
    </p:spTree>
    <p:extLst>
      <p:ext uri="{BB962C8B-B14F-4D97-AF65-F5344CB8AC3E}">
        <p14:creationId xmlns:p14="http://schemas.microsoft.com/office/powerpoint/2010/main" val="3122545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17C3D-8522-23DE-4C61-02722BE0A3A9}"/>
              </a:ext>
            </a:extLst>
          </p:cNvPr>
          <p:cNvSpPr>
            <a:spLocks noGrp="1"/>
          </p:cNvSpPr>
          <p:nvPr>
            <p:ph type="title"/>
          </p:nvPr>
        </p:nvSpPr>
        <p:spPr>
          <a:xfrm>
            <a:off x="586036" y="1709738"/>
            <a:ext cx="7597775" cy="2852737"/>
          </a:xfrm>
        </p:spPr>
        <p:txBody>
          <a:bodyPr anchor="b"/>
          <a:lstStyle>
            <a:lvl1pPr>
              <a:defRPr sz="6000" b="1">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6FB07DA0-CAAD-AB83-3EAC-983E192E1EEF}"/>
              </a:ext>
            </a:extLst>
          </p:cNvPr>
          <p:cNvSpPr>
            <a:spLocks noGrp="1"/>
          </p:cNvSpPr>
          <p:nvPr>
            <p:ph type="body" idx="1"/>
          </p:nvPr>
        </p:nvSpPr>
        <p:spPr>
          <a:xfrm>
            <a:off x="586036" y="4589463"/>
            <a:ext cx="759777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14F288-B046-F200-7961-C99CB229A3F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C5702102-A8A1-5AEA-47BC-81851D65318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54AAD48-7DCC-654E-734E-6B7D6A315CEA}"/>
              </a:ext>
            </a:extLst>
          </p:cNvPr>
          <p:cNvSpPr>
            <a:spLocks noGrp="1"/>
          </p:cNvSpPr>
          <p:nvPr>
            <p:ph type="sldNum" sz="quarter" idx="12"/>
          </p:nvPr>
        </p:nvSpPr>
        <p:spPr/>
        <p:txBody>
          <a:bodyPr/>
          <a:lstStyle/>
          <a:p>
            <a:fld id="{2A745CB9-ABD5-2A4C-8CC4-BD5C920CF6F1}" type="slidenum">
              <a:rPr lang="en-US" smtClean="0"/>
              <a:t>‹#›</a:t>
            </a:fld>
            <a:endParaRPr lang="en-US" dirty="0"/>
          </a:p>
        </p:txBody>
      </p:sp>
      <p:sp>
        <p:nvSpPr>
          <p:cNvPr id="7" name="TextBox 6">
            <a:extLst>
              <a:ext uri="{FF2B5EF4-FFF2-40B4-BE49-F238E27FC236}">
                <a16:creationId xmlns:a16="http://schemas.microsoft.com/office/drawing/2014/main" id="{DB38865B-D665-9310-6391-524C6999A1F6}"/>
              </a:ext>
            </a:extLst>
          </p:cNvPr>
          <p:cNvSpPr txBox="1"/>
          <p:nvPr userDrawn="1"/>
        </p:nvSpPr>
        <p:spPr>
          <a:xfrm>
            <a:off x="504150" y="6519446"/>
            <a:ext cx="7139663"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Yu Gothic UI" panose="020B0500000000000000" pitchFamily="34" charset="-128"/>
                <a:ea typeface="Yu Gothic UI" panose="020B0500000000000000" pitchFamily="34" charset="-128"/>
                <a:cs typeface="+mn-cs"/>
              </a:rPr>
              <a:t>This presentation contains confidential and proprietary information and may not be shared or distributed without the written consent of Youturn Health. Confidential  © 2024 Youturn Health, Inc.. All rights reserved.  </a:t>
            </a:r>
          </a:p>
        </p:txBody>
      </p:sp>
    </p:spTree>
    <p:extLst>
      <p:ext uri="{BB962C8B-B14F-4D97-AF65-F5344CB8AC3E}">
        <p14:creationId xmlns:p14="http://schemas.microsoft.com/office/powerpoint/2010/main" val="1622050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30738-95A2-E11E-5B5D-BF533D6D4B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7B36A8-AE81-4F44-935F-25EEF4F96B2B}"/>
              </a:ext>
            </a:extLst>
          </p:cNvPr>
          <p:cNvSpPr>
            <a:spLocks noGrp="1"/>
          </p:cNvSpPr>
          <p:nvPr>
            <p:ph sz="half" idx="1"/>
          </p:nvPr>
        </p:nvSpPr>
        <p:spPr>
          <a:xfrm>
            <a:off x="437753" y="2386941"/>
            <a:ext cx="5361684" cy="3790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07683C-5C41-F133-2DB2-D6DAB052C345}"/>
              </a:ext>
            </a:extLst>
          </p:cNvPr>
          <p:cNvSpPr>
            <a:spLocks noGrp="1"/>
          </p:cNvSpPr>
          <p:nvPr>
            <p:ph sz="half" idx="2"/>
          </p:nvPr>
        </p:nvSpPr>
        <p:spPr>
          <a:xfrm>
            <a:off x="6096000" y="2386941"/>
            <a:ext cx="5361684" cy="3790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EC3643-3748-5046-9167-FD5A82107316}"/>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B14E5475-CD4B-E609-BBDB-878392CFA2B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CA61210-3FAC-F568-FEA4-5F792014699D}"/>
              </a:ext>
            </a:extLst>
          </p:cNvPr>
          <p:cNvSpPr>
            <a:spLocks noGrp="1"/>
          </p:cNvSpPr>
          <p:nvPr>
            <p:ph type="sldNum" sz="quarter" idx="12"/>
          </p:nvPr>
        </p:nvSpPr>
        <p:spPr/>
        <p:txBody>
          <a:bodyPr/>
          <a:lstStyle/>
          <a:p>
            <a:fld id="{2A745CB9-ABD5-2A4C-8CC4-BD5C920CF6F1}" type="slidenum">
              <a:rPr lang="en-US" smtClean="0"/>
              <a:t>‹#›</a:t>
            </a:fld>
            <a:endParaRPr lang="en-US" dirty="0"/>
          </a:p>
        </p:txBody>
      </p:sp>
      <p:sp>
        <p:nvSpPr>
          <p:cNvPr id="8" name="TextBox 7">
            <a:extLst>
              <a:ext uri="{FF2B5EF4-FFF2-40B4-BE49-F238E27FC236}">
                <a16:creationId xmlns:a16="http://schemas.microsoft.com/office/drawing/2014/main" id="{30D63A06-5E8E-94F7-EE33-4E8A699CB2A7}"/>
              </a:ext>
            </a:extLst>
          </p:cNvPr>
          <p:cNvSpPr txBox="1"/>
          <p:nvPr userDrawn="1"/>
        </p:nvSpPr>
        <p:spPr>
          <a:xfrm>
            <a:off x="504150" y="6623326"/>
            <a:ext cx="10690106"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Yu Gothic UI" panose="020B0500000000000000" pitchFamily="34" charset="-128"/>
                <a:ea typeface="Yu Gothic UI" panose="020B0500000000000000" pitchFamily="34" charset="-128"/>
                <a:cs typeface="+mn-cs"/>
              </a:rPr>
              <a:t>This presentation contains confidential and proprietary information and may not be shared or distributed without the written consent of Youturn Health. Confidential  © 2024 Youturn Health, Inc.. All rights reserved.  </a:t>
            </a:r>
          </a:p>
        </p:txBody>
      </p:sp>
    </p:spTree>
    <p:extLst>
      <p:ext uri="{BB962C8B-B14F-4D97-AF65-F5344CB8AC3E}">
        <p14:creationId xmlns:p14="http://schemas.microsoft.com/office/powerpoint/2010/main" val="1287244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A477-477C-C62C-0D89-41399DA4A392}"/>
              </a:ext>
            </a:extLst>
          </p:cNvPr>
          <p:cNvSpPr>
            <a:spLocks noGrp="1"/>
          </p:cNvSpPr>
          <p:nvPr>
            <p:ph type="title"/>
          </p:nvPr>
        </p:nvSpPr>
        <p:spPr>
          <a:xfrm>
            <a:off x="437753" y="933536"/>
            <a:ext cx="11015414" cy="112227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D4E4940-98BD-29C4-FE68-973B74CACB82}"/>
              </a:ext>
            </a:extLst>
          </p:cNvPr>
          <p:cNvSpPr>
            <a:spLocks noGrp="1"/>
          </p:cNvSpPr>
          <p:nvPr>
            <p:ph type="body" idx="1"/>
          </p:nvPr>
        </p:nvSpPr>
        <p:spPr>
          <a:xfrm>
            <a:off x="437753" y="2046288"/>
            <a:ext cx="531239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3C20FD-2377-950A-A8D2-A543EF2AC479}"/>
              </a:ext>
            </a:extLst>
          </p:cNvPr>
          <p:cNvSpPr>
            <a:spLocks noGrp="1"/>
          </p:cNvSpPr>
          <p:nvPr>
            <p:ph sz="half" idx="2"/>
          </p:nvPr>
        </p:nvSpPr>
        <p:spPr>
          <a:xfrm>
            <a:off x="437753" y="2870200"/>
            <a:ext cx="5312396" cy="33273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A5C0D3-3992-946E-1673-55B22D29A3A9}"/>
              </a:ext>
            </a:extLst>
          </p:cNvPr>
          <p:cNvSpPr>
            <a:spLocks noGrp="1"/>
          </p:cNvSpPr>
          <p:nvPr>
            <p:ph type="body" sz="quarter" idx="3"/>
          </p:nvPr>
        </p:nvSpPr>
        <p:spPr>
          <a:xfrm>
            <a:off x="6114609" y="2046288"/>
            <a:ext cx="533855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303372-DF3F-EDC6-196B-D1BD3F1735A5}"/>
              </a:ext>
            </a:extLst>
          </p:cNvPr>
          <p:cNvSpPr>
            <a:spLocks noGrp="1"/>
          </p:cNvSpPr>
          <p:nvPr>
            <p:ph sz="quarter" idx="4"/>
          </p:nvPr>
        </p:nvSpPr>
        <p:spPr>
          <a:xfrm>
            <a:off x="6114609" y="2870200"/>
            <a:ext cx="5338558" cy="33273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50DE6F-377A-B7E0-2C3B-2D5ABDAB2015}"/>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7FC0768E-3851-0E01-2F64-92529A55996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34FC13B-13FC-E36D-3222-1705FD440042}"/>
              </a:ext>
            </a:extLst>
          </p:cNvPr>
          <p:cNvSpPr>
            <a:spLocks noGrp="1"/>
          </p:cNvSpPr>
          <p:nvPr>
            <p:ph type="sldNum" sz="quarter" idx="12"/>
          </p:nvPr>
        </p:nvSpPr>
        <p:spPr/>
        <p:txBody>
          <a:bodyPr/>
          <a:lstStyle/>
          <a:p>
            <a:fld id="{2A745CB9-ABD5-2A4C-8CC4-BD5C920CF6F1}" type="slidenum">
              <a:rPr lang="en-US" smtClean="0"/>
              <a:t>‹#›</a:t>
            </a:fld>
            <a:endParaRPr lang="en-US" dirty="0"/>
          </a:p>
        </p:txBody>
      </p:sp>
      <p:sp>
        <p:nvSpPr>
          <p:cNvPr id="10" name="TextBox 9">
            <a:extLst>
              <a:ext uri="{FF2B5EF4-FFF2-40B4-BE49-F238E27FC236}">
                <a16:creationId xmlns:a16="http://schemas.microsoft.com/office/drawing/2014/main" id="{31921B01-D187-5102-0970-27BD49A3CEAB}"/>
              </a:ext>
            </a:extLst>
          </p:cNvPr>
          <p:cNvSpPr txBox="1"/>
          <p:nvPr userDrawn="1"/>
        </p:nvSpPr>
        <p:spPr>
          <a:xfrm>
            <a:off x="504150" y="6623326"/>
            <a:ext cx="10690106"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Yu Gothic UI" panose="020B0500000000000000" pitchFamily="34" charset="-128"/>
                <a:ea typeface="Yu Gothic UI" panose="020B0500000000000000" pitchFamily="34" charset="-128"/>
                <a:cs typeface="+mn-cs"/>
              </a:rPr>
              <a:t>This presentation contains confidential and proprietary information and may not be shared or distributed without the written consent of Youturn Health. Confidential  © 2024 Youturn Health, Inc.. All rights reserved.  </a:t>
            </a:r>
          </a:p>
        </p:txBody>
      </p:sp>
    </p:spTree>
    <p:extLst>
      <p:ext uri="{BB962C8B-B14F-4D97-AF65-F5344CB8AC3E}">
        <p14:creationId xmlns:p14="http://schemas.microsoft.com/office/powerpoint/2010/main" val="2036217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AEBEB-C371-8FCD-B1A0-CA6F0248924C}"/>
              </a:ext>
            </a:extLst>
          </p:cNvPr>
          <p:cNvSpPr>
            <a:spLocks noGrp="1"/>
          </p:cNvSpPr>
          <p:nvPr>
            <p:ph type="title"/>
          </p:nvPr>
        </p:nvSpPr>
        <p:spPr>
          <a:xfrm>
            <a:off x="586036" y="2515393"/>
            <a:ext cx="7772400" cy="1325563"/>
          </a:xfrm>
        </p:spPr>
        <p:txBody>
          <a:bodyPr lIns="91440" tIns="45720" rIns="91440" bIns="45720"/>
          <a:lstStyle/>
          <a:p>
            <a:r>
              <a:rPr lang="en-US" dirty="0"/>
              <a:t>Click to edit Master title style</a:t>
            </a:r>
          </a:p>
        </p:txBody>
      </p:sp>
      <p:sp>
        <p:nvSpPr>
          <p:cNvPr id="3" name="Date Placeholder 2">
            <a:extLst>
              <a:ext uri="{FF2B5EF4-FFF2-40B4-BE49-F238E27FC236}">
                <a16:creationId xmlns:a16="http://schemas.microsoft.com/office/drawing/2014/main" id="{2BB214FD-A735-C66F-8BF8-9CF12228645B}"/>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4116B043-8135-FE50-9DE2-2B4A3E8BD17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ACD9506-2AA3-4E56-1657-E296DD43C3B0}"/>
              </a:ext>
            </a:extLst>
          </p:cNvPr>
          <p:cNvSpPr>
            <a:spLocks noGrp="1"/>
          </p:cNvSpPr>
          <p:nvPr>
            <p:ph type="sldNum" sz="quarter" idx="12"/>
          </p:nvPr>
        </p:nvSpPr>
        <p:spPr/>
        <p:txBody>
          <a:bodyPr/>
          <a:lstStyle/>
          <a:p>
            <a:fld id="{2A745CB9-ABD5-2A4C-8CC4-BD5C920CF6F1}" type="slidenum">
              <a:rPr lang="en-US" smtClean="0"/>
              <a:t>‹#›</a:t>
            </a:fld>
            <a:endParaRPr lang="en-US" dirty="0"/>
          </a:p>
        </p:txBody>
      </p:sp>
      <p:sp>
        <p:nvSpPr>
          <p:cNvPr id="7" name="TextBox 6">
            <a:extLst>
              <a:ext uri="{FF2B5EF4-FFF2-40B4-BE49-F238E27FC236}">
                <a16:creationId xmlns:a16="http://schemas.microsoft.com/office/drawing/2014/main" id="{267F4E6E-7109-207F-CC66-58B658A48BDC}"/>
              </a:ext>
            </a:extLst>
          </p:cNvPr>
          <p:cNvSpPr txBox="1"/>
          <p:nvPr userDrawn="1"/>
        </p:nvSpPr>
        <p:spPr>
          <a:xfrm>
            <a:off x="504150" y="6519446"/>
            <a:ext cx="7139663"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Yu Gothic UI" panose="020B0500000000000000" pitchFamily="34" charset="-128"/>
                <a:ea typeface="Yu Gothic UI" panose="020B0500000000000000" pitchFamily="34" charset="-128"/>
                <a:cs typeface="+mn-cs"/>
              </a:rPr>
              <a:t>This presentation contains confidential and proprietary information and may not be shared or distributed without the written consent of Youturn Health. Confidential  © 2024 Youturn Health, Inc.. All rights reserved.  </a:t>
            </a:r>
          </a:p>
        </p:txBody>
      </p:sp>
    </p:spTree>
    <p:extLst>
      <p:ext uri="{BB962C8B-B14F-4D97-AF65-F5344CB8AC3E}">
        <p14:creationId xmlns:p14="http://schemas.microsoft.com/office/powerpoint/2010/main" val="3125753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91796-7AF1-A460-ED1E-AF6887E75EC5}"/>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27449211-7863-8EF7-38AE-E16F6A51146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3494A0F-3B26-634B-FC39-F01A2848D07E}"/>
              </a:ext>
            </a:extLst>
          </p:cNvPr>
          <p:cNvSpPr>
            <a:spLocks noGrp="1"/>
          </p:cNvSpPr>
          <p:nvPr>
            <p:ph type="sldNum" sz="quarter" idx="12"/>
          </p:nvPr>
        </p:nvSpPr>
        <p:spPr/>
        <p:txBody>
          <a:bodyPr/>
          <a:lstStyle/>
          <a:p>
            <a:fld id="{2A745CB9-ABD5-2A4C-8CC4-BD5C920CF6F1}" type="slidenum">
              <a:rPr lang="en-US" smtClean="0"/>
              <a:t>‹#›</a:t>
            </a:fld>
            <a:endParaRPr lang="en-US" dirty="0"/>
          </a:p>
        </p:txBody>
      </p:sp>
      <p:sp>
        <p:nvSpPr>
          <p:cNvPr id="5" name="TextBox 4">
            <a:extLst>
              <a:ext uri="{FF2B5EF4-FFF2-40B4-BE49-F238E27FC236}">
                <a16:creationId xmlns:a16="http://schemas.microsoft.com/office/drawing/2014/main" id="{19EA3514-DFBC-45D7-5AD1-AB60944529B7}"/>
              </a:ext>
            </a:extLst>
          </p:cNvPr>
          <p:cNvSpPr txBox="1"/>
          <p:nvPr userDrawn="1"/>
        </p:nvSpPr>
        <p:spPr>
          <a:xfrm>
            <a:off x="504150" y="6623326"/>
            <a:ext cx="10690106"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Yu Gothic UI" panose="020B0500000000000000" pitchFamily="34" charset="-128"/>
                <a:ea typeface="Yu Gothic UI" panose="020B0500000000000000" pitchFamily="34" charset="-128"/>
                <a:cs typeface="+mn-cs"/>
              </a:rPr>
              <a:t>This presentation contains confidential and proprietary information and may not be shared or distributed without the written consent of Youturn Health. Confidential  © 2024 Youturn Health, Inc.. All rights reserved.  </a:t>
            </a:r>
          </a:p>
        </p:txBody>
      </p:sp>
    </p:spTree>
    <p:extLst>
      <p:ext uri="{BB962C8B-B14F-4D97-AF65-F5344CB8AC3E}">
        <p14:creationId xmlns:p14="http://schemas.microsoft.com/office/powerpoint/2010/main" val="3240529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9" name="Picture 8" descr="A black and grey logo&#10;&#10;Description automatically generated">
            <a:extLst>
              <a:ext uri="{FF2B5EF4-FFF2-40B4-BE49-F238E27FC236}">
                <a16:creationId xmlns:a16="http://schemas.microsoft.com/office/drawing/2014/main" id="{0C80BDEB-63A8-704E-CC55-B22847136889}"/>
              </a:ext>
            </a:extLst>
          </p:cNvPr>
          <p:cNvPicPr>
            <a:picLocks noChangeAspect="1"/>
          </p:cNvPicPr>
          <p:nvPr userDrawn="1"/>
        </p:nvPicPr>
        <p:blipFill>
          <a:blip r:embed="rId10"/>
          <a:stretch>
            <a:fillRect/>
          </a:stretch>
        </p:blipFill>
        <p:spPr>
          <a:xfrm>
            <a:off x="406653" y="279766"/>
            <a:ext cx="1310182" cy="406573"/>
          </a:xfrm>
          <a:prstGeom prst="rect">
            <a:avLst/>
          </a:prstGeom>
        </p:spPr>
      </p:pic>
      <p:sp>
        <p:nvSpPr>
          <p:cNvPr id="2" name="Title Placeholder 1">
            <a:extLst>
              <a:ext uri="{FF2B5EF4-FFF2-40B4-BE49-F238E27FC236}">
                <a16:creationId xmlns:a16="http://schemas.microsoft.com/office/drawing/2014/main" id="{CB487265-732A-0FFA-D1EB-459B3F760C8D}"/>
              </a:ext>
            </a:extLst>
          </p:cNvPr>
          <p:cNvSpPr>
            <a:spLocks noGrp="1"/>
          </p:cNvSpPr>
          <p:nvPr>
            <p:ph type="title"/>
          </p:nvPr>
        </p:nvSpPr>
        <p:spPr>
          <a:xfrm>
            <a:off x="437753" y="1107639"/>
            <a:ext cx="11015415" cy="107742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1EC4B66-A708-2684-A7CA-FA4A686173CC}"/>
              </a:ext>
            </a:extLst>
          </p:cNvPr>
          <p:cNvSpPr>
            <a:spLocks noGrp="1"/>
          </p:cNvSpPr>
          <p:nvPr>
            <p:ph type="body" idx="1"/>
          </p:nvPr>
        </p:nvSpPr>
        <p:spPr>
          <a:xfrm>
            <a:off x="437753" y="2438396"/>
            <a:ext cx="11015415" cy="368336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C674D7-116B-A889-402E-653054FE0237}"/>
              </a:ext>
            </a:extLst>
          </p:cNvPr>
          <p:cNvSpPr>
            <a:spLocks noGrp="1"/>
          </p:cNvSpPr>
          <p:nvPr>
            <p:ph type="dt" sz="half" idx="2"/>
          </p:nvPr>
        </p:nvSpPr>
        <p:spPr>
          <a:xfrm>
            <a:off x="437753" y="6301145"/>
            <a:ext cx="2058312"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43460DC-40CF-881D-6E71-D428713E5504}"/>
              </a:ext>
            </a:extLst>
          </p:cNvPr>
          <p:cNvSpPr>
            <a:spLocks noGrp="1"/>
          </p:cNvSpPr>
          <p:nvPr>
            <p:ph type="ftr" sz="quarter" idx="3"/>
          </p:nvPr>
        </p:nvSpPr>
        <p:spPr>
          <a:xfrm>
            <a:off x="2817341" y="6301145"/>
            <a:ext cx="6264875"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B893B26-3306-3169-6BE0-F08F68E2A353}"/>
              </a:ext>
            </a:extLst>
          </p:cNvPr>
          <p:cNvSpPr>
            <a:spLocks noGrp="1"/>
          </p:cNvSpPr>
          <p:nvPr>
            <p:ph type="sldNum" sz="quarter" idx="4"/>
          </p:nvPr>
        </p:nvSpPr>
        <p:spPr>
          <a:xfrm>
            <a:off x="9399372" y="6301145"/>
            <a:ext cx="2053795"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2A745CB9-ABD5-2A4C-8CC4-BD5C920CF6F1}" type="slidenum">
              <a:rPr lang="en-US" smtClean="0"/>
              <a:t>‹#›</a:t>
            </a:fld>
            <a:endParaRPr lang="en-US" dirty="0"/>
          </a:p>
        </p:txBody>
      </p:sp>
    </p:spTree>
    <p:extLst>
      <p:ext uri="{BB962C8B-B14F-4D97-AF65-F5344CB8AC3E}">
        <p14:creationId xmlns:p14="http://schemas.microsoft.com/office/powerpoint/2010/main" val="42151892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www.constructiondive.com/news/construction-remains-among-top-deadliest-industries/639304/" TargetMode="External"/><Relationship Id="rId3" Type="http://schemas.openxmlformats.org/officeDocument/2006/relationships/hyperlink" Target="https://blogs.cdc.gov/niosh-science-blog/2020/09/09/suicide-in-construction/" TargetMode="External"/><Relationship Id="rId7" Type="http://schemas.openxmlformats.org/officeDocument/2006/relationships/hyperlink" Target="https://www.iupat.org/news/suicide-is-taking-its-toll-in-construction/" TargetMode="External"/><Relationship Id="rId2" Type="http://schemas.openxmlformats.org/officeDocument/2006/relationships/hyperlink" Target="https://www.cdc.gov/mentalhealth/learn/index.htm" TargetMode="External"/><Relationship Id="rId1" Type="http://schemas.openxmlformats.org/officeDocument/2006/relationships/slideLayout" Target="../slideLayouts/slideLayout2.xml"/><Relationship Id="rId6" Type="http://schemas.openxmlformats.org/officeDocument/2006/relationships/hyperlink" Target="https://www.who.int/news-room/fact-sheets/detail/mental-health-strengthening-our-response" TargetMode="External"/><Relationship Id="rId5" Type="http://schemas.openxmlformats.org/officeDocument/2006/relationships/hyperlink" Target="https://www.workplacementalhealth.org/employer-resources/guides-and-toolkits/mental-health-and-well-being-in-the-construction-i" TargetMode="External"/><Relationship Id="rId4" Type="http://schemas.openxmlformats.org/officeDocument/2006/relationships/hyperlink" Target="https://nami.org/About-Mental-Illness/Mental-Health-Conditions" TargetMode="External"/><Relationship Id="rId9" Type="http://schemas.openxmlformats.org/officeDocument/2006/relationships/hyperlink" Target="https://www.cdc.gov/nchs/data/nvsr/nvsr72/nvsr72-07.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samhsa.gov/data/release/2021-national-survey-drug-use-and-health-nsduh-releases" TargetMode="External"/><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samhsa.gov/data/release/2021-national-survey-drug-use-and-health-nsduh-releases" TargetMode="External"/><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samhsa.gov/data/release/2021-national-survey-drug-use-and-health-nsduh-releases" TargetMode="Externa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samhsa.gov/data/release/2021-national-survey-drug-use-and-health-nsduh-releas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3726B-562C-7FD7-0B7F-27A8E5F381B5}"/>
              </a:ext>
            </a:extLst>
          </p:cNvPr>
          <p:cNvSpPr>
            <a:spLocks noGrp="1"/>
          </p:cNvSpPr>
          <p:nvPr>
            <p:ph type="ctrTitle"/>
          </p:nvPr>
        </p:nvSpPr>
        <p:spPr>
          <a:xfrm>
            <a:off x="807016" y="2588343"/>
            <a:ext cx="8047424" cy="2387600"/>
          </a:xfrm>
        </p:spPr>
        <p:txBody>
          <a:bodyPr>
            <a:normAutofit fontScale="90000"/>
          </a:bodyPr>
          <a:lstStyle/>
          <a:p>
            <a:r>
              <a:rPr lang="en-US" dirty="0"/>
              <a:t>Safety on the Inside: How to Effectively Support Behavioral Health in the Construction Industry</a:t>
            </a:r>
            <a:br>
              <a:rPr lang="en-US" dirty="0"/>
            </a:br>
            <a:endParaRPr lang="en-US" dirty="0"/>
          </a:p>
        </p:txBody>
      </p:sp>
      <p:sp>
        <p:nvSpPr>
          <p:cNvPr id="7" name="Title 1">
            <a:extLst>
              <a:ext uri="{FF2B5EF4-FFF2-40B4-BE49-F238E27FC236}">
                <a16:creationId xmlns:a16="http://schemas.microsoft.com/office/drawing/2014/main" id="{3B61184B-00AB-9217-6281-289D3F23FDE8}"/>
              </a:ext>
            </a:extLst>
          </p:cNvPr>
          <p:cNvSpPr txBox="1">
            <a:spLocks/>
          </p:cNvSpPr>
          <p:nvPr/>
        </p:nvSpPr>
        <p:spPr>
          <a:xfrm>
            <a:off x="936556" y="4950460"/>
            <a:ext cx="6531044" cy="99568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5400" b="1" kern="1200">
                <a:solidFill>
                  <a:schemeClr val="tx1"/>
                </a:solidFill>
                <a:latin typeface="Calibri" panose="020F0502020204030204" pitchFamily="34" charset="0"/>
                <a:ea typeface="+mj-ea"/>
                <a:cs typeface="Calibri" panose="020F0502020204030204" pitchFamily="34" charset="0"/>
              </a:defRPr>
            </a:lvl1pPr>
          </a:lstStyle>
          <a:p>
            <a:r>
              <a:rPr lang="en-US" sz="3000" dirty="0"/>
              <a:t>Richard Jones, Chief Clinical Officer, Youturn Health</a:t>
            </a:r>
          </a:p>
        </p:txBody>
      </p:sp>
    </p:spTree>
    <p:extLst>
      <p:ext uri="{BB962C8B-B14F-4D97-AF65-F5344CB8AC3E}">
        <p14:creationId xmlns:p14="http://schemas.microsoft.com/office/powerpoint/2010/main" val="2949312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DFBF4B7-E848-A136-B79C-853072C174C0}"/>
              </a:ext>
            </a:extLst>
          </p:cNvPr>
          <p:cNvSpPr>
            <a:spLocks noGrp="1"/>
          </p:cNvSpPr>
          <p:nvPr>
            <p:ph type="title"/>
          </p:nvPr>
        </p:nvSpPr>
        <p:spPr/>
        <p:txBody>
          <a:bodyPr>
            <a:normAutofit/>
          </a:bodyPr>
          <a:lstStyle/>
          <a:p>
            <a:r>
              <a:rPr lang="en-US" sz="2800" i="1" dirty="0"/>
              <a:t>Industries with the highest risk of suicide have the following factors…</a:t>
            </a:r>
          </a:p>
        </p:txBody>
      </p:sp>
      <p:sp>
        <p:nvSpPr>
          <p:cNvPr id="7" name="Content Placeholder 2">
            <a:extLst>
              <a:ext uri="{FF2B5EF4-FFF2-40B4-BE49-F238E27FC236}">
                <a16:creationId xmlns:a16="http://schemas.microsoft.com/office/drawing/2014/main" id="{B4934D73-CA20-1146-9651-73565A2CDD56}"/>
              </a:ext>
            </a:extLst>
          </p:cNvPr>
          <p:cNvSpPr txBox="1">
            <a:spLocks/>
          </p:cNvSpPr>
          <p:nvPr/>
        </p:nvSpPr>
        <p:spPr>
          <a:xfrm>
            <a:off x="838200" y="2186925"/>
            <a:ext cx="10515600" cy="35861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unito"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Nunito"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Nunito"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unito"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unit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n-lt"/>
              </a:rPr>
              <a:t>A male-dominated workforce</a:t>
            </a:r>
          </a:p>
          <a:p>
            <a:r>
              <a:rPr lang="en-US" dirty="0">
                <a:latin typeface="+mn-lt"/>
              </a:rPr>
              <a:t>A widespread substance abuse problem</a:t>
            </a:r>
          </a:p>
          <a:p>
            <a:r>
              <a:rPr lang="en-US" dirty="0">
                <a:latin typeface="+mn-lt"/>
              </a:rPr>
              <a:t>A shift work system</a:t>
            </a:r>
          </a:p>
          <a:p>
            <a:r>
              <a:rPr lang="en-US" dirty="0">
                <a:latin typeface="+mn-lt"/>
              </a:rPr>
              <a:t>Access to a lethal means for suicide</a:t>
            </a:r>
          </a:p>
          <a:p>
            <a:r>
              <a:rPr lang="en-US" dirty="0">
                <a:latin typeface="+mn-lt"/>
              </a:rPr>
              <a:t>Fearlessness in a risk-taking environment</a:t>
            </a:r>
          </a:p>
        </p:txBody>
      </p:sp>
      <p:sp>
        <p:nvSpPr>
          <p:cNvPr id="5" name="TextBox 4">
            <a:extLst>
              <a:ext uri="{FF2B5EF4-FFF2-40B4-BE49-F238E27FC236}">
                <a16:creationId xmlns:a16="http://schemas.microsoft.com/office/drawing/2014/main" id="{A8D2A704-6256-C090-92CE-E75FAD0E5BFA}"/>
              </a:ext>
            </a:extLst>
          </p:cNvPr>
          <p:cNvSpPr txBox="1"/>
          <p:nvPr/>
        </p:nvSpPr>
        <p:spPr>
          <a:xfrm>
            <a:off x="2917635" y="153956"/>
            <a:ext cx="6356730" cy="523220"/>
          </a:xfrm>
          <a:prstGeom prst="rect">
            <a:avLst/>
          </a:prstGeom>
          <a:noFill/>
        </p:spPr>
        <p:txBody>
          <a:bodyPr wrap="square" rtlCol="0">
            <a:spAutoFit/>
          </a:bodyPr>
          <a:lstStyle/>
          <a:p>
            <a:pPr algn="ctr"/>
            <a:r>
              <a:rPr lang="en-US" sz="2800" b="1" dirty="0">
                <a:solidFill>
                  <a:schemeClr val="accent1"/>
                </a:solidFill>
                <a:latin typeface="+mj-lt"/>
              </a:rPr>
              <a:t>Epidemic of Suicide in Construction</a:t>
            </a:r>
          </a:p>
        </p:txBody>
      </p:sp>
      <p:sp>
        <p:nvSpPr>
          <p:cNvPr id="11" name="Slide Number Placeholder 5">
            <a:extLst>
              <a:ext uri="{FF2B5EF4-FFF2-40B4-BE49-F238E27FC236}">
                <a16:creationId xmlns:a16="http://schemas.microsoft.com/office/drawing/2014/main" id="{2F1C92ED-1A22-5D60-EA0B-2C79EC1FD17C}"/>
              </a:ext>
            </a:extLst>
          </p:cNvPr>
          <p:cNvSpPr txBox="1">
            <a:spLocks/>
          </p:cNvSpPr>
          <p:nvPr/>
        </p:nvSpPr>
        <p:spPr>
          <a:xfrm>
            <a:off x="10031832" y="6501399"/>
            <a:ext cx="2053795"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745CB9-ABD5-2A4C-8CC4-BD5C920CF6F1}" type="slidenum">
              <a:rPr lang="en-US" smtClean="0">
                <a:solidFill>
                  <a:schemeClr val="tx1"/>
                </a:solidFill>
              </a:rPr>
              <a:pPr/>
              <a:t>10</a:t>
            </a:fld>
            <a:endParaRPr lang="en-US" dirty="0">
              <a:solidFill>
                <a:schemeClr val="tx1"/>
              </a:solidFill>
            </a:endParaRPr>
          </a:p>
        </p:txBody>
      </p:sp>
    </p:spTree>
    <p:extLst>
      <p:ext uri="{BB962C8B-B14F-4D97-AF65-F5344CB8AC3E}">
        <p14:creationId xmlns:p14="http://schemas.microsoft.com/office/powerpoint/2010/main" val="3914455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F3DCBB5-3F5F-D9D3-7045-E1C118B31092}"/>
              </a:ext>
            </a:extLst>
          </p:cNvPr>
          <p:cNvSpPr txBox="1"/>
          <p:nvPr/>
        </p:nvSpPr>
        <p:spPr>
          <a:xfrm>
            <a:off x="623455" y="5992091"/>
            <a:ext cx="898467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srgbClr val="363840"/>
                </a:solidFill>
                <a:effectLst/>
                <a:uLnTx/>
                <a:uFillTx/>
              </a:rPr>
              <a:t>BLS &amp; CDC.gov</a:t>
            </a:r>
          </a:p>
        </p:txBody>
      </p:sp>
      <p:sp>
        <p:nvSpPr>
          <p:cNvPr id="14" name="Rectangle: Rounded Corners 13">
            <a:extLst>
              <a:ext uri="{FF2B5EF4-FFF2-40B4-BE49-F238E27FC236}">
                <a16:creationId xmlns:a16="http://schemas.microsoft.com/office/drawing/2014/main" id="{D1BEAB48-AD44-D898-18B1-B7BF135AB70C}"/>
              </a:ext>
            </a:extLst>
          </p:cNvPr>
          <p:cNvSpPr/>
          <p:nvPr/>
        </p:nvSpPr>
        <p:spPr>
          <a:xfrm>
            <a:off x="278507" y="2656163"/>
            <a:ext cx="3142176" cy="1904852"/>
          </a:xfrm>
          <a:prstGeom prst="roundRect">
            <a:avLst>
              <a:gd name="adj" fmla="val 10000"/>
            </a:avLst>
          </a:prstGeom>
          <a:solidFill>
            <a:srgbClr val="2461FF">
              <a:hueOff val="0"/>
              <a:satOff val="0"/>
              <a:lumOff val="0"/>
              <a:alphaOff val="0"/>
            </a:srgbClr>
          </a:solidFill>
          <a:ln w="12700" cap="flat" cmpd="sng" algn="ctr">
            <a:solidFill>
              <a:srgbClr val="FFFFFF">
                <a:hueOff val="0"/>
                <a:satOff val="0"/>
                <a:lumOff val="0"/>
                <a:alphaOff val="0"/>
              </a:srgbClr>
            </a:solid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DDF59B-79B4-1C51-B1E1-E554BBA02819}"/>
              </a:ext>
            </a:extLst>
          </p:cNvPr>
          <p:cNvSpPr/>
          <p:nvPr/>
        </p:nvSpPr>
        <p:spPr>
          <a:xfrm>
            <a:off x="733138" y="3088062"/>
            <a:ext cx="3142176" cy="1904852"/>
          </a:xfrm>
          <a:custGeom>
            <a:avLst/>
            <a:gdLst>
              <a:gd name="connsiteX0" fmla="*/ 0 w 4091681"/>
              <a:gd name="connsiteY0" fmla="*/ 259822 h 2598217"/>
              <a:gd name="connsiteX1" fmla="*/ 259822 w 4091681"/>
              <a:gd name="connsiteY1" fmla="*/ 0 h 2598217"/>
              <a:gd name="connsiteX2" fmla="*/ 3831859 w 4091681"/>
              <a:gd name="connsiteY2" fmla="*/ 0 h 2598217"/>
              <a:gd name="connsiteX3" fmla="*/ 4091681 w 4091681"/>
              <a:gd name="connsiteY3" fmla="*/ 259822 h 2598217"/>
              <a:gd name="connsiteX4" fmla="*/ 4091681 w 4091681"/>
              <a:gd name="connsiteY4" fmla="*/ 2338395 h 2598217"/>
              <a:gd name="connsiteX5" fmla="*/ 3831859 w 4091681"/>
              <a:gd name="connsiteY5" fmla="*/ 2598217 h 2598217"/>
              <a:gd name="connsiteX6" fmla="*/ 259822 w 4091681"/>
              <a:gd name="connsiteY6" fmla="*/ 2598217 h 2598217"/>
              <a:gd name="connsiteX7" fmla="*/ 0 w 4091681"/>
              <a:gd name="connsiteY7" fmla="*/ 2338395 h 2598217"/>
              <a:gd name="connsiteX8" fmla="*/ 0 w 4091681"/>
              <a:gd name="connsiteY8" fmla="*/ 259822 h 2598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1681" h="2598217">
                <a:moveTo>
                  <a:pt x="0" y="259822"/>
                </a:moveTo>
                <a:cubicBezTo>
                  <a:pt x="0" y="116326"/>
                  <a:pt x="116326" y="0"/>
                  <a:pt x="259822" y="0"/>
                </a:cubicBezTo>
                <a:lnTo>
                  <a:pt x="3831859" y="0"/>
                </a:lnTo>
                <a:cubicBezTo>
                  <a:pt x="3975355" y="0"/>
                  <a:pt x="4091681" y="116326"/>
                  <a:pt x="4091681" y="259822"/>
                </a:cubicBezTo>
                <a:lnTo>
                  <a:pt x="4091681" y="2338395"/>
                </a:lnTo>
                <a:cubicBezTo>
                  <a:pt x="4091681" y="2481891"/>
                  <a:pt x="3975355" y="2598217"/>
                  <a:pt x="3831859" y="2598217"/>
                </a:cubicBezTo>
                <a:lnTo>
                  <a:pt x="259822" y="2598217"/>
                </a:lnTo>
                <a:cubicBezTo>
                  <a:pt x="116326" y="2598217"/>
                  <a:pt x="0" y="2481891"/>
                  <a:pt x="0" y="2338395"/>
                </a:cubicBezTo>
                <a:lnTo>
                  <a:pt x="0" y="259822"/>
                </a:lnTo>
                <a:close/>
              </a:path>
            </a:pathLst>
          </a:custGeom>
          <a:solidFill>
            <a:srgbClr val="FFFFFF">
              <a:alpha val="90000"/>
              <a:hueOff val="0"/>
              <a:satOff val="0"/>
              <a:lumOff val="0"/>
              <a:alphaOff val="0"/>
            </a:srgbClr>
          </a:solidFill>
          <a:ln w="12700" cap="flat" cmpd="sng" algn="ctr">
            <a:solidFill>
              <a:srgbClr val="2461FF">
                <a:hueOff val="0"/>
                <a:satOff val="0"/>
                <a:lumOff val="0"/>
                <a:alphaOff val="0"/>
              </a:srgbClr>
            </a:solidFill>
            <a:prstDash val="solid"/>
            <a:miter lim="800000"/>
          </a:ln>
          <a:effectLst/>
        </p:spPr>
        <p:txBody>
          <a:bodyPr spcFirstLastPara="0" vert="horz" wrap="square" lIns="175159" tIns="175159" rIns="175159" bIns="175159" numCol="1" spcCol="1270" anchor="ctr" anchorCtr="0">
            <a:noAutofit/>
          </a:bodyPr>
          <a:lstStyle/>
          <a:p>
            <a:pPr marL="0" marR="0" lvl="0" indent="0" algn="ctr" defTabSz="1155700" eaLnBrk="1" fontAlgn="auto" latinLnBrk="0" hangingPunct="1">
              <a:lnSpc>
                <a:spcPct val="90000"/>
              </a:lnSpc>
              <a:spcBef>
                <a:spcPct val="0"/>
              </a:spcBef>
              <a:spcAft>
                <a:spcPct val="35000"/>
              </a:spcAft>
              <a:buClrTx/>
              <a:buSzTx/>
              <a:buFontTx/>
              <a:buNone/>
              <a:tabLst/>
              <a:defRPr/>
            </a:pPr>
            <a:r>
              <a:rPr kumimoji="0" lang="en-US" sz="4000" b="1" i="0" u="none" strike="noStrike" kern="0" cap="none" spc="0" normalizeH="0" baseline="0" noProof="0" dirty="0">
                <a:ln>
                  <a:noFill/>
                </a:ln>
                <a:solidFill>
                  <a:srgbClr val="363840">
                    <a:hueOff val="0"/>
                    <a:satOff val="0"/>
                    <a:lumOff val="0"/>
                    <a:alphaOff val="0"/>
                  </a:srgbClr>
                </a:solidFill>
                <a:effectLst/>
                <a:uLnTx/>
                <a:uFillTx/>
              </a:rPr>
              <a:t>9.4</a:t>
            </a:r>
          </a:p>
          <a:p>
            <a:pPr marL="0" marR="0" lvl="0" indent="0" algn="ctr" defTabSz="1155700" eaLnBrk="1" fontAlgn="auto"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363840">
                    <a:hueOff val="0"/>
                    <a:satOff val="0"/>
                    <a:lumOff val="0"/>
                    <a:alphaOff val="0"/>
                  </a:srgbClr>
                </a:solidFill>
                <a:effectLst/>
                <a:uLnTx/>
                <a:uFillTx/>
              </a:rPr>
              <a:t>National Construction Fatality Rate (BLS)</a:t>
            </a:r>
          </a:p>
        </p:txBody>
      </p:sp>
      <p:sp>
        <p:nvSpPr>
          <p:cNvPr id="16" name="Rectangle: Rounded Corners 15">
            <a:extLst>
              <a:ext uri="{FF2B5EF4-FFF2-40B4-BE49-F238E27FC236}">
                <a16:creationId xmlns:a16="http://schemas.microsoft.com/office/drawing/2014/main" id="{024F1F07-A8C3-7AAD-622A-2108D972CBB4}"/>
              </a:ext>
            </a:extLst>
          </p:cNvPr>
          <p:cNvSpPr/>
          <p:nvPr/>
        </p:nvSpPr>
        <p:spPr>
          <a:xfrm>
            <a:off x="4329945" y="2656163"/>
            <a:ext cx="3142176" cy="1904852"/>
          </a:xfrm>
          <a:prstGeom prst="roundRect">
            <a:avLst>
              <a:gd name="adj" fmla="val 10000"/>
            </a:avLst>
          </a:prstGeom>
          <a:solidFill>
            <a:srgbClr val="2461FF">
              <a:hueOff val="0"/>
              <a:satOff val="0"/>
              <a:lumOff val="0"/>
              <a:alphaOff val="0"/>
            </a:srgbClr>
          </a:solidFill>
          <a:ln w="12700" cap="flat" cmpd="sng" algn="ctr">
            <a:solidFill>
              <a:srgbClr val="FFFFFF">
                <a:hueOff val="0"/>
                <a:satOff val="0"/>
                <a:lumOff val="0"/>
                <a:alphaOff val="0"/>
              </a:srgbClr>
            </a:solid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96A34CE6-A4DE-CA48-83DA-275629DCEAC4}"/>
              </a:ext>
            </a:extLst>
          </p:cNvPr>
          <p:cNvSpPr/>
          <p:nvPr/>
        </p:nvSpPr>
        <p:spPr>
          <a:xfrm>
            <a:off x="4784576" y="3088062"/>
            <a:ext cx="3142176" cy="1904852"/>
          </a:xfrm>
          <a:custGeom>
            <a:avLst/>
            <a:gdLst>
              <a:gd name="connsiteX0" fmla="*/ 0 w 4091681"/>
              <a:gd name="connsiteY0" fmla="*/ 259822 h 2598217"/>
              <a:gd name="connsiteX1" fmla="*/ 259822 w 4091681"/>
              <a:gd name="connsiteY1" fmla="*/ 0 h 2598217"/>
              <a:gd name="connsiteX2" fmla="*/ 3831859 w 4091681"/>
              <a:gd name="connsiteY2" fmla="*/ 0 h 2598217"/>
              <a:gd name="connsiteX3" fmla="*/ 4091681 w 4091681"/>
              <a:gd name="connsiteY3" fmla="*/ 259822 h 2598217"/>
              <a:gd name="connsiteX4" fmla="*/ 4091681 w 4091681"/>
              <a:gd name="connsiteY4" fmla="*/ 2338395 h 2598217"/>
              <a:gd name="connsiteX5" fmla="*/ 3831859 w 4091681"/>
              <a:gd name="connsiteY5" fmla="*/ 2598217 h 2598217"/>
              <a:gd name="connsiteX6" fmla="*/ 259822 w 4091681"/>
              <a:gd name="connsiteY6" fmla="*/ 2598217 h 2598217"/>
              <a:gd name="connsiteX7" fmla="*/ 0 w 4091681"/>
              <a:gd name="connsiteY7" fmla="*/ 2338395 h 2598217"/>
              <a:gd name="connsiteX8" fmla="*/ 0 w 4091681"/>
              <a:gd name="connsiteY8" fmla="*/ 259822 h 2598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1681" h="2598217">
                <a:moveTo>
                  <a:pt x="0" y="259822"/>
                </a:moveTo>
                <a:cubicBezTo>
                  <a:pt x="0" y="116326"/>
                  <a:pt x="116326" y="0"/>
                  <a:pt x="259822" y="0"/>
                </a:cubicBezTo>
                <a:lnTo>
                  <a:pt x="3831859" y="0"/>
                </a:lnTo>
                <a:cubicBezTo>
                  <a:pt x="3975355" y="0"/>
                  <a:pt x="4091681" y="116326"/>
                  <a:pt x="4091681" y="259822"/>
                </a:cubicBezTo>
                <a:lnTo>
                  <a:pt x="4091681" y="2338395"/>
                </a:lnTo>
                <a:cubicBezTo>
                  <a:pt x="4091681" y="2481891"/>
                  <a:pt x="3975355" y="2598217"/>
                  <a:pt x="3831859" y="2598217"/>
                </a:cubicBezTo>
                <a:lnTo>
                  <a:pt x="259822" y="2598217"/>
                </a:lnTo>
                <a:cubicBezTo>
                  <a:pt x="116326" y="2598217"/>
                  <a:pt x="0" y="2481891"/>
                  <a:pt x="0" y="2338395"/>
                </a:cubicBezTo>
                <a:lnTo>
                  <a:pt x="0" y="259822"/>
                </a:lnTo>
                <a:close/>
              </a:path>
            </a:pathLst>
          </a:custGeom>
          <a:solidFill>
            <a:srgbClr val="FFFFFF">
              <a:alpha val="90000"/>
              <a:hueOff val="0"/>
              <a:satOff val="0"/>
              <a:lumOff val="0"/>
              <a:alphaOff val="0"/>
            </a:srgbClr>
          </a:solidFill>
          <a:ln w="12700" cap="flat" cmpd="sng" algn="ctr">
            <a:solidFill>
              <a:srgbClr val="2461FF">
                <a:hueOff val="0"/>
                <a:satOff val="0"/>
                <a:lumOff val="0"/>
                <a:alphaOff val="0"/>
              </a:srgbClr>
            </a:solidFill>
            <a:prstDash val="solid"/>
            <a:miter lim="800000"/>
          </a:ln>
          <a:effectLst/>
        </p:spPr>
        <p:txBody>
          <a:bodyPr spcFirstLastPara="0" vert="horz" wrap="square" lIns="175159" tIns="175159" rIns="175159" bIns="175159" numCol="1" spcCol="1270" anchor="ctr" anchorCtr="0">
            <a:noAutofit/>
          </a:bodyPr>
          <a:lstStyle/>
          <a:p>
            <a:pPr marL="0" marR="0" lvl="0" indent="0" algn="ctr" defTabSz="1155700" eaLnBrk="1" fontAlgn="auto" latinLnBrk="0" hangingPunct="1">
              <a:lnSpc>
                <a:spcPct val="90000"/>
              </a:lnSpc>
              <a:spcBef>
                <a:spcPct val="0"/>
              </a:spcBef>
              <a:spcAft>
                <a:spcPct val="35000"/>
              </a:spcAft>
              <a:buClrTx/>
              <a:buSzTx/>
              <a:buFontTx/>
              <a:buNone/>
              <a:tabLst/>
              <a:defRPr/>
            </a:pPr>
            <a:r>
              <a:rPr kumimoji="0" lang="en-US" sz="4000" b="1" i="0" u="none" strike="noStrike" kern="0" cap="none" spc="0" normalizeH="0" baseline="0" noProof="0" dirty="0">
                <a:ln>
                  <a:noFill/>
                </a:ln>
                <a:solidFill>
                  <a:srgbClr val="363840">
                    <a:hueOff val="0"/>
                    <a:satOff val="0"/>
                    <a:lumOff val="0"/>
                    <a:alphaOff val="0"/>
                  </a:srgbClr>
                </a:solidFill>
                <a:effectLst/>
                <a:uLnTx/>
                <a:uFillTx/>
              </a:rPr>
              <a:t>53.3</a:t>
            </a:r>
          </a:p>
          <a:p>
            <a:pPr marL="0" marR="0" lvl="0" indent="0" algn="ctr" defTabSz="1155700" eaLnBrk="1" fontAlgn="auto"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363840">
                    <a:hueOff val="0"/>
                    <a:satOff val="0"/>
                    <a:lumOff val="0"/>
                    <a:alphaOff val="0"/>
                  </a:srgbClr>
                </a:solidFill>
                <a:effectLst/>
                <a:uLnTx/>
                <a:uFillTx/>
              </a:rPr>
              <a:t>Deaths by Suicide</a:t>
            </a:r>
          </a:p>
          <a:p>
            <a:pPr marL="0" marR="0" lvl="0" indent="0" algn="ctr" defTabSz="1155700" eaLnBrk="1" fontAlgn="auto"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363840">
                    <a:hueOff val="0"/>
                    <a:satOff val="0"/>
                    <a:lumOff val="0"/>
                    <a:alphaOff val="0"/>
                  </a:srgbClr>
                </a:solidFill>
                <a:effectLst/>
                <a:uLnTx/>
                <a:uFillTx/>
              </a:rPr>
              <a:t>(CDC)</a:t>
            </a:r>
          </a:p>
        </p:txBody>
      </p:sp>
      <p:sp>
        <p:nvSpPr>
          <p:cNvPr id="18" name="Rectangle: Rounded Corners 17">
            <a:extLst>
              <a:ext uri="{FF2B5EF4-FFF2-40B4-BE49-F238E27FC236}">
                <a16:creationId xmlns:a16="http://schemas.microsoft.com/office/drawing/2014/main" id="{9E76606C-82C3-B627-ECB9-576B8A896670}"/>
              </a:ext>
            </a:extLst>
          </p:cNvPr>
          <p:cNvSpPr/>
          <p:nvPr/>
        </p:nvSpPr>
        <p:spPr>
          <a:xfrm>
            <a:off x="8360229" y="2656163"/>
            <a:ext cx="3142176" cy="1904852"/>
          </a:xfrm>
          <a:prstGeom prst="roundRect">
            <a:avLst>
              <a:gd name="adj" fmla="val 10000"/>
            </a:avLst>
          </a:prstGeom>
          <a:solidFill>
            <a:srgbClr val="2461FF">
              <a:hueOff val="0"/>
              <a:satOff val="0"/>
              <a:lumOff val="0"/>
              <a:alphaOff val="0"/>
            </a:srgbClr>
          </a:solidFill>
          <a:ln w="12700" cap="flat" cmpd="sng" algn="ctr">
            <a:solidFill>
              <a:srgbClr val="FFFFFF">
                <a:hueOff val="0"/>
                <a:satOff val="0"/>
                <a:lumOff val="0"/>
                <a:alphaOff val="0"/>
              </a:srgbClr>
            </a:solid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6EDC0E96-2EF7-272D-EC97-60717111227E}"/>
              </a:ext>
            </a:extLst>
          </p:cNvPr>
          <p:cNvSpPr/>
          <p:nvPr/>
        </p:nvSpPr>
        <p:spPr>
          <a:xfrm>
            <a:off x="8814860" y="3088062"/>
            <a:ext cx="3142176" cy="1904852"/>
          </a:xfrm>
          <a:custGeom>
            <a:avLst/>
            <a:gdLst>
              <a:gd name="connsiteX0" fmla="*/ 0 w 4091681"/>
              <a:gd name="connsiteY0" fmla="*/ 259822 h 2598217"/>
              <a:gd name="connsiteX1" fmla="*/ 259822 w 4091681"/>
              <a:gd name="connsiteY1" fmla="*/ 0 h 2598217"/>
              <a:gd name="connsiteX2" fmla="*/ 3831859 w 4091681"/>
              <a:gd name="connsiteY2" fmla="*/ 0 h 2598217"/>
              <a:gd name="connsiteX3" fmla="*/ 4091681 w 4091681"/>
              <a:gd name="connsiteY3" fmla="*/ 259822 h 2598217"/>
              <a:gd name="connsiteX4" fmla="*/ 4091681 w 4091681"/>
              <a:gd name="connsiteY4" fmla="*/ 2338395 h 2598217"/>
              <a:gd name="connsiteX5" fmla="*/ 3831859 w 4091681"/>
              <a:gd name="connsiteY5" fmla="*/ 2598217 h 2598217"/>
              <a:gd name="connsiteX6" fmla="*/ 259822 w 4091681"/>
              <a:gd name="connsiteY6" fmla="*/ 2598217 h 2598217"/>
              <a:gd name="connsiteX7" fmla="*/ 0 w 4091681"/>
              <a:gd name="connsiteY7" fmla="*/ 2338395 h 2598217"/>
              <a:gd name="connsiteX8" fmla="*/ 0 w 4091681"/>
              <a:gd name="connsiteY8" fmla="*/ 259822 h 2598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1681" h="2598217">
                <a:moveTo>
                  <a:pt x="0" y="259822"/>
                </a:moveTo>
                <a:cubicBezTo>
                  <a:pt x="0" y="116326"/>
                  <a:pt x="116326" y="0"/>
                  <a:pt x="259822" y="0"/>
                </a:cubicBezTo>
                <a:lnTo>
                  <a:pt x="3831859" y="0"/>
                </a:lnTo>
                <a:cubicBezTo>
                  <a:pt x="3975355" y="0"/>
                  <a:pt x="4091681" y="116326"/>
                  <a:pt x="4091681" y="259822"/>
                </a:cubicBezTo>
                <a:lnTo>
                  <a:pt x="4091681" y="2338395"/>
                </a:lnTo>
                <a:cubicBezTo>
                  <a:pt x="4091681" y="2481891"/>
                  <a:pt x="3975355" y="2598217"/>
                  <a:pt x="3831859" y="2598217"/>
                </a:cubicBezTo>
                <a:lnTo>
                  <a:pt x="259822" y="2598217"/>
                </a:lnTo>
                <a:cubicBezTo>
                  <a:pt x="116326" y="2598217"/>
                  <a:pt x="0" y="2481891"/>
                  <a:pt x="0" y="2338395"/>
                </a:cubicBezTo>
                <a:lnTo>
                  <a:pt x="0" y="259822"/>
                </a:lnTo>
                <a:close/>
              </a:path>
            </a:pathLst>
          </a:custGeom>
          <a:solidFill>
            <a:srgbClr val="FFFFFF">
              <a:alpha val="90000"/>
              <a:hueOff val="0"/>
              <a:satOff val="0"/>
              <a:lumOff val="0"/>
              <a:alphaOff val="0"/>
            </a:srgbClr>
          </a:solidFill>
          <a:ln w="12700" cap="flat" cmpd="sng" algn="ctr">
            <a:solidFill>
              <a:srgbClr val="2461FF">
                <a:hueOff val="0"/>
                <a:satOff val="0"/>
                <a:lumOff val="0"/>
                <a:alphaOff val="0"/>
              </a:srgbClr>
            </a:solidFill>
            <a:prstDash val="solid"/>
            <a:miter lim="800000"/>
          </a:ln>
          <a:effectLst/>
        </p:spPr>
        <p:txBody>
          <a:bodyPr spcFirstLastPara="0" vert="horz" wrap="square" lIns="175159" tIns="175159" rIns="175159" bIns="175159" numCol="1" spcCol="1270" anchor="ctr" anchorCtr="0">
            <a:noAutofit/>
          </a:bodyPr>
          <a:lstStyle/>
          <a:p>
            <a:pPr marL="0" marR="0" lvl="0" indent="0" algn="ctr" defTabSz="1155700" eaLnBrk="1" fontAlgn="auto" latinLnBrk="0" hangingPunct="1">
              <a:lnSpc>
                <a:spcPct val="90000"/>
              </a:lnSpc>
              <a:spcBef>
                <a:spcPct val="0"/>
              </a:spcBef>
              <a:spcAft>
                <a:spcPts val="600"/>
              </a:spcAft>
              <a:buClrTx/>
              <a:buSzTx/>
              <a:buFontTx/>
              <a:buNone/>
              <a:tabLst/>
              <a:defRPr/>
            </a:pPr>
            <a:r>
              <a:rPr kumimoji="0" lang="en-US" sz="4000" b="1" i="0" u="none" strike="noStrike" kern="0" cap="none" spc="0" normalizeH="0" baseline="0" noProof="0" dirty="0">
                <a:ln>
                  <a:noFill/>
                </a:ln>
                <a:solidFill>
                  <a:srgbClr val="363840">
                    <a:hueOff val="0"/>
                    <a:satOff val="0"/>
                    <a:lumOff val="0"/>
                    <a:alphaOff val="0"/>
                  </a:srgbClr>
                </a:solidFill>
                <a:effectLst/>
                <a:uLnTx/>
                <a:uFillTx/>
              </a:rPr>
              <a:t>162.6</a:t>
            </a:r>
          </a:p>
          <a:p>
            <a:pPr marL="0" marR="0" lvl="0" indent="0" algn="ctr" defTabSz="1155700" eaLnBrk="1" fontAlgn="auto" latinLnBrk="0" hangingPunct="1">
              <a:lnSpc>
                <a:spcPct val="90000"/>
              </a:lnSpc>
              <a:spcBef>
                <a:spcPct val="0"/>
              </a:spcBef>
              <a:spcAft>
                <a:spcPts val="600"/>
              </a:spcAft>
              <a:buClrTx/>
              <a:buSzTx/>
              <a:buFontTx/>
              <a:buNone/>
              <a:tabLst/>
              <a:defRPr/>
            </a:pPr>
            <a:r>
              <a:rPr kumimoji="0" lang="en-US" sz="2800" b="0" i="0" u="none" strike="noStrike" kern="0" cap="none" spc="0" normalizeH="0" baseline="0" noProof="0" dirty="0">
                <a:ln>
                  <a:noFill/>
                </a:ln>
                <a:solidFill>
                  <a:srgbClr val="363840">
                    <a:hueOff val="0"/>
                    <a:satOff val="0"/>
                    <a:lumOff val="0"/>
                    <a:alphaOff val="0"/>
                  </a:srgbClr>
                </a:solidFill>
                <a:effectLst/>
                <a:uLnTx/>
                <a:uFillTx/>
              </a:rPr>
              <a:t>Deaths by Overdose</a:t>
            </a:r>
          </a:p>
          <a:p>
            <a:pPr marL="0" marR="0" lvl="0" indent="0" algn="ctr" defTabSz="1155700" eaLnBrk="1" fontAlgn="auto" latinLnBrk="0" hangingPunct="1">
              <a:lnSpc>
                <a:spcPct val="90000"/>
              </a:lnSpc>
              <a:spcBef>
                <a:spcPct val="0"/>
              </a:spcBef>
              <a:spcAft>
                <a:spcPts val="600"/>
              </a:spcAft>
              <a:buClrTx/>
              <a:buSzTx/>
              <a:buFontTx/>
              <a:buNone/>
              <a:tabLst/>
              <a:defRPr/>
            </a:pPr>
            <a:r>
              <a:rPr kumimoji="0" lang="en-US" sz="2800" b="0" i="0" u="none" strike="noStrike" kern="0" cap="none" spc="0" normalizeH="0" baseline="0" noProof="0" dirty="0">
                <a:ln>
                  <a:noFill/>
                </a:ln>
                <a:solidFill>
                  <a:srgbClr val="363840">
                    <a:hueOff val="0"/>
                    <a:satOff val="0"/>
                    <a:lumOff val="0"/>
                    <a:alphaOff val="0"/>
                  </a:srgbClr>
                </a:solidFill>
                <a:effectLst/>
                <a:uLnTx/>
                <a:uFillTx/>
              </a:rPr>
              <a:t>(CDC)</a:t>
            </a:r>
          </a:p>
        </p:txBody>
      </p:sp>
      <p:sp>
        <p:nvSpPr>
          <p:cNvPr id="20" name="Oval 19">
            <a:extLst>
              <a:ext uri="{FF2B5EF4-FFF2-40B4-BE49-F238E27FC236}">
                <a16:creationId xmlns:a16="http://schemas.microsoft.com/office/drawing/2014/main" id="{B7DA783A-A33C-A89C-A71D-1826261F68A9}"/>
              </a:ext>
            </a:extLst>
          </p:cNvPr>
          <p:cNvSpPr/>
          <p:nvPr/>
        </p:nvSpPr>
        <p:spPr>
          <a:xfrm rot="336606">
            <a:off x="7007875" y="2445669"/>
            <a:ext cx="928490" cy="909860"/>
          </a:xfrm>
          <a:prstGeom prst="ellipse">
            <a:avLst/>
          </a:prstGeom>
          <a:solidFill>
            <a:srgbClr val="29D1B5"/>
          </a:solidFill>
          <a:ln w="12700" cap="flat" cmpd="sng" algn="ctr">
            <a:solidFill>
              <a:srgbClr val="29D1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33" b="1" i="1" u="none" strike="noStrike" kern="0" cap="none" spc="0" normalizeH="0" baseline="0" noProof="0" dirty="0">
                <a:ln>
                  <a:noFill/>
                </a:ln>
                <a:solidFill>
                  <a:srgbClr val="FFFFFF"/>
                </a:solidFill>
                <a:effectLst/>
                <a:uLnTx/>
                <a:uFillTx/>
                <a:latin typeface="Montserrat ExtraBold" panose="00000900000000000000" pitchFamily="50" charset="0"/>
                <a:ea typeface="+mn-ea"/>
                <a:cs typeface="+mn-cs"/>
              </a:rPr>
              <a:t>5X</a:t>
            </a:r>
            <a:endParaRPr kumimoji="0" lang="en-US" sz="1333" b="1" i="1" u="none" strike="noStrike" kern="0" cap="none" spc="0" normalizeH="0" baseline="0" noProof="0" dirty="0">
              <a:ln>
                <a:noFill/>
              </a:ln>
              <a:solidFill>
                <a:srgbClr val="FFFFFF"/>
              </a:solidFill>
              <a:effectLst/>
              <a:uLnTx/>
              <a:uFillTx/>
              <a:latin typeface="Montserrat Light" panose="00000400000000000000" pitchFamily="2" charset="0"/>
              <a:ea typeface="+mn-ea"/>
              <a:cs typeface="+mn-cs"/>
            </a:endParaRPr>
          </a:p>
        </p:txBody>
      </p:sp>
      <p:sp>
        <p:nvSpPr>
          <p:cNvPr id="21" name="Oval 20">
            <a:extLst>
              <a:ext uri="{FF2B5EF4-FFF2-40B4-BE49-F238E27FC236}">
                <a16:creationId xmlns:a16="http://schemas.microsoft.com/office/drawing/2014/main" id="{43025C5D-572E-50FC-0CDE-FB4E8028AF34}"/>
              </a:ext>
            </a:extLst>
          </p:cNvPr>
          <p:cNvSpPr/>
          <p:nvPr/>
        </p:nvSpPr>
        <p:spPr>
          <a:xfrm rot="336606">
            <a:off x="11129932" y="2445669"/>
            <a:ext cx="928490" cy="909860"/>
          </a:xfrm>
          <a:prstGeom prst="ellipse">
            <a:avLst/>
          </a:prstGeom>
          <a:solidFill>
            <a:srgbClr val="29D1B5"/>
          </a:solidFill>
          <a:ln w="12700" cap="flat" cmpd="sng" algn="ctr">
            <a:solidFill>
              <a:srgbClr val="29D1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33" b="1" i="1" u="none" strike="noStrike" kern="0" cap="none" spc="0" normalizeH="0" baseline="0" noProof="0" dirty="0">
                <a:ln>
                  <a:noFill/>
                </a:ln>
                <a:solidFill>
                  <a:srgbClr val="FFFFFF"/>
                </a:solidFill>
                <a:effectLst/>
                <a:uLnTx/>
                <a:uFillTx/>
                <a:latin typeface="Montserrat ExtraBold" panose="00000900000000000000" pitchFamily="50" charset="0"/>
                <a:ea typeface="+mn-ea"/>
                <a:cs typeface="+mn-cs"/>
              </a:rPr>
              <a:t>17X</a:t>
            </a:r>
            <a:endParaRPr kumimoji="0" lang="en-US" sz="1333" b="1" i="1" u="none" strike="noStrike" kern="0" cap="none" spc="0" normalizeH="0" baseline="0" noProof="0" dirty="0">
              <a:ln>
                <a:noFill/>
              </a:ln>
              <a:solidFill>
                <a:srgbClr val="FFFFFF"/>
              </a:solidFill>
              <a:effectLst/>
              <a:uLnTx/>
              <a:uFillTx/>
              <a:latin typeface="Montserrat Light" panose="00000400000000000000" pitchFamily="2" charset="0"/>
              <a:ea typeface="+mn-ea"/>
              <a:cs typeface="+mn-cs"/>
            </a:endParaRPr>
          </a:p>
        </p:txBody>
      </p:sp>
      <p:sp>
        <p:nvSpPr>
          <p:cNvPr id="6" name="TextBox 5">
            <a:extLst>
              <a:ext uri="{FF2B5EF4-FFF2-40B4-BE49-F238E27FC236}">
                <a16:creationId xmlns:a16="http://schemas.microsoft.com/office/drawing/2014/main" id="{BCA8CED2-D69F-0787-0C86-997C6A30962D}"/>
              </a:ext>
            </a:extLst>
          </p:cNvPr>
          <p:cNvSpPr txBox="1"/>
          <p:nvPr/>
        </p:nvSpPr>
        <p:spPr>
          <a:xfrm>
            <a:off x="2924430" y="161576"/>
            <a:ext cx="6356730" cy="523220"/>
          </a:xfrm>
          <a:prstGeom prst="rect">
            <a:avLst/>
          </a:prstGeom>
          <a:noFill/>
        </p:spPr>
        <p:txBody>
          <a:bodyPr wrap="square" rtlCol="0">
            <a:spAutoFit/>
          </a:bodyPr>
          <a:lstStyle/>
          <a:p>
            <a:pPr algn="ctr"/>
            <a:r>
              <a:rPr lang="en-US" sz="2800" b="1" dirty="0">
                <a:solidFill>
                  <a:schemeClr val="accent1"/>
                </a:solidFill>
                <a:latin typeface="+mj-lt"/>
              </a:rPr>
              <a:t>The Numbers per 100,000</a:t>
            </a:r>
          </a:p>
        </p:txBody>
      </p:sp>
      <p:sp>
        <p:nvSpPr>
          <p:cNvPr id="7" name="Slide Number Placeholder 5">
            <a:extLst>
              <a:ext uri="{FF2B5EF4-FFF2-40B4-BE49-F238E27FC236}">
                <a16:creationId xmlns:a16="http://schemas.microsoft.com/office/drawing/2014/main" id="{BC55114B-C25B-D0CA-A2ED-3497A3A08BF1}"/>
              </a:ext>
            </a:extLst>
          </p:cNvPr>
          <p:cNvSpPr txBox="1">
            <a:spLocks/>
          </p:cNvSpPr>
          <p:nvPr/>
        </p:nvSpPr>
        <p:spPr>
          <a:xfrm>
            <a:off x="10031832" y="6501399"/>
            <a:ext cx="2053795"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745CB9-ABD5-2A4C-8CC4-BD5C920CF6F1}" type="slidenum">
              <a:rPr lang="en-US" smtClean="0">
                <a:solidFill>
                  <a:schemeClr val="tx1"/>
                </a:solidFill>
              </a:rPr>
              <a:pPr/>
              <a:t>11</a:t>
            </a:fld>
            <a:endParaRPr lang="en-US" dirty="0">
              <a:solidFill>
                <a:schemeClr val="tx1"/>
              </a:solidFill>
            </a:endParaRPr>
          </a:p>
        </p:txBody>
      </p:sp>
    </p:spTree>
    <p:extLst>
      <p:ext uri="{BB962C8B-B14F-4D97-AF65-F5344CB8AC3E}">
        <p14:creationId xmlns:p14="http://schemas.microsoft.com/office/powerpoint/2010/main" val="2279800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5">
            <a:extLst>
              <a:ext uri="{FF2B5EF4-FFF2-40B4-BE49-F238E27FC236}">
                <a16:creationId xmlns:a16="http://schemas.microsoft.com/office/drawing/2014/main" id="{CD2A7733-2C6F-90B1-187C-202B410A43D7}"/>
              </a:ext>
            </a:extLst>
          </p:cNvPr>
          <p:cNvSpPr txBox="1"/>
          <p:nvPr/>
        </p:nvSpPr>
        <p:spPr>
          <a:xfrm>
            <a:off x="1964435" y="2022348"/>
            <a:ext cx="1579245" cy="765175"/>
          </a:xfrm>
          <a:prstGeom prst="rect">
            <a:avLst/>
          </a:prstGeom>
          <a:solidFill>
            <a:srgbClr val="2360FF"/>
          </a:solidFill>
        </p:spPr>
        <p:txBody>
          <a:bodyPr vert="horz" wrap="square" lIns="0" tIns="69850" rIns="0" bIns="0" rtlCol="0">
            <a:spAutoFit/>
          </a:bodyPr>
          <a:lstStyle/>
          <a:p>
            <a:pPr marL="346710">
              <a:lnSpc>
                <a:spcPct val="100000"/>
              </a:lnSpc>
              <a:spcBef>
                <a:spcPts val="550"/>
              </a:spcBef>
            </a:pPr>
            <a:r>
              <a:rPr sz="4000" b="1" spc="-25" dirty="0">
                <a:solidFill>
                  <a:srgbClr val="FFFFFF"/>
                </a:solidFill>
                <a:latin typeface="Calibri"/>
                <a:cs typeface="Calibri"/>
              </a:rPr>
              <a:t>12%</a:t>
            </a:r>
            <a:endParaRPr sz="4000" dirty="0">
              <a:latin typeface="Calibri"/>
              <a:cs typeface="Calibri"/>
            </a:endParaRPr>
          </a:p>
        </p:txBody>
      </p:sp>
      <p:sp>
        <p:nvSpPr>
          <p:cNvPr id="17" name="object 6">
            <a:extLst>
              <a:ext uri="{FF2B5EF4-FFF2-40B4-BE49-F238E27FC236}">
                <a16:creationId xmlns:a16="http://schemas.microsoft.com/office/drawing/2014/main" id="{9C0A1A9F-051F-73F2-DA91-7B10ABE1A1B0}"/>
              </a:ext>
            </a:extLst>
          </p:cNvPr>
          <p:cNvSpPr txBox="1"/>
          <p:nvPr/>
        </p:nvSpPr>
        <p:spPr>
          <a:xfrm>
            <a:off x="3758570" y="2251367"/>
            <a:ext cx="6973950" cy="382797"/>
          </a:xfrm>
          <a:prstGeom prst="rect">
            <a:avLst/>
          </a:prstGeom>
        </p:spPr>
        <p:txBody>
          <a:bodyPr vert="horz" wrap="square" lIns="0" tIns="13335" rIns="0" bIns="0" rtlCol="0">
            <a:spAutoFit/>
          </a:bodyPr>
          <a:lstStyle/>
          <a:p>
            <a:pPr marL="12700">
              <a:lnSpc>
                <a:spcPct val="100000"/>
              </a:lnSpc>
              <a:spcBef>
                <a:spcPts val="105"/>
              </a:spcBef>
            </a:pPr>
            <a:r>
              <a:rPr sz="2400" b="1" dirty="0">
                <a:solidFill>
                  <a:srgbClr val="363840"/>
                </a:solidFill>
                <a:cs typeface="Calibri"/>
              </a:rPr>
              <a:t>of</a:t>
            </a:r>
            <a:r>
              <a:rPr sz="2400" b="1" spc="-40" dirty="0">
                <a:solidFill>
                  <a:srgbClr val="363840"/>
                </a:solidFill>
                <a:cs typeface="Calibri"/>
              </a:rPr>
              <a:t> </a:t>
            </a:r>
            <a:r>
              <a:rPr sz="2400" b="1" dirty="0">
                <a:solidFill>
                  <a:srgbClr val="363840"/>
                </a:solidFill>
                <a:cs typeface="Calibri"/>
              </a:rPr>
              <a:t>construction</a:t>
            </a:r>
            <a:r>
              <a:rPr sz="2400" b="1" spc="-65" dirty="0">
                <a:solidFill>
                  <a:srgbClr val="363840"/>
                </a:solidFill>
                <a:cs typeface="Calibri"/>
              </a:rPr>
              <a:t> </a:t>
            </a:r>
            <a:r>
              <a:rPr sz="2400" b="1" spc="-10" dirty="0">
                <a:solidFill>
                  <a:srgbClr val="363840"/>
                </a:solidFill>
                <a:cs typeface="Calibri"/>
              </a:rPr>
              <a:t>workers</a:t>
            </a:r>
            <a:r>
              <a:rPr sz="2400" b="1" spc="-25" dirty="0">
                <a:solidFill>
                  <a:srgbClr val="363840"/>
                </a:solidFill>
                <a:cs typeface="Calibri"/>
              </a:rPr>
              <a:t> </a:t>
            </a:r>
            <a:r>
              <a:rPr sz="2400" b="1" dirty="0">
                <a:solidFill>
                  <a:srgbClr val="363840"/>
                </a:solidFill>
                <a:cs typeface="Calibri"/>
              </a:rPr>
              <a:t>have</a:t>
            </a:r>
            <a:r>
              <a:rPr sz="2400" b="1" spc="-30" dirty="0">
                <a:solidFill>
                  <a:srgbClr val="363840"/>
                </a:solidFill>
                <a:cs typeface="Calibri"/>
              </a:rPr>
              <a:t> </a:t>
            </a:r>
            <a:r>
              <a:rPr sz="2400" b="1" dirty="0">
                <a:solidFill>
                  <a:srgbClr val="363840"/>
                </a:solidFill>
                <a:cs typeface="Calibri"/>
              </a:rPr>
              <a:t>an</a:t>
            </a:r>
            <a:r>
              <a:rPr sz="2400" b="1" spc="-30" dirty="0">
                <a:solidFill>
                  <a:srgbClr val="363840"/>
                </a:solidFill>
                <a:cs typeface="Calibri"/>
              </a:rPr>
              <a:t> </a:t>
            </a:r>
            <a:r>
              <a:rPr sz="2400" b="1" dirty="0">
                <a:solidFill>
                  <a:srgbClr val="363840"/>
                </a:solidFill>
                <a:cs typeface="Calibri"/>
              </a:rPr>
              <a:t>alcohol</a:t>
            </a:r>
            <a:r>
              <a:rPr sz="2400" b="1" spc="-55" dirty="0">
                <a:solidFill>
                  <a:srgbClr val="363840"/>
                </a:solidFill>
                <a:cs typeface="Calibri"/>
              </a:rPr>
              <a:t> </a:t>
            </a:r>
            <a:r>
              <a:rPr sz="2400" b="1" dirty="0">
                <a:solidFill>
                  <a:srgbClr val="363840"/>
                </a:solidFill>
                <a:cs typeface="Calibri"/>
              </a:rPr>
              <a:t>use</a:t>
            </a:r>
            <a:r>
              <a:rPr sz="2400" b="1" spc="-35" dirty="0">
                <a:solidFill>
                  <a:srgbClr val="363840"/>
                </a:solidFill>
                <a:cs typeface="Calibri"/>
              </a:rPr>
              <a:t> </a:t>
            </a:r>
            <a:r>
              <a:rPr sz="2400" b="1" spc="-10" dirty="0">
                <a:solidFill>
                  <a:srgbClr val="363840"/>
                </a:solidFill>
                <a:cs typeface="Calibri"/>
              </a:rPr>
              <a:t>disorder</a:t>
            </a:r>
            <a:endParaRPr sz="2400" dirty="0">
              <a:cs typeface="Calibri"/>
            </a:endParaRPr>
          </a:p>
        </p:txBody>
      </p:sp>
      <p:sp>
        <p:nvSpPr>
          <p:cNvPr id="18" name="object 7">
            <a:extLst>
              <a:ext uri="{FF2B5EF4-FFF2-40B4-BE49-F238E27FC236}">
                <a16:creationId xmlns:a16="http://schemas.microsoft.com/office/drawing/2014/main" id="{8E84108F-D6B7-22E7-F4BD-0AE5AC7D2FF8}"/>
              </a:ext>
            </a:extLst>
          </p:cNvPr>
          <p:cNvSpPr txBox="1"/>
          <p:nvPr/>
        </p:nvSpPr>
        <p:spPr>
          <a:xfrm>
            <a:off x="1964435" y="2865120"/>
            <a:ext cx="1579245" cy="765175"/>
          </a:xfrm>
          <a:prstGeom prst="rect">
            <a:avLst/>
          </a:prstGeom>
          <a:solidFill>
            <a:srgbClr val="2360FF"/>
          </a:solidFill>
        </p:spPr>
        <p:txBody>
          <a:bodyPr vert="horz" wrap="square" lIns="0" tIns="29209" rIns="0" bIns="0" rtlCol="0">
            <a:spAutoFit/>
          </a:bodyPr>
          <a:lstStyle/>
          <a:p>
            <a:pPr marL="346710">
              <a:lnSpc>
                <a:spcPct val="100000"/>
              </a:lnSpc>
              <a:spcBef>
                <a:spcPts val="229"/>
              </a:spcBef>
            </a:pPr>
            <a:r>
              <a:rPr sz="4000" b="1" spc="-25" dirty="0">
                <a:solidFill>
                  <a:srgbClr val="FFFFFF"/>
                </a:solidFill>
                <a:latin typeface="Calibri"/>
                <a:cs typeface="Calibri"/>
              </a:rPr>
              <a:t>20%</a:t>
            </a:r>
            <a:endParaRPr sz="4000" dirty="0">
              <a:latin typeface="Calibri"/>
              <a:cs typeface="Calibri"/>
            </a:endParaRPr>
          </a:p>
        </p:txBody>
      </p:sp>
      <p:sp>
        <p:nvSpPr>
          <p:cNvPr id="19" name="object 8">
            <a:extLst>
              <a:ext uri="{FF2B5EF4-FFF2-40B4-BE49-F238E27FC236}">
                <a16:creationId xmlns:a16="http://schemas.microsoft.com/office/drawing/2014/main" id="{E0DE308B-53CB-2BB5-7A49-00B216DE0736}"/>
              </a:ext>
            </a:extLst>
          </p:cNvPr>
          <p:cNvSpPr txBox="1"/>
          <p:nvPr/>
        </p:nvSpPr>
        <p:spPr>
          <a:xfrm>
            <a:off x="3758569" y="2865120"/>
            <a:ext cx="6264111" cy="752129"/>
          </a:xfrm>
          <a:prstGeom prst="rect">
            <a:avLst/>
          </a:prstGeom>
        </p:spPr>
        <p:txBody>
          <a:bodyPr vert="horz" wrap="square" lIns="0" tIns="13335" rIns="0" bIns="0" rtlCol="0">
            <a:spAutoFit/>
          </a:bodyPr>
          <a:lstStyle/>
          <a:p>
            <a:pPr marL="12700" marR="5080">
              <a:spcBef>
                <a:spcPts val="105"/>
              </a:spcBef>
            </a:pPr>
            <a:r>
              <a:rPr sz="2400" b="1" dirty="0">
                <a:solidFill>
                  <a:srgbClr val="363840"/>
                </a:solidFill>
                <a:cs typeface="Calibri"/>
              </a:rPr>
              <a:t>of Americans who die by suicide are construction industry workers</a:t>
            </a:r>
          </a:p>
        </p:txBody>
      </p:sp>
      <p:sp>
        <p:nvSpPr>
          <p:cNvPr id="20" name="object 9">
            <a:extLst>
              <a:ext uri="{FF2B5EF4-FFF2-40B4-BE49-F238E27FC236}">
                <a16:creationId xmlns:a16="http://schemas.microsoft.com/office/drawing/2014/main" id="{52944350-15A4-4890-E721-7973E84E48ED}"/>
              </a:ext>
            </a:extLst>
          </p:cNvPr>
          <p:cNvSpPr txBox="1"/>
          <p:nvPr/>
        </p:nvSpPr>
        <p:spPr>
          <a:xfrm>
            <a:off x="1964435" y="4578096"/>
            <a:ext cx="1579245" cy="765175"/>
          </a:xfrm>
          <a:prstGeom prst="rect">
            <a:avLst/>
          </a:prstGeom>
          <a:solidFill>
            <a:srgbClr val="2360FF"/>
          </a:solidFill>
        </p:spPr>
        <p:txBody>
          <a:bodyPr vert="horz" wrap="square" lIns="0" tIns="41275" rIns="0" bIns="0" rtlCol="0">
            <a:spAutoFit/>
          </a:bodyPr>
          <a:lstStyle/>
          <a:p>
            <a:pPr marL="346710">
              <a:lnSpc>
                <a:spcPct val="100000"/>
              </a:lnSpc>
              <a:spcBef>
                <a:spcPts val="325"/>
              </a:spcBef>
            </a:pPr>
            <a:r>
              <a:rPr lang="en-US" sz="4000" b="1" spc="-25" dirty="0">
                <a:solidFill>
                  <a:srgbClr val="FFFFFF"/>
                </a:solidFill>
                <a:latin typeface="Calibri"/>
                <a:cs typeface="Calibri"/>
              </a:rPr>
              <a:t>80%</a:t>
            </a:r>
            <a:endParaRPr sz="4000" dirty="0">
              <a:latin typeface="Calibri"/>
              <a:cs typeface="Calibri"/>
            </a:endParaRPr>
          </a:p>
        </p:txBody>
      </p:sp>
      <p:sp>
        <p:nvSpPr>
          <p:cNvPr id="21" name="object 10">
            <a:extLst>
              <a:ext uri="{FF2B5EF4-FFF2-40B4-BE49-F238E27FC236}">
                <a16:creationId xmlns:a16="http://schemas.microsoft.com/office/drawing/2014/main" id="{051C40B7-0754-3F58-EB03-B43C31658FC7}"/>
              </a:ext>
            </a:extLst>
          </p:cNvPr>
          <p:cNvSpPr txBox="1"/>
          <p:nvPr/>
        </p:nvSpPr>
        <p:spPr>
          <a:xfrm>
            <a:off x="3758569" y="3717035"/>
            <a:ext cx="5696585" cy="751488"/>
          </a:xfrm>
          <a:prstGeom prst="rect">
            <a:avLst/>
          </a:prstGeom>
        </p:spPr>
        <p:txBody>
          <a:bodyPr vert="horz" wrap="square" lIns="0" tIns="12700" rIns="0" bIns="0" rtlCol="0">
            <a:spAutoFit/>
          </a:bodyPr>
          <a:lstStyle/>
          <a:p>
            <a:pPr marL="12700" marR="5080">
              <a:lnSpc>
                <a:spcPct val="100000"/>
              </a:lnSpc>
              <a:spcBef>
                <a:spcPts val="105"/>
              </a:spcBef>
            </a:pPr>
            <a:r>
              <a:rPr lang="en-US" sz="2400" b="1" dirty="0">
                <a:solidFill>
                  <a:srgbClr val="363840"/>
                </a:solidFill>
                <a:cs typeface="Calibri"/>
              </a:rPr>
              <a:t>of </a:t>
            </a:r>
            <a:r>
              <a:rPr sz="2400" b="1" dirty="0">
                <a:solidFill>
                  <a:srgbClr val="363840"/>
                </a:solidFill>
                <a:cs typeface="Calibri"/>
              </a:rPr>
              <a:t>fatal opioid overdoses among workers </a:t>
            </a:r>
            <a:r>
              <a:rPr lang="en-US" sz="2400" b="1" dirty="0">
                <a:solidFill>
                  <a:srgbClr val="363840"/>
                </a:solidFill>
                <a:cs typeface="Calibri"/>
              </a:rPr>
              <a:t>are </a:t>
            </a:r>
            <a:r>
              <a:rPr sz="2400" b="1" dirty="0">
                <a:solidFill>
                  <a:srgbClr val="363840"/>
                </a:solidFill>
                <a:cs typeface="Calibri"/>
              </a:rPr>
              <a:t>from the construction industry</a:t>
            </a:r>
          </a:p>
        </p:txBody>
      </p:sp>
      <p:sp>
        <p:nvSpPr>
          <p:cNvPr id="22" name="object 11">
            <a:extLst>
              <a:ext uri="{FF2B5EF4-FFF2-40B4-BE49-F238E27FC236}">
                <a16:creationId xmlns:a16="http://schemas.microsoft.com/office/drawing/2014/main" id="{F5B79088-83A1-F5AB-7BB8-67333284263D}"/>
              </a:ext>
            </a:extLst>
          </p:cNvPr>
          <p:cNvSpPr txBox="1"/>
          <p:nvPr/>
        </p:nvSpPr>
        <p:spPr>
          <a:xfrm>
            <a:off x="1964435" y="3717035"/>
            <a:ext cx="1579245" cy="765175"/>
          </a:xfrm>
          <a:prstGeom prst="rect">
            <a:avLst/>
          </a:prstGeom>
          <a:solidFill>
            <a:srgbClr val="2360FF"/>
          </a:solidFill>
          <a:ln w="12700">
            <a:noFill/>
          </a:ln>
        </p:spPr>
        <p:txBody>
          <a:bodyPr vert="horz" wrap="square" lIns="0" tIns="14604" rIns="0" bIns="0" rtlCol="0">
            <a:spAutoFit/>
          </a:bodyPr>
          <a:lstStyle/>
          <a:p>
            <a:pPr marL="346710">
              <a:lnSpc>
                <a:spcPct val="100000"/>
              </a:lnSpc>
              <a:spcBef>
                <a:spcPts val="114"/>
              </a:spcBef>
            </a:pPr>
            <a:r>
              <a:rPr lang="en-US" sz="4000" b="1" spc="-25" dirty="0">
                <a:solidFill>
                  <a:srgbClr val="FFFFFF"/>
                </a:solidFill>
                <a:latin typeface="Calibri"/>
                <a:cs typeface="Calibri"/>
              </a:rPr>
              <a:t>25%</a:t>
            </a:r>
            <a:endParaRPr sz="4000" dirty="0">
              <a:latin typeface="Calibri"/>
              <a:cs typeface="Calibri"/>
            </a:endParaRPr>
          </a:p>
        </p:txBody>
      </p:sp>
      <p:sp>
        <p:nvSpPr>
          <p:cNvPr id="23" name="object 12">
            <a:extLst>
              <a:ext uri="{FF2B5EF4-FFF2-40B4-BE49-F238E27FC236}">
                <a16:creationId xmlns:a16="http://schemas.microsoft.com/office/drawing/2014/main" id="{1D36F1D5-D1E4-F81B-57DD-29714AD0929B}"/>
              </a:ext>
            </a:extLst>
          </p:cNvPr>
          <p:cNvSpPr txBox="1"/>
          <p:nvPr/>
        </p:nvSpPr>
        <p:spPr>
          <a:xfrm>
            <a:off x="3758570" y="4584939"/>
            <a:ext cx="5963285" cy="751488"/>
          </a:xfrm>
          <a:prstGeom prst="rect">
            <a:avLst/>
          </a:prstGeom>
        </p:spPr>
        <p:txBody>
          <a:bodyPr vert="horz" wrap="square" lIns="0" tIns="12700" rIns="0" bIns="0" rtlCol="0">
            <a:spAutoFit/>
          </a:bodyPr>
          <a:lstStyle/>
          <a:p>
            <a:pPr marL="12700" marR="5080">
              <a:spcBef>
                <a:spcPts val="105"/>
              </a:spcBef>
            </a:pPr>
            <a:r>
              <a:rPr sz="2400" b="1" dirty="0">
                <a:solidFill>
                  <a:srgbClr val="363840"/>
                </a:solidFill>
                <a:cs typeface="Calibri"/>
              </a:rPr>
              <a:t>of construction workers have experienced stress at work</a:t>
            </a:r>
          </a:p>
        </p:txBody>
      </p:sp>
      <p:pic>
        <p:nvPicPr>
          <p:cNvPr id="2" name="Picture 1" descr="A black and white logo&#10;&#10;Description automatically generated">
            <a:extLst>
              <a:ext uri="{FF2B5EF4-FFF2-40B4-BE49-F238E27FC236}">
                <a16:creationId xmlns:a16="http://schemas.microsoft.com/office/drawing/2014/main" id="{90E8AF5C-73E2-907D-D289-5AE7F9FEFDFC}"/>
              </a:ext>
            </a:extLst>
          </p:cNvPr>
          <p:cNvPicPr>
            <a:picLocks noChangeAspect="1"/>
          </p:cNvPicPr>
          <p:nvPr/>
        </p:nvPicPr>
        <p:blipFill>
          <a:blip r:embed="rId3"/>
          <a:stretch>
            <a:fillRect/>
          </a:stretch>
        </p:blipFill>
        <p:spPr>
          <a:xfrm>
            <a:off x="10766740" y="6392161"/>
            <a:ext cx="1197463" cy="383346"/>
          </a:xfrm>
          <a:prstGeom prst="rect">
            <a:avLst/>
          </a:prstGeom>
        </p:spPr>
      </p:pic>
      <p:sp>
        <p:nvSpPr>
          <p:cNvPr id="4" name="TextBox 3">
            <a:extLst>
              <a:ext uri="{FF2B5EF4-FFF2-40B4-BE49-F238E27FC236}">
                <a16:creationId xmlns:a16="http://schemas.microsoft.com/office/drawing/2014/main" id="{D9871F35-1342-1D60-E9E0-E48C76574FD9}"/>
              </a:ext>
            </a:extLst>
          </p:cNvPr>
          <p:cNvSpPr txBox="1"/>
          <p:nvPr/>
        </p:nvSpPr>
        <p:spPr>
          <a:xfrm>
            <a:off x="2609025" y="184436"/>
            <a:ext cx="6973950" cy="523220"/>
          </a:xfrm>
          <a:prstGeom prst="rect">
            <a:avLst/>
          </a:prstGeom>
          <a:noFill/>
        </p:spPr>
        <p:txBody>
          <a:bodyPr wrap="square" rtlCol="0">
            <a:spAutoFit/>
          </a:bodyPr>
          <a:lstStyle/>
          <a:p>
            <a:pPr algn="ctr"/>
            <a:r>
              <a:rPr lang="en-US" sz="2800" b="1" dirty="0">
                <a:solidFill>
                  <a:schemeClr val="accent1"/>
                </a:solidFill>
                <a:latin typeface="+mj-lt"/>
              </a:rPr>
              <a:t>Behavioral Health in the Construction Industry</a:t>
            </a:r>
          </a:p>
        </p:txBody>
      </p:sp>
      <p:sp>
        <p:nvSpPr>
          <p:cNvPr id="5" name="Slide Number Placeholder 5">
            <a:extLst>
              <a:ext uri="{FF2B5EF4-FFF2-40B4-BE49-F238E27FC236}">
                <a16:creationId xmlns:a16="http://schemas.microsoft.com/office/drawing/2014/main" id="{4814B9A5-2C28-9170-6B77-9123F8A122F6}"/>
              </a:ext>
            </a:extLst>
          </p:cNvPr>
          <p:cNvSpPr txBox="1">
            <a:spLocks/>
          </p:cNvSpPr>
          <p:nvPr/>
        </p:nvSpPr>
        <p:spPr>
          <a:xfrm>
            <a:off x="10031832" y="6501399"/>
            <a:ext cx="2053795"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745CB9-ABD5-2A4C-8CC4-BD5C920CF6F1}" type="slidenum">
              <a:rPr lang="en-US" smtClean="0">
                <a:solidFill>
                  <a:schemeClr val="tx1"/>
                </a:solidFill>
              </a:rPr>
              <a:pPr/>
              <a:t>12</a:t>
            </a:fld>
            <a:endParaRPr lang="en-US" dirty="0">
              <a:solidFill>
                <a:schemeClr val="tx1"/>
              </a:solidFill>
            </a:endParaRPr>
          </a:p>
        </p:txBody>
      </p:sp>
    </p:spTree>
    <p:extLst>
      <p:ext uri="{BB962C8B-B14F-4D97-AF65-F5344CB8AC3E}">
        <p14:creationId xmlns:p14="http://schemas.microsoft.com/office/powerpoint/2010/main" val="2927879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6D8DB1C-F8F7-A969-F50F-E0611FAC7FED}"/>
              </a:ext>
            </a:extLst>
          </p:cNvPr>
          <p:cNvGrpSpPr/>
          <p:nvPr/>
        </p:nvGrpSpPr>
        <p:grpSpPr>
          <a:xfrm>
            <a:off x="507999" y="1397000"/>
            <a:ext cx="5587999" cy="2641781"/>
            <a:chOff x="476636" y="1427696"/>
            <a:chExt cx="3829674" cy="1506530"/>
          </a:xfrm>
          <a:solidFill>
            <a:srgbClr val="6BD8FF"/>
          </a:solidFill>
        </p:grpSpPr>
        <p:sp>
          <p:nvSpPr>
            <p:cNvPr id="9" name="Rounded Rectangle 6">
              <a:extLst>
                <a:ext uri="{FF2B5EF4-FFF2-40B4-BE49-F238E27FC236}">
                  <a16:creationId xmlns:a16="http://schemas.microsoft.com/office/drawing/2014/main" id="{C332476B-90CC-1601-36F1-50C459C24DB9}"/>
                </a:ext>
              </a:extLst>
            </p:cNvPr>
            <p:cNvSpPr/>
            <p:nvPr/>
          </p:nvSpPr>
          <p:spPr>
            <a:xfrm>
              <a:off x="476636" y="1427696"/>
              <a:ext cx="3829674" cy="1506530"/>
            </a:xfrm>
            <a:prstGeom prst="roundRect">
              <a:avLst>
                <a:gd name="adj" fmla="val 8625"/>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0" name="TextBox 9">
              <a:extLst>
                <a:ext uri="{FF2B5EF4-FFF2-40B4-BE49-F238E27FC236}">
                  <a16:creationId xmlns:a16="http://schemas.microsoft.com/office/drawing/2014/main" id="{04B0EB68-1511-EE48-3220-D2F753C4769B}"/>
                </a:ext>
              </a:extLst>
            </p:cNvPr>
            <p:cNvSpPr txBox="1"/>
            <p:nvPr/>
          </p:nvSpPr>
          <p:spPr>
            <a:xfrm>
              <a:off x="593516" y="1565294"/>
              <a:ext cx="3595913" cy="1216947"/>
            </a:xfrm>
            <a:prstGeom prst="rect">
              <a:avLst/>
            </a:prstGeom>
            <a:noFill/>
          </p:spPr>
          <p:txBody>
            <a:bodyPr wrap="square" rtlCol="0">
              <a:spAutoFit/>
            </a:bodyPr>
            <a:lstStyle/>
            <a:p>
              <a:r>
                <a:rPr lang="en-US" sz="2000" b="1" dirty="0">
                  <a:solidFill>
                    <a:schemeClr val="bg1"/>
                  </a:solidFill>
                  <a:ea typeface="Calibri" panose="020F0502020204030204" pitchFamily="34" charset="0"/>
                  <a:cs typeface="Times New Roman" panose="02020603050405020304" pitchFamily="18" charset="0"/>
                </a:rPr>
                <a:t>“A record-breaking 105,000 people died of an overdose in 2021 in the midst of the COVID-19 pandemic, the U.S. government reported...”</a:t>
              </a:r>
              <a:r>
                <a:rPr lang="en-US" sz="2000" baseline="30000" dirty="0">
                  <a:solidFill>
                    <a:srgbClr val="2869AB"/>
                  </a:solidFill>
                </a:rPr>
                <a:t> </a:t>
              </a:r>
              <a:r>
                <a:rPr lang="en-US" sz="2000" baseline="30000" dirty="0">
                  <a:solidFill>
                    <a:schemeClr val="bg1"/>
                  </a:solidFill>
                </a:rPr>
                <a:t>1</a:t>
              </a:r>
            </a:p>
            <a:p>
              <a:endParaRPr lang="en-US" b="1" dirty="0">
                <a:solidFill>
                  <a:schemeClr val="bg1"/>
                </a:solidFill>
                <a:ea typeface="Calibri" panose="020F0502020204030204" pitchFamily="34" charset="0"/>
                <a:cs typeface="Times New Roman" panose="02020603050405020304" pitchFamily="18" charset="0"/>
              </a:endParaRPr>
            </a:p>
            <a:p>
              <a:pPr marL="380990" indent="-380990">
                <a:buFont typeface="Arial" panose="020B0604020202020204" pitchFamily="34" charset="0"/>
                <a:buChar char="•"/>
              </a:pPr>
              <a:r>
                <a:rPr lang="en-US" dirty="0">
                  <a:solidFill>
                    <a:schemeClr val="bg1"/>
                  </a:solidFill>
                </a:rPr>
                <a:t>Translates to an average of more than </a:t>
              </a:r>
              <a:r>
                <a:rPr lang="en-US" b="1" dirty="0">
                  <a:solidFill>
                    <a:schemeClr val="bg1"/>
                  </a:solidFill>
                </a:rPr>
                <a:t>250 people dying each day</a:t>
              </a:r>
              <a:r>
                <a:rPr lang="en-US" dirty="0">
                  <a:solidFill>
                    <a:schemeClr val="bg1"/>
                  </a:solidFill>
                </a:rPr>
                <a:t>, or roughly </a:t>
              </a:r>
              <a:r>
                <a:rPr lang="en-US" b="1" dirty="0">
                  <a:solidFill>
                    <a:schemeClr val="bg1"/>
                  </a:solidFill>
                </a:rPr>
                <a:t>12 every hour</a:t>
              </a:r>
              <a:endParaRPr lang="en-US" dirty="0">
                <a:solidFill>
                  <a:schemeClr val="bg1"/>
                </a:solidFill>
                <a:ea typeface="Roboto" panose="02000000000000000000" pitchFamily="2" charset="0"/>
              </a:endParaRPr>
            </a:p>
            <a:p>
              <a:r>
                <a:rPr lang="en-US" sz="2000" b="1" dirty="0">
                  <a:solidFill>
                    <a:schemeClr val="bg1"/>
                  </a:solidFill>
                  <a:ea typeface="Calibri" panose="020F0502020204030204" pitchFamily="34" charset="0"/>
                  <a:cs typeface="Times New Roman" panose="02020603050405020304" pitchFamily="18" charset="0"/>
                </a:rPr>
                <a:t>			</a:t>
              </a:r>
            </a:p>
          </p:txBody>
        </p:sp>
      </p:grpSp>
      <p:sp>
        <p:nvSpPr>
          <p:cNvPr id="11" name="Rounded Rectangle 17">
            <a:extLst>
              <a:ext uri="{FF2B5EF4-FFF2-40B4-BE49-F238E27FC236}">
                <a16:creationId xmlns:a16="http://schemas.microsoft.com/office/drawing/2014/main" id="{42B08014-0614-C7A2-8370-2CE0949C8754}"/>
              </a:ext>
            </a:extLst>
          </p:cNvPr>
          <p:cNvSpPr/>
          <p:nvPr/>
        </p:nvSpPr>
        <p:spPr>
          <a:xfrm>
            <a:off x="4571999" y="4251006"/>
            <a:ext cx="3396343" cy="1866766"/>
          </a:xfrm>
          <a:prstGeom prst="roundRect">
            <a:avLst>
              <a:gd name="adj" fmla="val 8625"/>
            </a:avLst>
          </a:prstGeom>
          <a:solidFill>
            <a:srgbClr val="29D1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12" name="Group 11">
            <a:extLst>
              <a:ext uri="{FF2B5EF4-FFF2-40B4-BE49-F238E27FC236}">
                <a16:creationId xmlns:a16="http://schemas.microsoft.com/office/drawing/2014/main" id="{ECB05AA4-5849-AEAE-585C-3E75CC70859F}"/>
              </a:ext>
            </a:extLst>
          </p:cNvPr>
          <p:cNvGrpSpPr/>
          <p:nvPr/>
        </p:nvGrpSpPr>
        <p:grpSpPr>
          <a:xfrm>
            <a:off x="6243386" y="1374726"/>
            <a:ext cx="5580452" cy="2606405"/>
            <a:chOff x="4170546" y="4857692"/>
            <a:chExt cx="4502351" cy="1162650"/>
          </a:xfrm>
          <a:solidFill>
            <a:srgbClr val="2461FF"/>
          </a:solidFill>
        </p:grpSpPr>
        <p:sp>
          <p:nvSpPr>
            <p:cNvPr id="13" name="Rounded Rectangle 21">
              <a:extLst>
                <a:ext uri="{FF2B5EF4-FFF2-40B4-BE49-F238E27FC236}">
                  <a16:creationId xmlns:a16="http://schemas.microsoft.com/office/drawing/2014/main" id="{36BF6A2D-D064-A42F-3A1D-1A39A7BE800B}"/>
                </a:ext>
              </a:extLst>
            </p:cNvPr>
            <p:cNvSpPr/>
            <p:nvPr/>
          </p:nvSpPr>
          <p:spPr>
            <a:xfrm>
              <a:off x="4170546" y="4857692"/>
              <a:ext cx="4502351" cy="1162650"/>
            </a:xfrm>
            <a:prstGeom prst="roundRect">
              <a:avLst>
                <a:gd name="adj" fmla="val 8625"/>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TextBox 13">
              <a:extLst>
                <a:ext uri="{FF2B5EF4-FFF2-40B4-BE49-F238E27FC236}">
                  <a16:creationId xmlns:a16="http://schemas.microsoft.com/office/drawing/2014/main" id="{7EB8692A-932E-5ED1-5715-0D97D1E9C7BD}"/>
                </a:ext>
              </a:extLst>
            </p:cNvPr>
            <p:cNvSpPr txBox="1"/>
            <p:nvPr/>
          </p:nvSpPr>
          <p:spPr>
            <a:xfrm>
              <a:off x="4355284" y="4975257"/>
              <a:ext cx="4132874" cy="1020560"/>
            </a:xfrm>
            <a:prstGeom prst="rect">
              <a:avLst/>
            </a:prstGeom>
            <a:noFill/>
          </p:spPr>
          <p:txBody>
            <a:bodyPr wrap="square" rtlCol="0">
              <a:spAutoFit/>
            </a:bodyPr>
            <a:lstStyle/>
            <a:p>
              <a:r>
                <a:rPr lang="en-US" sz="2000" b="1" dirty="0">
                  <a:solidFill>
                    <a:schemeClr val="bg1"/>
                  </a:solidFill>
                  <a:ea typeface="Calibri" panose="020F0502020204030204" pitchFamily="34" charset="0"/>
                  <a:cs typeface="Times New Roman" panose="02020603050405020304" pitchFamily="18" charset="0"/>
                </a:rPr>
                <a:t>The odds of dying from an opioid overdose are now greater than those of dying in a car crash.</a:t>
              </a:r>
            </a:p>
            <a:p>
              <a:endParaRPr lang="en-US" sz="2000" b="1" dirty="0">
                <a:solidFill>
                  <a:schemeClr val="bg1"/>
                </a:solidFill>
                <a:ea typeface="Calibri" panose="020F0502020204030204" pitchFamily="34" charset="0"/>
                <a:cs typeface="Times New Roman" panose="02020603050405020304" pitchFamily="18" charset="0"/>
              </a:endParaRPr>
            </a:p>
            <a:p>
              <a:r>
                <a:rPr lang="en-US" sz="2000" b="1" dirty="0">
                  <a:solidFill>
                    <a:schemeClr val="bg1"/>
                  </a:solidFill>
                  <a:ea typeface="Calibri" panose="020F0502020204030204" pitchFamily="34" charset="0"/>
                  <a:cs typeface="Times New Roman" panose="02020603050405020304" pitchFamily="18" charset="0"/>
                </a:rPr>
                <a:t>NSC survey shows that 75% of workplaces are impacted by opioid use.</a:t>
              </a:r>
            </a:p>
            <a:p>
              <a:endParaRPr lang="en-US" sz="2400" b="1" dirty="0">
                <a:solidFill>
                  <a:schemeClr val="bg1"/>
                </a:solidFill>
                <a:ea typeface="Calibri" panose="020F0502020204030204" pitchFamily="34" charset="0"/>
                <a:cs typeface="Times New Roman" panose="02020603050405020304" pitchFamily="18" charset="0"/>
              </a:endParaRPr>
            </a:p>
            <a:p>
              <a:r>
                <a:rPr lang="en-US" sz="2000" b="1" i="1" dirty="0">
                  <a:solidFill>
                    <a:schemeClr val="bg1"/>
                  </a:solidFill>
                  <a:ea typeface="Calibri" panose="020F0502020204030204" pitchFamily="34" charset="0"/>
                  <a:cs typeface="Times New Roman" panose="02020603050405020304" pitchFamily="18" charset="0"/>
                </a:rPr>
                <a:t>	</a:t>
              </a:r>
              <a:r>
                <a:rPr lang="en-US" sz="2000" b="1" dirty="0">
                  <a:solidFill>
                    <a:schemeClr val="bg1"/>
                  </a:solidFill>
                  <a:ea typeface="Calibri" panose="020F0502020204030204" pitchFamily="34" charset="0"/>
                  <a:cs typeface="Times New Roman" panose="02020603050405020304" pitchFamily="18" charset="0"/>
                </a:rPr>
                <a:t>				</a:t>
              </a:r>
            </a:p>
          </p:txBody>
        </p:sp>
      </p:grpSp>
      <p:sp>
        <p:nvSpPr>
          <p:cNvPr id="15" name="TextBox 14">
            <a:extLst>
              <a:ext uri="{FF2B5EF4-FFF2-40B4-BE49-F238E27FC236}">
                <a16:creationId xmlns:a16="http://schemas.microsoft.com/office/drawing/2014/main" id="{C9566F3A-75EA-CC3D-BD65-FD4AC3870DA0}"/>
              </a:ext>
            </a:extLst>
          </p:cNvPr>
          <p:cNvSpPr txBox="1"/>
          <p:nvPr/>
        </p:nvSpPr>
        <p:spPr>
          <a:xfrm>
            <a:off x="4876801" y="4659545"/>
            <a:ext cx="2933000" cy="1446550"/>
          </a:xfrm>
          <a:prstGeom prst="rect">
            <a:avLst/>
          </a:prstGeom>
          <a:noFill/>
        </p:spPr>
        <p:txBody>
          <a:bodyPr wrap="square" rtlCol="0">
            <a:spAutoFit/>
          </a:bodyPr>
          <a:lstStyle/>
          <a:p>
            <a:r>
              <a:rPr lang="en-US" sz="2000" b="1" dirty="0">
                <a:solidFill>
                  <a:schemeClr val="bg1"/>
                </a:solidFill>
                <a:ea typeface="Calibri" panose="020F0502020204030204" pitchFamily="34" charset="0"/>
                <a:cs typeface="Times New Roman" panose="02020603050405020304" pitchFamily="18" charset="0"/>
              </a:rPr>
              <a:t>75% of people with a Substance Use Disorder are in the workforce</a:t>
            </a:r>
          </a:p>
          <a:p>
            <a:pPr algn="l"/>
            <a:endParaRPr lang="en-US" sz="2800" b="1" dirty="0">
              <a:solidFill>
                <a:schemeClr val="bg1"/>
              </a:solidFill>
            </a:endParaRPr>
          </a:p>
        </p:txBody>
      </p:sp>
      <p:sp>
        <p:nvSpPr>
          <p:cNvPr id="4" name="TextBox 3">
            <a:extLst>
              <a:ext uri="{FF2B5EF4-FFF2-40B4-BE49-F238E27FC236}">
                <a16:creationId xmlns:a16="http://schemas.microsoft.com/office/drawing/2014/main" id="{5B377C23-D7E8-26BA-017B-9BF095CB69EC}"/>
              </a:ext>
            </a:extLst>
          </p:cNvPr>
          <p:cNvSpPr txBox="1"/>
          <p:nvPr/>
        </p:nvSpPr>
        <p:spPr>
          <a:xfrm>
            <a:off x="2609025" y="184436"/>
            <a:ext cx="6973950" cy="523220"/>
          </a:xfrm>
          <a:prstGeom prst="rect">
            <a:avLst/>
          </a:prstGeom>
          <a:noFill/>
        </p:spPr>
        <p:txBody>
          <a:bodyPr wrap="square" rtlCol="0">
            <a:spAutoFit/>
          </a:bodyPr>
          <a:lstStyle/>
          <a:p>
            <a:pPr algn="ctr"/>
            <a:r>
              <a:rPr lang="en-US" sz="2800" b="1" dirty="0">
                <a:solidFill>
                  <a:schemeClr val="accent1"/>
                </a:solidFill>
                <a:latin typeface="+mj-lt"/>
              </a:rPr>
              <a:t>Staggering Statistics</a:t>
            </a:r>
          </a:p>
        </p:txBody>
      </p:sp>
      <p:sp>
        <p:nvSpPr>
          <p:cNvPr id="5" name="Slide Number Placeholder 5">
            <a:extLst>
              <a:ext uri="{FF2B5EF4-FFF2-40B4-BE49-F238E27FC236}">
                <a16:creationId xmlns:a16="http://schemas.microsoft.com/office/drawing/2014/main" id="{7BF32581-B1EE-FAAB-EF01-276239EE6682}"/>
              </a:ext>
            </a:extLst>
          </p:cNvPr>
          <p:cNvSpPr txBox="1">
            <a:spLocks/>
          </p:cNvSpPr>
          <p:nvPr/>
        </p:nvSpPr>
        <p:spPr>
          <a:xfrm>
            <a:off x="10031832" y="6501399"/>
            <a:ext cx="2053795"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745CB9-ABD5-2A4C-8CC4-BD5C920CF6F1}" type="slidenum">
              <a:rPr lang="en-US" smtClean="0">
                <a:solidFill>
                  <a:schemeClr val="tx1"/>
                </a:solidFill>
              </a:rPr>
              <a:pPr/>
              <a:t>13</a:t>
            </a:fld>
            <a:endParaRPr lang="en-US" dirty="0">
              <a:solidFill>
                <a:schemeClr val="tx1"/>
              </a:solidFill>
            </a:endParaRPr>
          </a:p>
        </p:txBody>
      </p:sp>
    </p:spTree>
    <p:extLst>
      <p:ext uri="{BB962C8B-B14F-4D97-AF65-F5344CB8AC3E}">
        <p14:creationId xmlns:p14="http://schemas.microsoft.com/office/powerpoint/2010/main" val="3838024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6AE7197-D7AB-B956-4F3F-961799163493}"/>
              </a:ext>
            </a:extLst>
          </p:cNvPr>
          <p:cNvGrpSpPr/>
          <p:nvPr/>
        </p:nvGrpSpPr>
        <p:grpSpPr>
          <a:xfrm>
            <a:off x="2666769" y="1323967"/>
            <a:ext cx="6352167" cy="4689644"/>
            <a:chOff x="2506456" y="1120831"/>
            <a:chExt cx="7178137" cy="5299437"/>
          </a:xfrm>
        </p:grpSpPr>
        <p:sp>
          <p:nvSpPr>
            <p:cNvPr id="10" name="Freeform: Shape 9">
              <a:extLst>
                <a:ext uri="{FF2B5EF4-FFF2-40B4-BE49-F238E27FC236}">
                  <a16:creationId xmlns:a16="http://schemas.microsoft.com/office/drawing/2014/main" id="{A573F28E-AC95-66FF-956E-7286710FBE7A}"/>
                </a:ext>
              </a:extLst>
            </p:cNvPr>
            <p:cNvSpPr/>
            <p:nvPr/>
          </p:nvSpPr>
          <p:spPr>
            <a:xfrm>
              <a:off x="3825418" y="2231465"/>
              <a:ext cx="915313" cy="1622272"/>
            </a:xfrm>
            <a:custGeom>
              <a:avLst/>
              <a:gdLst>
                <a:gd name="connsiteX0" fmla="*/ 0 w 915313"/>
                <a:gd name="connsiteY0" fmla="*/ 1622273 h 1622272"/>
                <a:gd name="connsiteX1" fmla="*/ 671974 w 915313"/>
                <a:gd name="connsiteY1" fmla="*/ 0 h 1622272"/>
                <a:gd name="connsiteX2" fmla="*/ 915314 w 915313"/>
                <a:gd name="connsiteY2" fmla="*/ 243340 h 1622272"/>
                <a:gd name="connsiteX3" fmla="*/ 344153 w 915313"/>
                <a:gd name="connsiteY3" fmla="*/ 1622273 h 1622272"/>
                <a:gd name="connsiteX4" fmla="*/ 26 w 915313"/>
                <a:gd name="connsiteY4" fmla="*/ 1622273 h 162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13" h="1622272">
                  <a:moveTo>
                    <a:pt x="0" y="1622273"/>
                  </a:moveTo>
                  <a:cubicBezTo>
                    <a:pt x="0" y="1013805"/>
                    <a:pt x="241704" y="430270"/>
                    <a:pt x="671974" y="0"/>
                  </a:cubicBezTo>
                  <a:lnTo>
                    <a:pt x="915314" y="243340"/>
                  </a:lnTo>
                  <a:cubicBezTo>
                    <a:pt x="549605" y="609048"/>
                    <a:pt x="344153" y="1105068"/>
                    <a:pt x="344153" y="1622273"/>
                  </a:cubicBezTo>
                  <a:lnTo>
                    <a:pt x="26" y="1622273"/>
                  </a:lnTo>
                  <a:close/>
                </a:path>
              </a:pathLst>
            </a:custGeom>
            <a:solidFill>
              <a:srgbClr val="1DC1E3"/>
            </a:solidFill>
            <a:ln w="184571" cap="rnd">
              <a:solidFill>
                <a:srgbClr val="FFFFFF"/>
              </a:solidFill>
              <a:prstDash val="solid"/>
              <a:round/>
            </a:ln>
          </p:spPr>
          <p:txBody>
            <a:bodyPr rtlCol="0" anchor="ctr"/>
            <a:lstStyle/>
            <a:p>
              <a:endParaRPr lang="en-US" dirty="0"/>
            </a:p>
          </p:txBody>
        </p:sp>
        <p:sp>
          <p:nvSpPr>
            <p:cNvPr id="11" name="Freeform: Shape 10">
              <a:extLst>
                <a:ext uri="{FF2B5EF4-FFF2-40B4-BE49-F238E27FC236}">
                  <a16:creationId xmlns:a16="http://schemas.microsoft.com/office/drawing/2014/main" id="{FAC4F52E-62AC-71EC-541B-ADF0A8876638}"/>
                </a:ext>
              </a:extLst>
            </p:cNvPr>
            <p:cNvSpPr/>
            <p:nvPr/>
          </p:nvSpPr>
          <p:spPr>
            <a:xfrm>
              <a:off x="3825418" y="3853738"/>
              <a:ext cx="915287" cy="1622273"/>
            </a:xfrm>
            <a:custGeom>
              <a:avLst/>
              <a:gdLst>
                <a:gd name="connsiteX0" fmla="*/ 671974 w 915287"/>
                <a:gd name="connsiteY0" fmla="*/ 1622273 h 1622273"/>
                <a:gd name="connsiteX1" fmla="*/ 0 w 915287"/>
                <a:gd name="connsiteY1" fmla="*/ 0 h 1622273"/>
                <a:gd name="connsiteX2" fmla="*/ 344127 w 915287"/>
                <a:gd name="connsiteY2" fmla="*/ 0 h 1622273"/>
                <a:gd name="connsiteX3" fmla="*/ 915288 w 915287"/>
                <a:gd name="connsiteY3" fmla="*/ 1378934 h 1622273"/>
                <a:gd name="connsiteX4" fmla="*/ 671948 w 915287"/>
                <a:gd name="connsiteY4" fmla="*/ 1622273 h 1622273"/>
                <a:gd name="connsiteX5" fmla="*/ 671948 w 915287"/>
                <a:gd name="connsiteY5" fmla="*/ 1622273 h 162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287" h="1622273">
                  <a:moveTo>
                    <a:pt x="671974" y="1622273"/>
                  </a:moveTo>
                  <a:cubicBezTo>
                    <a:pt x="241730" y="1192029"/>
                    <a:pt x="0" y="608468"/>
                    <a:pt x="0" y="0"/>
                  </a:cubicBezTo>
                  <a:lnTo>
                    <a:pt x="344127" y="0"/>
                  </a:lnTo>
                  <a:cubicBezTo>
                    <a:pt x="344127" y="517206"/>
                    <a:pt x="549579" y="1013199"/>
                    <a:pt x="915288" y="1378934"/>
                  </a:cubicBezTo>
                  <a:lnTo>
                    <a:pt x="671948" y="1622273"/>
                  </a:lnTo>
                  <a:lnTo>
                    <a:pt x="671948" y="1622273"/>
                  </a:lnTo>
                  <a:close/>
                </a:path>
              </a:pathLst>
            </a:custGeom>
            <a:solidFill>
              <a:srgbClr val="9CD7CE"/>
            </a:solidFill>
            <a:ln w="184571" cap="rnd">
              <a:solidFill>
                <a:srgbClr val="FFFFFF"/>
              </a:solidFill>
              <a:prstDash val="solid"/>
              <a:round/>
            </a:ln>
          </p:spPr>
          <p:txBody>
            <a:bodyPr rtlCol="0" anchor="ctr"/>
            <a:lstStyle/>
            <a:p>
              <a:endParaRPr lang="en-US" dirty="0"/>
            </a:p>
          </p:txBody>
        </p:sp>
        <p:sp>
          <p:nvSpPr>
            <p:cNvPr id="12" name="Freeform: Shape 11">
              <a:extLst>
                <a:ext uri="{FF2B5EF4-FFF2-40B4-BE49-F238E27FC236}">
                  <a16:creationId xmlns:a16="http://schemas.microsoft.com/office/drawing/2014/main" id="{33293EBA-E56D-8E3E-B77C-F2FC27C02354}"/>
                </a:ext>
              </a:extLst>
            </p:cNvPr>
            <p:cNvSpPr/>
            <p:nvPr/>
          </p:nvSpPr>
          <p:spPr>
            <a:xfrm>
              <a:off x="7498573" y="2231465"/>
              <a:ext cx="915314" cy="1622272"/>
            </a:xfrm>
            <a:custGeom>
              <a:avLst/>
              <a:gdLst>
                <a:gd name="connsiteX0" fmla="*/ 915314 w 915314"/>
                <a:gd name="connsiteY0" fmla="*/ 1622273 h 1622272"/>
                <a:gd name="connsiteX1" fmla="*/ 243340 w 915314"/>
                <a:gd name="connsiteY1" fmla="*/ 0 h 1622272"/>
                <a:gd name="connsiteX2" fmla="*/ 0 w 915314"/>
                <a:gd name="connsiteY2" fmla="*/ 243340 h 1622272"/>
                <a:gd name="connsiteX3" fmla="*/ 571161 w 915314"/>
                <a:gd name="connsiteY3" fmla="*/ 1622273 h 1622272"/>
                <a:gd name="connsiteX4" fmla="*/ 915288 w 915314"/>
                <a:gd name="connsiteY4" fmla="*/ 1622273 h 162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14" h="1622272">
                  <a:moveTo>
                    <a:pt x="915314" y="1622273"/>
                  </a:moveTo>
                  <a:cubicBezTo>
                    <a:pt x="915314" y="1013805"/>
                    <a:pt x="673610" y="430270"/>
                    <a:pt x="243340" y="0"/>
                  </a:cubicBezTo>
                  <a:lnTo>
                    <a:pt x="0" y="243340"/>
                  </a:lnTo>
                  <a:cubicBezTo>
                    <a:pt x="365709" y="609048"/>
                    <a:pt x="571161" y="1105068"/>
                    <a:pt x="571161" y="1622273"/>
                  </a:cubicBezTo>
                  <a:lnTo>
                    <a:pt x="915288" y="1622273"/>
                  </a:lnTo>
                  <a:close/>
                </a:path>
              </a:pathLst>
            </a:custGeom>
            <a:solidFill>
              <a:srgbClr val="9CD7CE"/>
            </a:solidFill>
            <a:ln w="184571" cap="rnd">
              <a:solidFill>
                <a:srgbClr val="FFFFFF"/>
              </a:solidFill>
              <a:prstDash val="solid"/>
              <a:round/>
            </a:ln>
          </p:spPr>
          <p:txBody>
            <a:bodyPr rtlCol="0" anchor="ctr"/>
            <a:lstStyle/>
            <a:p>
              <a:endParaRPr lang="en-US" dirty="0"/>
            </a:p>
          </p:txBody>
        </p:sp>
        <p:sp>
          <p:nvSpPr>
            <p:cNvPr id="13" name="Freeform: Shape 12">
              <a:extLst>
                <a:ext uri="{FF2B5EF4-FFF2-40B4-BE49-F238E27FC236}">
                  <a16:creationId xmlns:a16="http://schemas.microsoft.com/office/drawing/2014/main" id="{34025FD6-9445-A428-8427-26B43C8D6AFC}"/>
                </a:ext>
              </a:extLst>
            </p:cNvPr>
            <p:cNvSpPr/>
            <p:nvPr/>
          </p:nvSpPr>
          <p:spPr>
            <a:xfrm>
              <a:off x="7498573" y="3853738"/>
              <a:ext cx="915314" cy="1622273"/>
            </a:xfrm>
            <a:custGeom>
              <a:avLst/>
              <a:gdLst>
                <a:gd name="connsiteX0" fmla="*/ 915314 w 915314"/>
                <a:gd name="connsiteY0" fmla="*/ 0 h 1622273"/>
                <a:gd name="connsiteX1" fmla="*/ 243340 w 915314"/>
                <a:gd name="connsiteY1" fmla="*/ 1622273 h 1622273"/>
                <a:gd name="connsiteX2" fmla="*/ 0 w 915314"/>
                <a:gd name="connsiteY2" fmla="*/ 1378934 h 1622273"/>
                <a:gd name="connsiteX3" fmla="*/ 571161 w 915314"/>
                <a:gd name="connsiteY3" fmla="*/ 0 h 1622273"/>
                <a:gd name="connsiteX4" fmla="*/ 915288 w 915314"/>
                <a:gd name="connsiteY4" fmla="*/ 0 h 1622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14" h="1622273">
                  <a:moveTo>
                    <a:pt x="915314" y="0"/>
                  </a:moveTo>
                  <a:cubicBezTo>
                    <a:pt x="915314" y="608468"/>
                    <a:pt x="673610" y="1192003"/>
                    <a:pt x="243340" y="1622273"/>
                  </a:cubicBezTo>
                  <a:lnTo>
                    <a:pt x="0" y="1378934"/>
                  </a:lnTo>
                  <a:cubicBezTo>
                    <a:pt x="365709" y="1013225"/>
                    <a:pt x="571161" y="517206"/>
                    <a:pt x="571161" y="0"/>
                  </a:cubicBezTo>
                  <a:lnTo>
                    <a:pt x="915288" y="0"/>
                  </a:lnTo>
                  <a:close/>
                </a:path>
              </a:pathLst>
            </a:custGeom>
            <a:solidFill>
              <a:srgbClr val="1DC1E3"/>
            </a:solidFill>
            <a:ln w="184571" cap="rnd">
              <a:solidFill>
                <a:srgbClr val="FFFFFF"/>
              </a:solidFill>
              <a:prstDash val="solid"/>
              <a:round/>
            </a:ln>
          </p:spPr>
          <p:txBody>
            <a:bodyPr rtlCol="0" anchor="ctr"/>
            <a:lstStyle/>
            <a:p>
              <a:endParaRPr lang="en-US" dirty="0"/>
            </a:p>
          </p:txBody>
        </p:sp>
        <p:sp>
          <p:nvSpPr>
            <p:cNvPr id="14" name="Freeform: Shape 13">
              <a:extLst>
                <a:ext uri="{FF2B5EF4-FFF2-40B4-BE49-F238E27FC236}">
                  <a16:creationId xmlns:a16="http://schemas.microsoft.com/office/drawing/2014/main" id="{32D73386-39EA-5A0E-011A-E64E7A4A9592}"/>
                </a:ext>
              </a:extLst>
            </p:cNvPr>
            <p:cNvSpPr/>
            <p:nvPr/>
          </p:nvSpPr>
          <p:spPr>
            <a:xfrm>
              <a:off x="6119639" y="1559517"/>
              <a:ext cx="1622273" cy="915313"/>
            </a:xfrm>
            <a:custGeom>
              <a:avLst/>
              <a:gdLst>
                <a:gd name="connsiteX0" fmla="*/ 0 w 1622273"/>
                <a:gd name="connsiteY0" fmla="*/ 0 h 915313"/>
                <a:gd name="connsiteX1" fmla="*/ 1622273 w 1622273"/>
                <a:gd name="connsiteY1" fmla="*/ 671974 h 915313"/>
                <a:gd name="connsiteX2" fmla="*/ 1378934 w 1622273"/>
                <a:gd name="connsiteY2" fmla="*/ 915314 h 915313"/>
                <a:gd name="connsiteX3" fmla="*/ 0 w 1622273"/>
                <a:gd name="connsiteY3" fmla="*/ 344153 h 915313"/>
                <a:gd name="connsiteX4" fmla="*/ 0 w 1622273"/>
                <a:gd name="connsiteY4" fmla="*/ 26 h 915313"/>
                <a:gd name="connsiteX5" fmla="*/ 0 w 1622273"/>
                <a:gd name="connsiteY5" fmla="*/ 26 h 91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273" h="915313">
                  <a:moveTo>
                    <a:pt x="0" y="0"/>
                  </a:moveTo>
                  <a:cubicBezTo>
                    <a:pt x="608468" y="0"/>
                    <a:pt x="1192003" y="241704"/>
                    <a:pt x="1622273" y="671974"/>
                  </a:cubicBezTo>
                  <a:lnTo>
                    <a:pt x="1378934" y="915314"/>
                  </a:lnTo>
                  <a:cubicBezTo>
                    <a:pt x="1013225" y="549605"/>
                    <a:pt x="517206" y="344153"/>
                    <a:pt x="0" y="344153"/>
                  </a:cubicBezTo>
                  <a:lnTo>
                    <a:pt x="0" y="26"/>
                  </a:lnTo>
                  <a:lnTo>
                    <a:pt x="0" y="26"/>
                  </a:lnTo>
                  <a:close/>
                </a:path>
              </a:pathLst>
            </a:custGeom>
            <a:solidFill>
              <a:srgbClr val="6BD8FF"/>
            </a:solidFill>
            <a:ln w="184571" cap="rnd">
              <a:solidFill>
                <a:srgbClr val="FFFFFF"/>
              </a:solidFill>
              <a:prstDash val="solid"/>
              <a:round/>
            </a:ln>
          </p:spPr>
          <p:txBody>
            <a:bodyPr rtlCol="0" anchor="ctr"/>
            <a:lstStyle/>
            <a:p>
              <a:endParaRPr lang="en-US" dirty="0"/>
            </a:p>
          </p:txBody>
        </p:sp>
        <p:sp>
          <p:nvSpPr>
            <p:cNvPr id="15" name="Freeform: Shape 14">
              <a:extLst>
                <a:ext uri="{FF2B5EF4-FFF2-40B4-BE49-F238E27FC236}">
                  <a16:creationId xmlns:a16="http://schemas.microsoft.com/office/drawing/2014/main" id="{8823077B-5949-CC00-21CD-CF9DD77A7D7B}"/>
                </a:ext>
              </a:extLst>
            </p:cNvPr>
            <p:cNvSpPr/>
            <p:nvPr/>
          </p:nvSpPr>
          <p:spPr>
            <a:xfrm>
              <a:off x="4497366" y="1559517"/>
              <a:ext cx="1622273" cy="915313"/>
            </a:xfrm>
            <a:custGeom>
              <a:avLst/>
              <a:gdLst>
                <a:gd name="connsiteX0" fmla="*/ 1622273 w 1622273"/>
                <a:gd name="connsiteY0" fmla="*/ 0 h 915313"/>
                <a:gd name="connsiteX1" fmla="*/ 0 w 1622273"/>
                <a:gd name="connsiteY1" fmla="*/ 671974 h 915313"/>
                <a:gd name="connsiteX2" fmla="*/ 243340 w 1622273"/>
                <a:gd name="connsiteY2" fmla="*/ 915314 h 915313"/>
                <a:gd name="connsiteX3" fmla="*/ 1622273 w 1622273"/>
                <a:gd name="connsiteY3" fmla="*/ 344153 h 915313"/>
                <a:gd name="connsiteX4" fmla="*/ 1622273 w 1622273"/>
                <a:gd name="connsiteY4" fmla="*/ 26 h 915313"/>
                <a:gd name="connsiteX5" fmla="*/ 1622273 w 1622273"/>
                <a:gd name="connsiteY5" fmla="*/ 26 h 91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273" h="915313">
                  <a:moveTo>
                    <a:pt x="1622273" y="0"/>
                  </a:moveTo>
                  <a:cubicBezTo>
                    <a:pt x="1013805" y="0"/>
                    <a:pt x="430270" y="241704"/>
                    <a:pt x="0" y="671974"/>
                  </a:cubicBezTo>
                  <a:lnTo>
                    <a:pt x="243340" y="915314"/>
                  </a:lnTo>
                  <a:cubicBezTo>
                    <a:pt x="609048" y="549605"/>
                    <a:pt x="1105068" y="344153"/>
                    <a:pt x="1622273" y="344153"/>
                  </a:cubicBezTo>
                  <a:lnTo>
                    <a:pt x="1622273" y="26"/>
                  </a:lnTo>
                  <a:lnTo>
                    <a:pt x="1622273" y="26"/>
                  </a:lnTo>
                  <a:close/>
                </a:path>
              </a:pathLst>
            </a:custGeom>
            <a:solidFill>
              <a:srgbClr val="9AD9E4"/>
            </a:solidFill>
            <a:ln w="184571" cap="rnd">
              <a:solidFill>
                <a:srgbClr val="FFFFFF"/>
              </a:solidFill>
              <a:prstDash val="solid"/>
              <a:round/>
            </a:ln>
          </p:spPr>
          <p:txBody>
            <a:bodyPr rtlCol="0" anchor="ctr"/>
            <a:lstStyle/>
            <a:p>
              <a:endParaRPr lang="en-US" dirty="0"/>
            </a:p>
          </p:txBody>
        </p:sp>
        <p:sp>
          <p:nvSpPr>
            <p:cNvPr id="16" name="Freeform: Shape 15">
              <a:extLst>
                <a:ext uri="{FF2B5EF4-FFF2-40B4-BE49-F238E27FC236}">
                  <a16:creationId xmlns:a16="http://schemas.microsoft.com/office/drawing/2014/main" id="{DD100374-76CA-792F-31B9-47FC4C5F17B5}"/>
                </a:ext>
              </a:extLst>
            </p:cNvPr>
            <p:cNvSpPr/>
            <p:nvPr/>
          </p:nvSpPr>
          <p:spPr>
            <a:xfrm>
              <a:off x="3933909" y="1500417"/>
              <a:ext cx="845791" cy="845791"/>
            </a:xfrm>
            <a:custGeom>
              <a:avLst/>
              <a:gdLst>
                <a:gd name="connsiteX0" fmla="*/ 845792 w 845791"/>
                <a:gd name="connsiteY0" fmla="*/ 808828 h 845791"/>
                <a:gd name="connsiteX1" fmla="*/ 36990 w 845791"/>
                <a:gd name="connsiteY1" fmla="*/ 0 h 845791"/>
                <a:gd name="connsiteX2" fmla="*/ 0 w 845791"/>
                <a:gd name="connsiteY2" fmla="*/ 36990 h 845791"/>
                <a:gd name="connsiteX3" fmla="*/ 808802 w 845791"/>
                <a:gd name="connsiteY3" fmla="*/ 845792 h 845791"/>
                <a:gd name="connsiteX4" fmla="*/ 845792 w 845791"/>
                <a:gd name="connsiteY4" fmla="*/ 808828 h 845791"/>
                <a:gd name="connsiteX5" fmla="*/ 845792 w 845791"/>
                <a:gd name="connsiteY5" fmla="*/ 808828 h 84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5791" h="845791">
                  <a:moveTo>
                    <a:pt x="845792" y="808828"/>
                  </a:moveTo>
                  <a:lnTo>
                    <a:pt x="36990" y="0"/>
                  </a:lnTo>
                  <a:lnTo>
                    <a:pt x="0" y="36990"/>
                  </a:lnTo>
                  <a:lnTo>
                    <a:pt x="808802" y="845792"/>
                  </a:lnTo>
                  <a:lnTo>
                    <a:pt x="845792" y="808828"/>
                  </a:lnTo>
                  <a:lnTo>
                    <a:pt x="845792" y="808828"/>
                  </a:lnTo>
                  <a:close/>
                </a:path>
              </a:pathLst>
            </a:custGeom>
            <a:solidFill>
              <a:srgbClr val="9AD9E4"/>
            </a:solidFill>
            <a:ln w="0"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C68219CF-E529-02B8-A21D-0B565E4E8385}"/>
                </a:ext>
              </a:extLst>
            </p:cNvPr>
            <p:cNvSpPr/>
            <p:nvPr/>
          </p:nvSpPr>
          <p:spPr>
            <a:xfrm>
              <a:off x="3849771" y="1416279"/>
              <a:ext cx="168277" cy="168277"/>
            </a:xfrm>
            <a:custGeom>
              <a:avLst/>
              <a:gdLst>
                <a:gd name="connsiteX0" fmla="*/ 84139 w 168277"/>
                <a:gd name="connsiteY0" fmla="*/ 0 h 168277"/>
                <a:gd name="connsiteX1" fmla="*/ 168277 w 168277"/>
                <a:gd name="connsiteY1" fmla="*/ 84139 h 168277"/>
                <a:gd name="connsiteX2" fmla="*/ 84139 w 168277"/>
                <a:gd name="connsiteY2" fmla="*/ 168277 h 168277"/>
                <a:gd name="connsiteX3" fmla="*/ 0 w 168277"/>
                <a:gd name="connsiteY3" fmla="*/ 84139 h 168277"/>
                <a:gd name="connsiteX4" fmla="*/ 84139 w 168277"/>
                <a:gd name="connsiteY4" fmla="*/ 0 h 168277"/>
                <a:gd name="connsiteX5" fmla="*/ 84139 w 168277"/>
                <a:gd name="connsiteY5" fmla="*/ 0 h 16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77" h="168277">
                  <a:moveTo>
                    <a:pt x="84139" y="0"/>
                  </a:moveTo>
                  <a:cubicBezTo>
                    <a:pt x="130574" y="0"/>
                    <a:pt x="168277" y="37703"/>
                    <a:pt x="168277" y="84139"/>
                  </a:cubicBezTo>
                  <a:cubicBezTo>
                    <a:pt x="168277" y="130574"/>
                    <a:pt x="130574" y="168277"/>
                    <a:pt x="84139" y="168277"/>
                  </a:cubicBezTo>
                  <a:cubicBezTo>
                    <a:pt x="37703" y="168277"/>
                    <a:pt x="0" y="130574"/>
                    <a:pt x="0" y="84139"/>
                  </a:cubicBezTo>
                  <a:cubicBezTo>
                    <a:pt x="0" y="37703"/>
                    <a:pt x="37703" y="0"/>
                    <a:pt x="84139" y="0"/>
                  </a:cubicBezTo>
                  <a:lnTo>
                    <a:pt x="84139" y="0"/>
                  </a:lnTo>
                  <a:close/>
                </a:path>
              </a:pathLst>
            </a:custGeom>
            <a:solidFill>
              <a:srgbClr val="9AD9E4"/>
            </a:solidFill>
            <a:ln w="0"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01607FBB-9D82-3B13-2934-6683C8A4B5A1}"/>
                </a:ext>
              </a:extLst>
            </p:cNvPr>
            <p:cNvSpPr/>
            <p:nvPr/>
          </p:nvSpPr>
          <p:spPr>
            <a:xfrm>
              <a:off x="3554323" y="1120831"/>
              <a:ext cx="759199" cy="759199"/>
            </a:xfrm>
            <a:custGeom>
              <a:avLst/>
              <a:gdLst>
                <a:gd name="connsiteX0" fmla="*/ 379587 w 759199"/>
                <a:gd name="connsiteY0" fmla="*/ 0 h 759199"/>
                <a:gd name="connsiteX1" fmla="*/ 759200 w 759199"/>
                <a:gd name="connsiteY1" fmla="*/ 379587 h 759199"/>
                <a:gd name="connsiteX2" fmla="*/ 379587 w 759199"/>
                <a:gd name="connsiteY2" fmla="*/ 759200 h 759199"/>
                <a:gd name="connsiteX3" fmla="*/ 0 w 759199"/>
                <a:gd name="connsiteY3" fmla="*/ 379587 h 759199"/>
                <a:gd name="connsiteX4" fmla="*/ 379587 w 759199"/>
                <a:gd name="connsiteY4" fmla="*/ 0 h 759199"/>
                <a:gd name="connsiteX5" fmla="*/ 379587 w 759199"/>
                <a:gd name="connsiteY5" fmla="*/ 0 h 75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199" h="759199">
                  <a:moveTo>
                    <a:pt x="379587" y="0"/>
                  </a:moveTo>
                  <a:cubicBezTo>
                    <a:pt x="589102" y="0"/>
                    <a:pt x="759200" y="170098"/>
                    <a:pt x="759200" y="379587"/>
                  </a:cubicBezTo>
                  <a:cubicBezTo>
                    <a:pt x="759200" y="589076"/>
                    <a:pt x="589102" y="759200"/>
                    <a:pt x="379587" y="759200"/>
                  </a:cubicBezTo>
                  <a:cubicBezTo>
                    <a:pt x="170071" y="759200"/>
                    <a:pt x="0" y="589102"/>
                    <a:pt x="0" y="379587"/>
                  </a:cubicBezTo>
                  <a:cubicBezTo>
                    <a:pt x="0" y="170071"/>
                    <a:pt x="170071" y="0"/>
                    <a:pt x="379587" y="0"/>
                  </a:cubicBezTo>
                  <a:lnTo>
                    <a:pt x="379587" y="0"/>
                  </a:lnTo>
                  <a:close/>
                </a:path>
              </a:pathLst>
            </a:custGeom>
            <a:noFill/>
            <a:ln w="26367" cap="rnd">
              <a:solidFill>
                <a:schemeClr val="bg2"/>
              </a:solidFill>
              <a:prstDash val="solid"/>
              <a:round/>
            </a:ln>
          </p:spPr>
          <p:txBody>
            <a:bodyPr rtlCol="0" anchor="ctr"/>
            <a:lstStyle/>
            <a:p>
              <a:endParaRPr lang="en-US" dirty="0"/>
            </a:p>
          </p:txBody>
        </p:sp>
        <p:sp>
          <p:nvSpPr>
            <p:cNvPr id="19" name="Freeform: Shape 18">
              <a:extLst>
                <a:ext uri="{FF2B5EF4-FFF2-40B4-BE49-F238E27FC236}">
                  <a16:creationId xmlns:a16="http://schemas.microsoft.com/office/drawing/2014/main" id="{6496D59E-57FB-AABF-0DE9-1D83858F318D}"/>
                </a:ext>
              </a:extLst>
            </p:cNvPr>
            <p:cNvSpPr/>
            <p:nvPr/>
          </p:nvSpPr>
          <p:spPr>
            <a:xfrm>
              <a:off x="3764049" y="5194863"/>
              <a:ext cx="845765" cy="845791"/>
            </a:xfrm>
            <a:custGeom>
              <a:avLst/>
              <a:gdLst>
                <a:gd name="connsiteX0" fmla="*/ 845766 w 845765"/>
                <a:gd name="connsiteY0" fmla="*/ 36990 h 845791"/>
                <a:gd name="connsiteX1" fmla="*/ 36964 w 845765"/>
                <a:gd name="connsiteY1" fmla="*/ 845792 h 845791"/>
                <a:gd name="connsiteX2" fmla="*/ 0 w 845765"/>
                <a:gd name="connsiteY2" fmla="*/ 808802 h 845791"/>
                <a:gd name="connsiteX3" fmla="*/ 808802 w 845765"/>
                <a:gd name="connsiteY3" fmla="*/ 0 h 845791"/>
                <a:gd name="connsiteX4" fmla="*/ 845766 w 845765"/>
                <a:gd name="connsiteY4" fmla="*/ 36990 h 845791"/>
                <a:gd name="connsiteX5" fmla="*/ 845766 w 845765"/>
                <a:gd name="connsiteY5" fmla="*/ 36990 h 84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5765" h="845791">
                  <a:moveTo>
                    <a:pt x="845766" y="36990"/>
                  </a:moveTo>
                  <a:lnTo>
                    <a:pt x="36964" y="845792"/>
                  </a:lnTo>
                  <a:lnTo>
                    <a:pt x="0" y="808802"/>
                  </a:lnTo>
                  <a:lnTo>
                    <a:pt x="808802" y="0"/>
                  </a:lnTo>
                  <a:lnTo>
                    <a:pt x="845766" y="36990"/>
                  </a:lnTo>
                  <a:lnTo>
                    <a:pt x="845766" y="36990"/>
                  </a:lnTo>
                  <a:close/>
                </a:path>
              </a:pathLst>
            </a:custGeom>
            <a:solidFill>
              <a:srgbClr val="9CD7CE"/>
            </a:solidFill>
            <a:ln w="0"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90DFE789-164A-A1B6-0D57-88C600A08817}"/>
                </a:ext>
              </a:extLst>
            </p:cNvPr>
            <p:cNvSpPr/>
            <p:nvPr/>
          </p:nvSpPr>
          <p:spPr>
            <a:xfrm>
              <a:off x="3679911" y="5956517"/>
              <a:ext cx="168277" cy="168276"/>
            </a:xfrm>
            <a:custGeom>
              <a:avLst/>
              <a:gdLst>
                <a:gd name="connsiteX0" fmla="*/ 84139 w 168277"/>
                <a:gd name="connsiteY0" fmla="*/ 0 h 168276"/>
                <a:gd name="connsiteX1" fmla="*/ 168277 w 168277"/>
                <a:gd name="connsiteY1" fmla="*/ 84138 h 168276"/>
                <a:gd name="connsiteX2" fmla="*/ 84139 w 168277"/>
                <a:gd name="connsiteY2" fmla="*/ 168277 h 168276"/>
                <a:gd name="connsiteX3" fmla="*/ 0 w 168277"/>
                <a:gd name="connsiteY3" fmla="*/ 84138 h 168276"/>
                <a:gd name="connsiteX4" fmla="*/ 84139 w 168277"/>
                <a:gd name="connsiteY4" fmla="*/ 0 h 168276"/>
                <a:gd name="connsiteX5" fmla="*/ 84139 w 168277"/>
                <a:gd name="connsiteY5" fmla="*/ 0 h 16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77" h="168276">
                  <a:moveTo>
                    <a:pt x="84139" y="0"/>
                  </a:moveTo>
                  <a:cubicBezTo>
                    <a:pt x="130574" y="0"/>
                    <a:pt x="168277" y="37703"/>
                    <a:pt x="168277" y="84138"/>
                  </a:cubicBezTo>
                  <a:cubicBezTo>
                    <a:pt x="168277" y="130574"/>
                    <a:pt x="130574" y="168277"/>
                    <a:pt x="84139" y="168277"/>
                  </a:cubicBezTo>
                  <a:cubicBezTo>
                    <a:pt x="37703" y="168277"/>
                    <a:pt x="0" y="130574"/>
                    <a:pt x="0" y="84138"/>
                  </a:cubicBezTo>
                  <a:cubicBezTo>
                    <a:pt x="0" y="37703"/>
                    <a:pt x="37703" y="0"/>
                    <a:pt x="84139" y="0"/>
                  </a:cubicBezTo>
                  <a:lnTo>
                    <a:pt x="84139" y="0"/>
                  </a:lnTo>
                  <a:close/>
                </a:path>
              </a:pathLst>
            </a:custGeom>
            <a:solidFill>
              <a:srgbClr val="9CD7CE"/>
            </a:solidFill>
            <a:ln w="0"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AF81D024-D6FF-8E3B-2E54-7CBEDD88DEEC}"/>
                </a:ext>
              </a:extLst>
            </p:cNvPr>
            <p:cNvSpPr/>
            <p:nvPr/>
          </p:nvSpPr>
          <p:spPr>
            <a:xfrm>
              <a:off x="3384436" y="5661069"/>
              <a:ext cx="759226" cy="759199"/>
            </a:xfrm>
            <a:custGeom>
              <a:avLst/>
              <a:gdLst>
                <a:gd name="connsiteX0" fmla="*/ 379613 w 759226"/>
                <a:gd name="connsiteY0" fmla="*/ 0 h 759199"/>
                <a:gd name="connsiteX1" fmla="*/ 759226 w 759226"/>
                <a:gd name="connsiteY1" fmla="*/ 379587 h 759199"/>
                <a:gd name="connsiteX2" fmla="*/ 379613 w 759226"/>
                <a:gd name="connsiteY2" fmla="*/ 759200 h 759199"/>
                <a:gd name="connsiteX3" fmla="*/ 0 w 759226"/>
                <a:gd name="connsiteY3" fmla="*/ 379587 h 759199"/>
                <a:gd name="connsiteX4" fmla="*/ 379613 w 759226"/>
                <a:gd name="connsiteY4" fmla="*/ 0 h 759199"/>
                <a:gd name="connsiteX5" fmla="*/ 379613 w 759226"/>
                <a:gd name="connsiteY5" fmla="*/ 0 h 75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26" h="759199">
                  <a:moveTo>
                    <a:pt x="379613" y="0"/>
                  </a:moveTo>
                  <a:cubicBezTo>
                    <a:pt x="589129" y="0"/>
                    <a:pt x="759226" y="170098"/>
                    <a:pt x="759226" y="379587"/>
                  </a:cubicBezTo>
                  <a:cubicBezTo>
                    <a:pt x="759226" y="589076"/>
                    <a:pt x="589129" y="759200"/>
                    <a:pt x="379613" y="759200"/>
                  </a:cubicBezTo>
                  <a:cubicBezTo>
                    <a:pt x="170098" y="759200"/>
                    <a:pt x="0" y="589102"/>
                    <a:pt x="0" y="379587"/>
                  </a:cubicBezTo>
                  <a:cubicBezTo>
                    <a:pt x="0" y="170072"/>
                    <a:pt x="170098" y="0"/>
                    <a:pt x="379613" y="0"/>
                  </a:cubicBezTo>
                  <a:lnTo>
                    <a:pt x="379613" y="0"/>
                  </a:lnTo>
                  <a:close/>
                </a:path>
              </a:pathLst>
            </a:custGeom>
            <a:noFill/>
            <a:ln w="26367" cap="rnd">
              <a:solidFill>
                <a:schemeClr val="bg2"/>
              </a:solidFill>
              <a:prstDash val="solid"/>
              <a:round/>
            </a:ln>
          </p:spPr>
          <p:txBody>
            <a:bodyPr rtlCol="0" anchor="ctr"/>
            <a:lstStyle/>
            <a:p>
              <a:endParaRPr lang="en-US" dirty="0"/>
            </a:p>
          </p:txBody>
        </p:sp>
        <p:sp>
          <p:nvSpPr>
            <p:cNvPr id="22" name="Freeform: Shape 21">
              <a:extLst>
                <a:ext uri="{FF2B5EF4-FFF2-40B4-BE49-F238E27FC236}">
                  <a16:creationId xmlns:a16="http://schemas.microsoft.com/office/drawing/2014/main" id="{12A34E07-B266-CC89-60CC-1B194CE2A908}"/>
                </a:ext>
              </a:extLst>
            </p:cNvPr>
            <p:cNvSpPr/>
            <p:nvPr/>
          </p:nvSpPr>
          <p:spPr>
            <a:xfrm>
              <a:off x="2935196" y="3708653"/>
              <a:ext cx="1143825" cy="52293"/>
            </a:xfrm>
            <a:custGeom>
              <a:avLst/>
              <a:gdLst>
                <a:gd name="connsiteX0" fmla="*/ 1143826 w 1143825"/>
                <a:gd name="connsiteY0" fmla="*/ 0 h 52293"/>
                <a:gd name="connsiteX1" fmla="*/ 0 w 1143825"/>
                <a:gd name="connsiteY1" fmla="*/ 0 h 52293"/>
                <a:gd name="connsiteX2" fmla="*/ 0 w 1143825"/>
                <a:gd name="connsiteY2" fmla="*/ 52293 h 52293"/>
                <a:gd name="connsiteX3" fmla="*/ 1143826 w 1143825"/>
                <a:gd name="connsiteY3" fmla="*/ 52293 h 52293"/>
                <a:gd name="connsiteX4" fmla="*/ 1143826 w 1143825"/>
                <a:gd name="connsiteY4" fmla="*/ 0 h 52293"/>
                <a:gd name="connsiteX5" fmla="*/ 1143826 w 1143825"/>
                <a:gd name="connsiteY5" fmla="*/ 0 h 5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825" h="52293">
                  <a:moveTo>
                    <a:pt x="1143826" y="0"/>
                  </a:moveTo>
                  <a:lnTo>
                    <a:pt x="0" y="0"/>
                  </a:lnTo>
                  <a:lnTo>
                    <a:pt x="0" y="52293"/>
                  </a:lnTo>
                  <a:lnTo>
                    <a:pt x="1143826" y="52293"/>
                  </a:lnTo>
                  <a:lnTo>
                    <a:pt x="1143826" y="0"/>
                  </a:lnTo>
                  <a:lnTo>
                    <a:pt x="1143826" y="0"/>
                  </a:lnTo>
                  <a:close/>
                </a:path>
              </a:pathLst>
            </a:custGeom>
            <a:solidFill>
              <a:srgbClr val="1DC1E3"/>
            </a:solidFill>
            <a:ln w="0"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6E372F67-2D8B-DD48-B90B-E5F6C3D89F2E}"/>
                </a:ext>
              </a:extLst>
            </p:cNvPr>
            <p:cNvSpPr/>
            <p:nvPr/>
          </p:nvSpPr>
          <p:spPr>
            <a:xfrm>
              <a:off x="2801930" y="3650660"/>
              <a:ext cx="168277" cy="168277"/>
            </a:xfrm>
            <a:custGeom>
              <a:avLst/>
              <a:gdLst>
                <a:gd name="connsiteX0" fmla="*/ 84139 w 168277"/>
                <a:gd name="connsiteY0" fmla="*/ 0 h 168277"/>
                <a:gd name="connsiteX1" fmla="*/ 168277 w 168277"/>
                <a:gd name="connsiteY1" fmla="*/ 84139 h 168277"/>
                <a:gd name="connsiteX2" fmla="*/ 84139 w 168277"/>
                <a:gd name="connsiteY2" fmla="*/ 168277 h 168277"/>
                <a:gd name="connsiteX3" fmla="*/ 0 w 168277"/>
                <a:gd name="connsiteY3" fmla="*/ 84139 h 168277"/>
                <a:gd name="connsiteX4" fmla="*/ 84139 w 168277"/>
                <a:gd name="connsiteY4" fmla="*/ 0 h 168277"/>
                <a:gd name="connsiteX5" fmla="*/ 84139 w 168277"/>
                <a:gd name="connsiteY5" fmla="*/ 0 h 16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77" h="168277">
                  <a:moveTo>
                    <a:pt x="84139" y="0"/>
                  </a:moveTo>
                  <a:cubicBezTo>
                    <a:pt x="130574" y="0"/>
                    <a:pt x="168277" y="37703"/>
                    <a:pt x="168277" y="84139"/>
                  </a:cubicBezTo>
                  <a:cubicBezTo>
                    <a:pt x="168277" y="130575"/>
                    <a:pt x="130574" y="168277"/>
                    <a:pt x="84139" y="168277"/>
                  </a:cubicBezTo>
                  <a:cubicBezTo>
                    <a:pt x="37703" y="168277"/>
                    <a:pt x="0" y="130575"/>
                    <a:pt x="0" y="84139"/>
                  </a:cubicBezTo>
                  <a:cubicBezTo>
                    <a:pt x="0" y="37703"/>
                    <a:pt x="37703" y="0"/>
                    <a:pt x="84139" y="0"/>
                  </a:cubicBezTo>
                  <a:lnTo>
                    <a:pt x="84139" y="0"/>
                  </a:lnTo>
                  <a:close/>
                </a:path>
              </a:pathLst>
            </a:custGeom>
            <a:solidFill>
              <a:srgbClr val="1DC1E3"/>
            </a:solidFill>
            <a:ln w="0"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1B5C5766-8EBE-09D4-7601-7ECBFF142765}"/>
                </a:ext>
              </a:extLst>
            </p:cNvPr>
            <p:cNvSpPr/>
            <p:nvPr/>
          </p:nvSpPr>
          <p:spPr>
            <a:xfrm>
              <a:off x="2506456" y="3355186"/>
              <a:ext cx="759199" cy="759199"/>
            </a:xfrm>
            <a:custGeom>
              <a:avLst/>
              <a:gdLst>
                <a:gd name="connsiteX0" fmla="*/ 379613 w 759199"/>
                <a:gd name="connsiteY0" fmla="*/ 0 h 759199"/>
                <a:gd name="connsiteX1" fmla="*/ 759200 w 759199"/>
                <a:gd name="connsiteY1" fmla="*/ 379613 h 759199"/>
                <a:gd name="connsiteX2" fmla="*/ 379613 w 759199"/>
                <a:gd name="connsiteY2" fmla="*/ 759200 h 759199"/>
                <a:gd name="connsiteX3" fmla="*/ 0 w 759199"/>
                <a:gd name="connsiteY3" fmla="*/ 379613 h 759199"/>
                <a:gd name="connsiteX4" fmla="*/ 379613 w 759199"/>
                <a:gd name="connsiteY4" fmla="*/ 0 h 759199"/>
                <a:gd name="connsiteX5" fmla="*/ 379613 w 759199"/>
                <a:gd name="connsiteY5" fmla="*/ 0 h 75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199" h="759199">
                  <a:moveTo>
                    <a:pt x="379613" y="0"/>
                  </a:moveTo>
                  <a:cubicBezTo>
                    <a:pt x="589128" y="0"/>
                    <a:pt x="759200" y="170098"/>
                    <a:pt x="759200" y="379613"/>
                  </a:cubicBezTo>
                  <a:cubicBezTo>
                    <a:pt x="759200" y="589129"/>
                    <a:pt x="589102" y="759200"/>
                    <a:pt x="379613" y="759200"/>
                  </a:cubicBezTo>
                  <a:cubicBezTo>
                    <a:pt x="170124" y="759200"/>
                    <a:pt x="0" y="589129"/>
                    <a:pt x="0" y="379613"/>
                  </a:cubicBezTo>
                  <a:cubicBezTo>
                    <a:pt x="0" y="170098"/>
                    <a:pt x="170098" y="0"/>
                    <a:pt x="379613" y="0"/>
                  </a:cubicBezTo>
                  <a:lnTo>
                    <a:pt x="379613" y="0"/>
                  </a:lnTo>
                  <a:close/>
                </a:path>
              </a:pathLst>
            </a:custGeom>
            <a:noFill/>
            <a:ln w="26367" cap="rnd">
              <a:solidFill>
                <a:schemeClr val="bg2"/>
              </a:solidFill>
              <a:prstDash val="solid"/>
              <a:round/>
            </a:ln>
          </p:spPr>
          <p:txBody>
            <a:bodyPr rtlCol="0" anchor="ctr"/>
            <a:lstStyle/>
            <a:p>
              <a:endParaRPr lang="en-US" dirty="0"/>
            </a:p>
          </p:txBody>
        </p:sp>
        <p:sp>
          <p:nvSpPr>
            <p:cNvPr id="25" name="Freeform: Shape 24">
              <a:extLst>
                <a:ext uri="{FF2B5EF4-FFF2-40B4-BE49-F238E27FC236}">
                  <a16:creationId xmlns:a16="http://schemas.microsoft.com/office/drawing/2014/main" id="{B9D77814-CB5D-000A-DA8F-3DBB34CEACBE}"/>
                </a:ext>
              </a:extLst>
            </p:cNvPr>
            <p:cNvSpPr/>
            <p:nvPr/>
          </p:nvSpPr>
          <p:spPr>
            <a:xfrm>
              <a:off x="7458047" y="1500417"/>
              <a:ext cx="845792" cy="845791"/>
            </a:xfrm>
            <a:custGeom>
              <a:avLst/>
              <a:gdLst>
                <a:gd name="connsiteX0" fmla="*/ 0 w 845792"/>
                <a:gd name="connsiteY0" fmla="*/ 808828 h 845791"/>
                <a:gd name="connsiteX1" fmla="*/ 808802 w 845792"/>
                <a:gd name="connsiteY1" fmla="*/ 0 h 845791"/>
                <a:gd name="connsiteX2" fmla="*/ 845792 w 845792"/>
                <a:gd name="connsiteY2" fmla="*/ 36990 h 845791"/>
                <a:gd name="connsiteX3" fmla="*/ 36990 w 845792"/>
                <a:gd name="connsiteY3" fmla="*/ 845792 h 845791"/>
                <a:gd name="connsiteX4" fmla="*/ 0 w 845792"/>
                <a:gd name="connsiteY4" fmla="*/ 808828 h 845791"/>
                <a:gd name="connsiteX5" fmla="*/ 0 w 845792"/>
                <a:gd name="connsiteY5" fmla="*/ 808828 h 84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5792" h="845791">
                  <a:moveTo>
                    <a:pt x="0" y="808828"/>
                  </a:moveTo>
                  <a:lnTo>
                    <a:pt x="808802" y="0"/>
                  </a:lnTo>
                  <a:lnTo>
                    <a:pt x="845792" y="36990"/>
                  </a:lnTo>
                  <a:lnTo>
                    <a:pt x="36990" y="845792"/>
                  </a:lnTo>
                  <a:lnTo>
                    <a:pt x="0" y="808828"/>
                  </a:lnTo>
                  <a:lnTo>
                    <a:pt x="0" y="808828"/>
                  </a:lnTo>
                  <a:close/>
                </a:path>
              </a:pathLst>
            </a:custGeom>
            <a:solidFill>
              <a:srgbClr val="6BD8FF"/>
            </a:solidFill>
            <a:ln w="0"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8AED272B-CDD7-8D1A-3372-682B1F6AF0DE}"/>
                </a:ext>
              </a:extLst>
            </p:cNvPr>
            <p:cNvSpPr/>
            <p:nvPr/>
          </p:nvSpPr>
          <p:spPr>
            <a:xfrm>
              <a:off x="8219701" y="1416279"/>
              <a:ext cx="168277" cy="168277"/>
            </a:xfrm>
            <a:custGeom>
              <a:avLst/>
              <a:gdLst>
                <a:gd name="connsiteX0" fmla="*/ 84139 w 168277"/>
                <a:gd name="connsiteY0" fmla="*/ 0 h 168277"/>
                <a:gd name="connsiteX1" fmla="*/ 168277 w 168277"/>
                <a:gd name="connsiteY1" fmla="*/ 84139 h 168277"/>
                <a:gd name="connsiteX2" fmla="*/ 84139 w 168277"/>
                <a:gd name="connsiteY2" fmla="*/ 168277 h 168277"/>
                <a:gd name="connsiteX3" fmla="*/ 0 w 168277"/>
                <a:gd name="connsiteY3" fmla="*/ 84139 h 168277"/>
                <a:gd name="connsiteX4" fmla="*/ 84139 w 168277"/>
                <a:gd name="connsiteY4" fmla="*/ 0 h 168277"/>
                <a:gd name="connsiteX5" fmla="*/ 84139 w 168277"/>
                <a:gd name="connsiteY5" fmla="*/ 0 h 16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77" h="168277">
                  <a:moveTo>
                    <a:pt x="84139" y="0"/>
                  </a:moveTo>
                  <a:cubicBezTo>
                    <a:pt x="130574" y="0"/>
                    <a:pt x="168277" y="37703"/>
                    <a:pt x="168277" y="84139"/>
                  </a:cubicBezTo>
                  <a:cubicBezTo>
                    <a:pt x="168277" y="130574"/>
                    <a:pt x="130574" y="168277"/>
                    <a:pt x="84139" y="168277"/>
                  </a:cubicBezTo>
                  <a:cubicBezTo>
                    <a:pt x="37703" y="168277"/>
                    <a:pt x="0" y="130574"/>
                    <a:pt x="0" y="84139"/>
                  </a:cubicBezTo>
                  <a:cubicBezTo>
                    <a:pt x="0" y="37703"/>
                    <a:pt x="37703" y="0"/>
                    <a:pt x="84139" y="0"/>
                  </a:cubicBezTo>
                  <a:lnTo>
                    <a:pt x="84139" y="0"/>
                  </a:lnTo>
                  <a:close/>
                </a:path>
              </a:pathLst>
            </a:custGeom>
            <a:solidFill>
              <a:srgbClr val="6BD8FF"/>
            </a:solidFill>
            <a:ln w="0"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06941F72-7100-8A85-4934-2E5BC177047C}"/>
                </a:ext>
              </a:extLst>
            </p:cNvPr>
            <p:cNvSpPr/>
            <p:nvPr/>
          </p:nvSpPr>
          <p:spPr>
            <a:xfrm>
              <a:off x="7924253" y="1120831"/>
              <a:ext cx="759199" cy="759199"/>
            </a:xfrm>
            <a:custGeom>
              <a:avLst/>
              <a:gdLst>
                <a:gd name="connsiteX0" fmla="*/ 379587 w 759199"/>
                <a:gd name="connsiteY0" fmla="*/ 0 h 759199"/>
                <a:gd name="connsiteX1" fmla="*/ 759200 w 759199"/>
                <a:gd name="connsiteY1" fmla="*/ 379587 h 759199"/>
                <a:gd name="connsiteX2" fmla="*/ 379587 w 759199"/>
                <a:gd name="connsiteY2" fmla="*/ 759200 h 759199"/>
                <a:gd name="connsiteX3" fmla="*/ 0 w 759199"/>
                <a:gd name="connsiteY3" fmla="*/ 379587 h 759199"/>
                <a:gd name="connsiteX4" fmla="*/ 379587 w 759199"/>
                <a:gd name="connsiteY4" fmla="*/ 0 h 759199"/>
                <a:gd name="connsiteX5" fmla="*/ 379587 w 759199"/>
                <a:gd name="connsiteY5" fmla="*/ 0 h 75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199" h="759199">
                  <a:moveTo>
                    <a:pt x="379587" y="0"/>
                  </a:moveTo>
                  <a:cubicBezTo>
                    <a:pt x="589102" y="0"/>
                    <a:pt x="759200" y="170098"/>
                    <a:pt x="759200" y="379587"/>
                  </a:cubicBezTo>
                  <a:cubicBezTo>
                    <a:pt x="759200" y="589076"/>
                    <a:pt x="589102" y="759200"/>
                    <a:pt x="379587" y="759200"/>
                  </a:cubicBezTo>
                  <a:cubicBezTo>
                    <a:pt x="170071" y="759200"/>
                    <a:pt x="0" y="589102"/>
                    <a:pt x="0" y="379587"/>
                  </a:cubicBezTo>
                  <a:cubicBezTo>
                    <a:pt x="0" y="170071"/>
                    <a:pt x="170071" y="0"/>
                    <a:pt x="379587" y="0"/>
                  </a:cubicBezTo>
                  <a:lnTo>
                    <a:pt x="379587" y="0"/>
                  </a:lnTo>
                  <a:close/>
                </a:path>
              </a:pathLst>
            </a:custGeom>
            <a:noFill/>
            <a:ln w="26367" cap="rnd">
              <a:solidFill>
                <a:schemeClr val="bg2"/>
              </a:solidFill>
              <a:prstDash val="solid"/>
              <a:round/>
            </a:ln>
          </p:spPr>
          <p:txBody>
            <a:bodyPr rtlCol="0" anchor="ctr"/>
            <a:lstStyle/>
            <a:p>
              <a:endParaRPr lang="en-US" dirty="0"/>
            </a:p>
          </p:txBody>
        </p:sp>
        <p:sp>
          <p:nvSpPr>
            <p:cNvPr id="28" name="Freeform: Shape 27">
              <a:extLst>
                <a:ext uri="{FF2B5EF4-FFF2-40B4-BE49-F238E27FC236}">
                  <a16:creationId xmlns:a16="http://schemas.microsoft.com/office/drawing/2014/main" id="{33698379-50B1-4FB9-B068-77A3C3359EF8}"/>
                </a:ext>
              </a:extLst>
            </p:cNvPr>
            <p:cNvSpPr/>
            <p:nvPr/>
          </p:nvSpPr>
          <p:spPr>
            <a:xfrm>
              <a:off x="7631469" y="5196473"/>
              <a:ext cx="845792" cy="845792"/>
            </a:xfrm>
            <a:custGeom>
              <a:avLst/>
              <a:gdLst>
                <a:gd name="connsiteX0" fmla="*/ 0 w 845792"/>
                <a:gd name="connsiteY0" fmla="*/ 36990 h 845792"/>
                <a:gd name="connsiteX1" fmla="*/ 808802 w 845792"/>
                <a:gd name="connsiteY1" fmla="*/ 845792 h 845792"/>
                <a:gd name="connsiteX2" fmla="*/ 845792 w 845792"/>
                <a:gd name="connsiteY2" fmla="*/ 808828 h 845792"/>
                <a:gd name="connsiteX3" fmla="*/ 36964 w 845792"/>
                <a:gd name="connsiteY3" fmla="*/ 0 h 845792"/>
                <a:gd name="connsiteX4" fmla="*/ 0 w 845792"/>
                <a:gd name="connsiteY4" fmla="*/ 36990 h 845792"/>
                <a:gd name="connsiteX5" fmla="*/ 0 w 845792"/>
                <a:gd name="connsiteY5" fmla="*/ 36990 h 84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5792" h="845792">
                  <a:moveTo>
                    <a:pt x="0" y="36990"/>
                  </a:moveTo>
                  <a:lnTo>
                    <a:pt x="808802" y="845792"/>
                  </a:lnTo>
                  <a:lnTo>
                    <a:pt x="845792" y="808828"/>
                  </a:lnTo>
                  <a:lnTo>
                    <a:pt x="36964" y="0"/>
                  </a:lnTo>
                  <a:lnTo>
                    <a:pt x="0" y="36990"/>
                  </a:lnTo>
                  <a:lnTo>
                    <a:pt x="0" y="36990"/>
                  </a:lnTo>
                  <a:close/>
                </a:path>
              </a:pathLst>
            </a:custGeom>
            <a:solidFill>
              <a:srgbClr val="1DC1E3"/>
            </a:solidFill>
            <a:ln w="0"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5DAF7FD1-6D9F-0251-B48B-1CD15790AF06}"/>
                </a:ext>
              </a:extLst>
            </p:cNvPr>
            <p:cNvSpPr/>
            <p:nvPr/>
          </p:nvSpPr>
          <p:spPr>
            <a:xfrm>
              <a:off x="8393123" y="5956517"/>
              <a:ext cx="168277" cy="168276"/>
            </a:xfrm>
            <a:custGeom>
              <a:avLst/>
              <a:gdLst>
                <a:gd name="connsiteX0" fmla="*/ 84139 w 168277"/>
                <a:gd name="connsiteY0" fmla="*/ 0 h 168276"/>
                <a:gd name="connsiteX1" fmla="*/ 168277 w 168277"/>
                <a:gd name="connsiteY1" fmla="*/ 84138 h 168276"/>
                <a:gd name="connsiteX2" fmla="*/ 84139 w 168277"/>
                <a:gd name="connsiteY2" fmla="*/ 168277 h 168276"/>
                <a:gd name="connsiteX3" fmla="*/ 0 w 168277"/>
                <a:gd name="connsiteY3" fmla="*/ 84138 h 168276"/>
                <a:gd name="connsiteX4" fmla="*/ 84139 w 168277"/>
                <a:gd name="connsiteY4" fmla="*/ 0 h 168276"/>
                <a:gd name="connsiteX5" fmla="*/ 84139 w 168277"/>
                <a:gd name="connsiteY5" fmla="*/ 0 h 16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77" h="168276">
                  <a:moveTo>
                    <a:pt x="84139" y="0"/>
                  </a:moveTo>
                  <a:cubicBezTo>
                    <a:pt x="130574" y="0"/>
                    <a:pt x="168277" y="37703"/>
                    <a:pt x="168277" y="84138"/>
                  </a:cubicBezTo>
                  <a:cubicBezTo>
                    <a:pt x="168277" y="130574"/>
                    <a:pt x="130574" y="168277"/>
                    <a:pt x="84139" y="168277"/>
                  </a:cubicBezTo>
                  <a:cubicBezTo>
                    <a:pt x="37703" y="168277"/>
                    <a:pt x="0" y="130574"/>
                    <a:pt x="0" y="84138"/>
                  </a:cubicBezTo>
                  <a:cubicBezTo>
                    <a:pt x="0" y="37703"/>
                    <a:pt x="37703" y="0"/>
                    <a:pt x="84139" y="0"/>
                  </a:cubicBezTo>
                  <a:lnTo>
                    <a:pt x="84139" y="0"/>
                  </a:lnTo>
                  <a:close/>
                </a:path>
              </a:pathLst>
            </a:custGeom>
            <a:solidFill>
              <a:srgbClr val="1DC1E3"/>
            </a:solidFill>
            <a:ln w="0"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11A77129-07DD-C607-0531-F8E280938C37}"/>
                </a:ext>
              </a:extLst>
            </p:cNvPr>
            <p:cNvSpPr/>
            <p:nvPr/>
          </p:nvSpPr>
          <p:spPr>
            <a:xfrm>
              <a:off x="8097675" y="5661069"/>
              <a:ext cx="759173" cy="759199"/>
            </a:xfrm>
            <a:custGeom>
              <a:avLst/>
              <a:gdLst>
                <a:gd name="connsiteX0" fmla="*/ 379587 w 759173"/>
                <a:gd name="connsiteY0" fmla="*/ 0 h 759199"/>
                <a:gd name="connsiteX1" fmla="*/ 759173 w 759173"/>
                <a:gd name="connsiteY1" fmla="*/ 379587 h 759199"/>
                <a:gd name="connsiteX2" fmla="*/ 379587 w 759173"/>
                <a:gd name="connsiteY2" fmla="*/ 759200 h 759199"/>
                <a:gd name="connsiteX3" fmla="*/ 0 w 759173"/>
                <a:gd name="connsiteY3" fmla="*/ 379587 h 759199"/>
                <a:gd name="connsiteX4" fmla="*/ 379587 w 759173"/>
                <a:gd name="connsiteY4" fmla="*/ 0 h 759199"/>
                <a:gd name="connsiteX5" fmla="*/ 379587 w 759173"/>
                <a:gd name="connsiteY5" fmla="*/ 0 h 75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173" h="759199">
                  <a:moveTo>
                    <a:pt x="379587" y="0"/>
                  </a:moveTo>
                  <a:cubicBezTo>
                    <a:pt x="589102" y="0"/>
                    <a:pt x="759173" y="170098"/>
                    <a:pt x="759173" y="379587"/>
                  </a:cubicBezTo>
                  <a:cubicBezTo>
                    <a:pt x="759173" y="589076"/>
                    <a:pt x="589076" y="759200"/>
                    <a:pt x="379587" y="759200"/>
                  </a:cubicBezTo>
                  <a:cubicBezTo>
                    <a:pt x="170098" y="759200"/>
                    <a:pt x="0" y="589102"/>
                    <a:pt x="0" y="379587"/>
                  </a:cubicBezTo>
                  <a:cubicBezTo>
                    <a:pt x="0" y="170072"/>
                    <a:pt x="170098" y="0"/>
                    <a:pt x="379587" y="0"/>
                  </a:cubicBezTo>
                  <a:lnTo>
                    <a:pt x="379587" y="0"/>
                  </a:lnTo>
                  <a:close/>
                </a:path>
              </a:pathLst>
            </a:custGeom>
            <a:noFill/>
            <a:ln w="26367" cap="rnd">
              <a:solidFill>
                <a:schemeClr val="bg2"/>
              </a:solidFill>
              <a:prstDash val="solid"/>
              <a:round/>
            </a:ln>
          </p:spPr>
          <p:txBody>
            <a:bodyPr rtlCol="0" anchor="ctr"/>
            <a:lstStyle/>
            <a:p>
              <a:endParaRPr lang="en-US" dirty="0"/>
            </a:p>
          </p:txBody>
        </p:sp>
        <p:sp>
          <p:nvSpPr>
            <p:cNvPr id="31" name="Freeform: Shape 30">
              <a:extLst>
                <a:ext uri="{FF2B5EF4-FFF2-40B4-BE49-F238E27FC236}">
                  <a16:creationId xmlns:a16="http://schemas.microsoft.com/office/drawing/2014/main" id="{CCB961C9-B985-0973-55F0-D64151ED4BEA}"/>
                </a:ext>
              </a:extLst>
            </p:cNvPr>
            <p:cNvSpPr/>
            <p:nvPr/>
          </p:nvSpPr>
          <p:spPr>
            <a:xfrm>
              <a:off x="8161155" y="3708732"/>
              <a:ext cx="1143852" cy="52293"/>
            </a:xfrm>
            <a:custGeom>
              <a:avLst/>
              <a:gdLst>
                <a:gd name="connsiteX0" fmla="*/ 0 w 1143852"/>
                <a:gd name="connsiteY0" fmla="*/ 0 h 52293"/>
                <a:gd name="connsiteX1" fmla="*/ 1143852 w 1143852"/>
                <a:gd name="connsiteY1" fmla="*/ 0 h 52293"/>
                <a:gd name="connsiteX2" fmla="*/ 1143852 w 1143852"/>
                <a:gd name="connsiteY2" fmla="*/ 52293 h 52293"/>
                <a:gd name="connsiteX3" fmla="*/ 0 w 1143852"/>
                <a:gd name="connsiteY3" fmla="*/ 52293 h 52293"/>
                <a:gd name="connsiteX4" fmla="*/ 0 w 1143852"/>
                <a:gd name="connsiteY4" fmla="*/ 0 h 52293"/>
                <a:gd name="connsiteX5" fmla="*/ 0 w 1143852"/>
                <a:gd name="connsiteY5" fmla="*/ 0 h 5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852" h="52293">
                  <a:moveTo>
                    <a:pt x="0" y="0"/>
                  </a:moveTo>
                  <a:lnTo>
                    <a:pt x="1143852" y="0"/>
                  </a:lnTo>
                  <a:lnTo>
                    <a:pt x="1143852" y="52293"/>
                  </a:lnTo>
                  <a:lnTo>
                    <a:pt x="0" y="52293"/>
                  </a:lnTo>
                  <a:lnTo>
                    <a:pt x="0" y="0"/>
                  </a:lnTo>
                  <a:lnTo>
                    <a:pt x="0" y="0"/>
                  </a:lnTo>
                  <a:close/>
                </a:path>
              </a:pathLst>
            </a:custGeom>
            <a:solidFill>
              <a:srgbClr val="9CD7CE"/>
            </a:solidFill>
            <a:ln w="0"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A4DAA88E-3657-A217-E9E6-3DFC166D7C15}"/>
                </a:ext>
              </a:extLst>
            </p:cNvPr>
            <p:cNvSpPr/>
            <p:nvPr/>
          </p:nvSpPr>
          <p:spPr>
            <a:xfrm>
              <a:off x="9220868" y="3650660"/>
              <a:ext cx="168277" cy="168277"/>
            </a:xfrm>
            <a:custGeom>
              <a:avLst/>
              <a:gdLst>
                <a:gd name="connsiteX0" fmla="*/ 84139 w 168277"/>
                <a:gd name="connsiteY0" fmla="*/ 0 h 168277"/>
                <a:gd name="connsiteX1" fmla="*/ 168277 w 168277"/>
                <a:gd name="connsiteY1" fmla="*/ 84139 h 168277"/>
                <a:gd name="connsiteX2" fmla="*/ 84139 w 168277"/>
                <a:gd name="connsiteY2" fmla="*/ 168277 h 168277"/>
                <a:gd name="connsiteX3" fmla="*/ 0 w 168277"/>
                <a:gd name="connsiteY3" fmla="*/ 84139 h 168277"/>
                <a:gd name="connsiteX4" fmla="*/ 84139 w 168277"/>
                <a:gd name="connsiteY4" fmla="*/ 0 h 168277"/>
                <a:gd name="connsiteX5" fmla="*/ 84139 w 168277"/>
                <a:gd name="connsiteY5" fmla="*/ 0 h 16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77" h="168277">
                  <a:moveTo>
                    <a:pt x="84139" y="0"/>
                  </a:moveTo>
                  <a:cubicBezTo>
                    <a:pt x="130575" y="0"/>
                    <a:pt x="168277" y="37703"/>
                    <a:pt x="168277" y="84139"/>
                  </a:cubicBezTo>
                  <a:cubicBezTo>
                    <a:pt x="168277" y="130575"/>
                    <a:pt x="130575" y="168277"/>
                    <a:pt x="84139" y="168277"/>
                  </a:cubicBezTo>
                  <a:cubicBezTo>
                    <a:pt x="37703" y="168277"/>
                    <a:pt x="0" y="130575"/>
                    <a:pt x="0" y="84139"/>
                  </a:cubicBezTo>
                  <a:cubicBezTo>
                    <a:pt x="0" y="37703"/>
                    <a:pt x="37703" y="0"/>
                    <a:pt x="84139" y="0"/>
                  </a:cubicBezTo>
                  <a:lnTo>
                    <a:pt x="84139" y="0"/>
                  </a:lnTo>
                  <a:close/>
                </a:path>
              </a:pathLst>
            </a:custGeom>
            <a:solidFill>
              <a:srgbClr val="9CD7CE"/>
            </a:solidFill>
            <a:ln w="0"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365DB006-E438-5DFA-09AA-012FE56030A5}"/>
                </a:ext>
              </a:extLst>
            </p:cNvPr>
            <p:cNvSpPr/>
            <p:nvPr/>
          </p:nvSpPr>
          <p:spPr>
            <a:xfrm>
              <a:off x="8925420" y="3355186"/>
              <a:ext cx="759173" cy="759199"/>
            </a:xfrm>
            <a:custGeom>
              <a:avLst/>
              <a:gdLst>
                <a:gd name="connsiteX0" fmla="*/ 379587 w 759173"/>
                <a:gd name="connsiteY0" fmla="*/ 0 h 759199"/>
                <a:gd name="connsiteX1" fmla="*/ 759173 w 759173"/>
                <a:gd name="connsiteY1" fmla="*/ 379613 h 759199"/>
                <a:gd name="connsiteX2" fmla="*/ 379587 w 759173"/>
                <a:gd name="connsiteY2" fmla="*/ 759200 h 759199"/>
                <a:gd name="connsiteX3" fmla="*/ 0 w 759173"/>
                <a:gd name="connsiteY3" fmla="*/ 379613 h 759199"/>
                <a:gd name="connsiteX4" fmla="*/ 379587 w 759173"/>
                <a:gd name="connsiteY4" fmla="*/ 0 h 759199"/>
                <a:gd name="connsiteX5" fmla="*/ 379587 w 759173"/>
                <a:gd name="connsiteY5" fmla="*/ 0 h 75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173" h="759199">
                  <a:moveTo>
                    <a:pt x="379587" y="0"/>
                  </a:moveTo>
                  <a:cubicBezTo>
                    <a:pt x="589102" y="0"/>
                    <a:pt x="759173" y="170098"/>
                    <a:pt x="759173" y="379613"/>
                  </a:cubicBezTo>
                  <a:cubicBezTo>
                    <a:pt x="759173" y="589129"/>
                    <a:pt x="589076" y="759200"/>
                    <a:pt x="379587" y="759200"/>
                  </a:cubicBezTo>
                  <a:cubicBezTo>
                    <a:pt x="170098" y="759200"/>
                    <a:pt x="0" y="589102"/>
                    <a:pt x="0" y="379613"/>
                  </a:cubicBezTo>
                  <a:cubicBezTo>
                    <a:pt x="0" y="170124"/>
                    <a:pt x="170098" y="0"/>
                    <a:pt x="379587" y="0"/>
                  </a:cubicBezTo>
                  <a:lnTo>
                    <a:pt x="379587" y="0"/>
                  </a:lnTo>
                  <a:close/>
                </a:path>
              </a:pathLst>
            </a:custGeom>
            <a:noFill/>
            <a:ln w="26367" cap="rnd">
              <a:solidFill>
                <a:schemeClr val="bg2"/>
              </a:solidFill>
              <a:prstDash val="solid"/>
              <a:round/>
            </a:ln>
          </p:spPr>
          <p:txBody>
            <a:bodyPr rtlCol="0" anchor="ctr"/>
            <a:lstStyle/>
            <a:p>
              <a:endParaRPr lang="en-US" dirty="0"/>
            </a:p>
          </p:txBody>
        </p:sp>
      </p:grpSp>
      <p:sp>
        <p:nvSpPr>
          <p:cNvPr id="34" name="Title 1">
            <a:extLst>
              <a:ext uri="{FF2B5EF4-FFF2-40B4-BE49-F238E27FC236}">
                <a16:creationId xmlns:a16="http://schemas.microsoft.com/office/drawing/2014/main" id="{D757BC2A-F17B-690A-1F63-05B854E24473}"/>
              </a:ext>
            </a:extLst>
          </p:cNvPr>
          <p:cNvSpPr txBox="1">
            <a:spLocks/>
          </p:cNvSpPr>
          <p:nvPr/>
        </p:nvSpPr>
        <p:spPr>
          <a:xfrm>
            <a:off x="4290117" y="3183568"/>
            <a:ext cx="3105494" cy="953446"/>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Poppins" pitchFamily="2" charset="77"/>
                <a:ea typeface="+mj-ea"/>
                <a:cs typeface="Poppins" pitchFamily="2" charset="77"/>
              </a:defRPr>
            </a:lvl1pPr>
          </a:lstStyle>
          <a:p>
            <a:pPr algn="ctr"/>
            <a:r>
              <a:rPr lang="en-US" sz="3200" dirty="0"/>
              <a:t>Construction Industry</a:t>
            </a:r>
          </a:p>
        </p:txBody>
      </p:sp>
      <p:sp>
        <p:nvSpPr>
          <p:cNvPr id="35" name="TextBox 34">
            <a:extLst>
              <a:ext uri="{FF2B5EF4-FFF2-40B4-BE49-F238E27FC236}">
                <a16:creationId xmlns:a16="http://schemas.microsoft.com/office/drawing/2014/main" id="{B59B9672-7081-2CFB-D4FF-7ED275A1C867}"/>
              </a:ext>
            </a:extLst>
          </p:cNvPr>
          <p:cNvSpPr txBox="1"/>
          <p:nvPr/>
        </p:nvSpPr>
        <p:spPr>
          <a:xfrm>
            <a:off x="268368" y="1354586"/>
            <a:ext cx="3259846" cy="461665"/>
          </a:xfrm>
          <a:prstGeom prst="rect">
            <a:avLst/>
          </a:prstGeom>
          <a:noFill/>
        </p:spPr>
        <p:txBody>
          <a:bodyPr wrap="square">
            <a:spAutoFit/>
          </a:bodyPr>
          <a:lstStyle/>
          <a:p>
            <a:pPr algn="r"/>
            <a:r>
              <a:rPr lang="en-US" sz="2400" dirty="0"/>
              <a:t>Deadline-driven work</a:t>
            </a:r>
          </a:p>
        </p:txBody>
      </p:sp>
      <p:sp>
        <p:nvSpPr>
          <p:cNvPr id="36" name="TextBox 35">
            <a:extLst>
              <a:ext uri="{FF2B5EF4-FFF2-40B4-BE49-F238E27FC236}">
                <a16:creationId xmlns:a16="http://schemas.microsoft.com/office/drawing/2014/main" id="{3F7A6D1C-DA7B-10A4-F23C-6B302AD56403}"/>
              </a:ext>
            </a:extLst>
          </p:cNvPr>
          <p:cNvSpPr txBox="1"/>
          <p:nvPr/>
        </p:nvSpPr>
        <p:spPr>
          <a:xfrm>
            <a:off x="268368" y="3039924"/>
            <a:ext cx="2401499" cy="1200329"/>
          </a:xfrm>
          <a:prstGeom prst="rect">
            <a:avLst/>
          </a:prstGeom>
          <a:noFill/>
        </p:spPr>
        <p:txBody>
          <a:bodyPr wrap="square">
            <a:spAutoFit/>
          </a:bodyPr>
          <a:lstStyle/>
          <a:p>
            <a:pPr algn="r"/>
            <a:r>
              <a:rPr lang="en-US" sz="2400" dirty="0"/>
              <a:t>Limited control for the individual worker</a:t>
            </a:r>
          </a:p>
        </p:txBody>
      </p:sp>
      <p:sp>
        <p:nvSpPr>
          <p:cNvPr id="37" name="TextBox 36">
            <a:extLst>
              <a:ext uri="{FF2B5EF4-FFF2-40B4-BE49-F238E27FC236}">
                <a16:creationId xmlns:a16="http://schemas.microsoft.com/office/drawing/2014/main" id="{0A598E62-A149-F422-4F62-616F8474E9FA}"/>
              </a:ext>
            </a:extLst>
          </p:cNvPr>
          <p:cNvSpPr txBox="1"/>
          <p:nvPr/>
        </p:nvSpPr>
        <p:spPr>
          <a:xfrm>
            <a:off x="-24503" y="5189006"/>
            <a:ext cx="3385926" cy="1200329"/>
          </a:xfrm>
          <a:prstGeom prst="rect">
            <a:avLst/>
          </a:prstGeom>
          <a:noFill/>
        </p:spPr>
        <p:txBody>
          <a:bodyPr wrap="square">
            <a:spAutoFit/>
          </a:bodyPr>
          <a:lstStyle/>
          <a:p>
            <a:pPr algn="r"/>
            <a:r>
              <a:rPr lang="en-US" sz="2400" dirty="0"/>
              <a:t>Financial strain </a:t>
            </a:r>
          </a:p>
          <a:p>
            <a:pPr algn="r"/>
            <a:r>
              <a:rPr lang="en-US" sz="2400" dirty="0"/>
              <a:t>(e.g., seasonal work, inconsistency)</a:t>
            </a:r>
          </a:p>
        </p:txBody>
      </p:sp>
      <p:sp>
        <p:nvSpPr>
          <p:cNvPr id="38" name="TextBox 37">
            <a:extLst>
              <a:ext uri="{FF2B5EF4-FFF2-40B4-BE49-F238E27FC236}">
                <a16:creationId xmlns:a16="http://schemas.microsoft.com/office/drawing/2014/main" id="{E9917F11-CCDE-0D81-F4A8-279CCE488793}"/>
              </a:ext>
            </a:extLst>
          </p:cNvPr>
          <p:cNvSpPr txBox="1"/>
          <p:nvPr/>
        </p:nvSpPr>
        <p:spPr>
          <a:xfrm>
            <a:off x="8234348" y="1051675"/>
            <a:ext cx="3048762" cy="1200329"/>
          </a:xfrm>
          <a:prstGeom prst="rect">
            <a:avLst/>
          </a:prstGeom>
          <a:noFill/>
        </p:spPr>
        <p:txBody>
          <a:bodyPr wrap="square">
            <a:spAutoFit/>
          </a:bodyPr>
          <a:lstStyle/>
          <a:p>
            <a:r>
              <a:rPr lang="en-US" sz="2400" dirty="0"/>
              <a:t>Being tough and strong are emphasized and highly valued</a:t>
            </a:r>
          </a:p>
        </p:txBody>
      </p:sp>
      <p:sp>
        <p:nvSpPr>
          <p:cNvPr id="39" name="TextBox 38">
            <a:extLst>
              <a:ext uri="{FF2B5EF4-FFF2-40B4-BE49-F238E27FC236}">
                <a16:creationId xmlns:a16="http://schemas.microsoft.com/office/drawing/2014/main" id="{5F052D70-1E0D-39B3-4D90-E18A81DB58E5}"/>
              </a:ext>
            </a:extLst>
          </p:cNvPr>
          <p:cNvSpPr txBox="1"/>
          <p:nvPr/>
        </p:nvSpPr>
        <p:spPr>
          <a:xfrm>
            <a:off x="9135700" y="3177974"/>
            <a:ext cx="2504593" cy="769441"/>
          </a:xfrm>
          <a:prstGeom prst="rect">
            <a:avLst/>
          </a:prstGeom>
          <a:noFill/>
        </p:spPr>
        <p:txBody>
          <a:bodyPr wrap="square">
            <a:spAutoFit/>
          </a:bodyPr>
          <a:lstStyle/>
          <a:p>
            <a:r>
              <a:rPr lang="en-US" sz="2200" dirty="0"/>
              <a:t>Long hours and time away from family</a:t>
            </a:r>
          </a:p>
        </p:txBody>
      </p:sp>
      <p:sp>
        <p:nvSpPr>
          <p:cNvPr id="40" name="TextBox 39">
            <a:extLst>
              <a:ext uri="{FF2B5EF4-FFF2-40B4-BE49-F238E27FC236}">
                <a16:creationId xmlns:a16="http://schemas.microsoft.com/office/drawing/2014/main" id="{6C09AAFC-24FA-D7DB-617E-3C37638ABBC0}"/>
              </a:ext>
            </a:extLst>
          </p:cNvPr>
          <p:cNvSpPr txBox="1"/>
          <p:nvPr/>
        </p:nvSpPr>
        <p:spPr>
          <a:xfrm>
            <a:off x="8343336" y="5249280"/>
            <a:ext cx="3296957" cy="769441"/>
          </a:xfrm>
          <a:prstGeom prst="rect">
            <a:avLst/>
          </a:prstGeom>
          <a:noFill/>
        </p:spPr>
        <p:txBody>
          <a:bodyPr wrap="square">
            <a:spAutoFit/>
          </a:bodyPr>
          <a:lstStyle/>
          <a:p>
            <a:pPr algn="ctr"/>
            <a:r>
              <a:rPr lang="en-US" sz="2200" dirty="0"/>
              <a:t>Chronic pain from highly physical nature of the work </a:t>
            </a:r>
          </a:p>
        </p:txBody>
      </p:sp>
      <p:sp>
        <p:nvSpPr>
          <p:cNvPr id="5" name="TextBox 4">
            <a:extLst>
              <a:ext uri="{FF2B5EF4-FFF2-40B4-BE49-F238E27FC236}">
                <a16:creationId xmlns:a16="http://schemas.microsoft.com/office/drawing/2014/main" id="{BDBB3765-D18E-1A81-C09A-20FA3B8E964C}"/>
              </a:ext>
            </a:extLst>
          </p:cNvPr>
          <p:cNvSpPr txBox="1"/>
          <p:nvPr/>
        </p:nvSpPr>
        <p:spPr>
          <a:xfrm>
            <a:off x="2609025" y="184436"/>
            <a:ext cx="6973950" cy="523220"/>
          </a:xfrm>
          <a:prstGeom prst="rect">
            <a:avLst/>
          </a:prstGeom>
          <a:noFill/>
        </p:spPr>
        <p:txBody>
          <a:bodyPr wrap="square" rtlCol="0">
            <a:spAutoFit/>
          </a:bodyPr>
          <a:lstStyle/>
          <a:p>
            <a:pPr algn="ctr"/>
            <a:r>
              <a:rPr lang="en-US" sz="2800" b="1" dirty="0">
                <a:solidFill>
                  <a:schemeClr val="accent1"/>
                </a:solidFill>
                <a:latin typeface="+mj-lt"/>
              </a:rPr>
              <a:t>Cultural Influences</a:t>
            </a:r>
          </a:p>
        </p:txBody>
      </p:sp>
      <p:sp>
        <p:nvSpPr>
          <p:cNvPr id="6" name="Slide Number Placeholder 5">
            <a:extLst>
              <a:ext uri="{FF2B5EF4-FFF2-40B4-BE49-F238E27FC236}">
                <a16:creationId xmlns:a16="http://schemas.microsoft.com/office/drawing/2014/main" id="{6A7767EA-5AE7-B88B-5DF9-59195A6D43DD}"/>
              </a:ext>
            </a:extLst>
          </p:cNvPr>
          <p:cNvSpPr txBox="1">
            <a:spLocks/>
          </p:cNvSpPr>
          <p:nvPr/>
        </p:nvSpPr>
        <p:spPr>
          <a:xfrm>
            <a:off x="10031832" y="6501399"/>
            <a:ext cx="2053795"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745CB9-ABD5-2A4C-8CC4-BD5C920CF6F1}" type="slidenum">
              <a:rPr lang="en-US" smtClean="0">
                <a:solidFill>
                  <a:schemeClr val="tx1"/>
                </a:solidFill>
              </a:rPr>
              <a:pPr/>
              <a:t>14</a:t>
            </a:fld>
            <a:endParaRPr lang="en-US" dirty="0">
              <a:solidFill>
                <a:schemeClr val="tx1"/>
              </a:solidFill>
            </a:endParaRPr>
          </a:p>
        </p:txBody>
      </p:sp>
    </p:spTree>
    <p:extLst>
      <p:ext uri="{BB962C8B-B14F-4D97-AF65-F5344CB8AC3E}">
        <p14:creationId xmlns:p14="http://schemas.microsoft.com/office/powerpoint/2010/main" val="3860965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3E45AD34-CDB2-C648-C222-E3005BF3FC57}"/>
              </a:ext>
            </a:extLst>
          </p:cNvPr>
          <p:cNvSpPr/>
          <p:nvPr/>
        </p:nvSpPr>
        <p:spPr>
          <a:xfrm>
            <a:off x="4247076" y="1864519"/>
            <a:ext cx="4220110" cy="732812"/>
          </a:xfrm>
          <a:custGeom>
            <a:avLst/>
            <a:gdLst>
              <a:gd name="connsiteX0" fmla="*/ 3083366 w 3467173"/>
              <a:gd name="connsiteY0" fmla="*/ 732812 h 732812"/>
              <a:gd name="connsiteX1" fmla="*/ 0 w 3467173"/>
              <a:gd name="connsiteY1" fmla="*/ 732812 h 732812"/>
              <a:gd name="connsiteX2" fmla="*/ 383807 w 3467173"/>
              <a:gd name="connsiteY2" fmla="*/ 0 h 732812"/>
              <a:gd name="connsiteX3" fmla="*/ 3467174 w 3467173"/>
              <a:gd name="connsiteY3" fmla="*/ 0 h 732812"/>
              <a:gd name="connsiteX4" fmla="*/ 3083366 w 3467173"/>
              <a:gd name="connsiteY4" fmla="*/ 732812 h 732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7173" h="732812">
                <a:moveTo>
                  <a:pt x="3083366" y="732812"/>
                </a:moveTo>
                <a:lnTo>
                  <a:pt x="0" y="732812"/>
                </a:lnTo>
                <a:lnTo>
                  <a:pt x="383807" y="0"/>
                </a:lnTo>
                <a:lnTo>
                  <a:pt x="3467174" y="0"/>
                </a:lnTo>
                <a:lnTo>
                  <a:pt x="3083366" y="732812"/>
                </a:lnTo>
                <a:close/>
              </a:path>
            </a:pathLst>
          </a:custGeom>
          <a:solidFill>
            <a:srgbClr val="1DC1E3"/>
          </a:solidFill>
          <a:ln w="16335" cap="flat">
            <a:noFill/>
            <a:prstDash val="solid"/>
            <a:miter/>
          </a:ln>
        </p:spPr>
        <p:txBody>
          <a:bodyPr rtlCol="0" anchor="ctr"/>
          <a:lstStyle/>
          <a:p>
            <a:pPr defTabSz="914446"/>
            <a:endParaRPr lang="en-US" dirty="0">
              <a:solidFill>
                <a:srgbClr val="363840"/>
              </a:solidFill>
              <a:latin typeface="Calibri" panose="020F0502020204030204"/>
            </a:endParaRPr>
          </a:p>
        </p:txBody>
      </p:sp>
      <p:sp>
        <p:nvSpPr>
          <p:cNvPr id="9" name="Freeform: Shape 8">
            <a:extLst>
              <a:ext uri="{FF2B5EF4-FFF2-40B4-BE49-F238E27FC236}">
                <a16:creationId xmlns:a16="http://schemas.microsoft.com/office/drawing/2014/main" id="{E5556104-35BC-C0EB-6710-DD11C0EB25B8}"/>
              </a:ext>
            </a:extLst>
          </p:cNvPr>
          <p:cNvSpPr/>
          <p:nvPr/>
        </p:nvSpPr>
        <p:spPr>
          <a:xfrm>
            <a:off x="8214917" y="2776246"/>
            <a:ext cx="3807843" cy="2526158"/>
          </a:xfrm>
          <a:custGeom>
            <a:avLst/>
            <a:gdLst>
              <a:gd name="connsiteX0" fmla="*/ 3128462 w 3128461"/>
              <a:gd name="connsiteY0" fmla="*/ 1306481 h 3080098"/>
              <a:gd name="connsiteX1" fmla="*/ 3128462 w 3128461"/>
              <a:gd name="connsiteY1" fmla="*/ 3023891 h 3080098"/>
              <a:gd name="connsiteX2" fmla="*/ 3072255 w 3128461"/>
              <a:gd name="connsiteY2" fmla="*/ 3080098 h 3080098"/>
              <a:gd name="connsiteX3" fmla="*/ 56207 w 3128461"/>
              <a:gd name="connsiteY3" fmla="*/ 3080098 h 3080098"/>
              <a:gd name="connsiteX4" fmla="*/ 0 w 3128461"/>
              <a:gd name="connsiteY4" fmla="*/ 3023891 h 3080098"/>
              <a:gd name="connsiteX5" fmla="*/ 0 w 3128461"/>
              <a:gd name="connsiteY5" fmla="*/ 56207 h 3080098"/>
              <a:gd name="connsiteX6" fmla="*/ 56207 w 3128461"/>
              <a:gd name="connsiteY6" fmla="*/ 0 h 3080098"/>
              <a:gd name="connsiteX7" fmla="*/ 3072255 w 3128461"/>
              <a:gd name="connsiteY7" fmla="*/ 0 h 3080098"/>
              <a:gd name="connsiteX8" fmla="*/ 3128462 w 3128461"/>
              <a:gd name="connsiteY8" fmla="*/ 56207 h 3080098"/>
              <a:gd name="connsiteX9" fmla="*/ 3128462 w 3128461"/>
              <a:gd name="connsiteY9" fmla="*/ 1329192 h 3080098"/>
              <a:gd name="connsiteX10" fmla="*/ 3083529 w 3128461"/>
              <a:gd name="connsiteY10" fmla="*/ 1329192 h 3080098"/>
              <a:gd name="connsiteX11" fmla="*/ 3083529 w 3128461"/>
              <a:gd name="connsiteY11" fmla="*/ 56207 h 3080098"/>
              <a:gd name="connsiteX12" fmla="*/ 3072255 w 3128461"/>
              <a:gd name="connsiteY12" fmla="*/ 44933 h 3080098"/>
              <a:gd name="connsiteX13" fmla="*/ 56207 w 3128461"/>
              <a:gd name="connsiteY13" fmla="*/ 44933 h 3080098"/>
              <a:gd name="connsiteX14" fmla="*/ 44933 w 3128461"/>
              <a:gd name="connsiteY14" fmla="*/ 56207 h 3080098"/>
              <a:gd name="connsiteX15" fmla="*/ 44933 w 3128461"/>
              <a:gd name="connsiteY15" fmla="*/ 3023728 h 3080098"/>
              <a:gd name="connsiteX16" fmla="*/ 56207 w 3128461"/>
              <a:gd name="connsiteY16" fmla="*/ 3035002 h 3080098"/>
              <a:gd name="connsiteX17" fmla="*/ 3072255 w 3128461"/>
              <a:gd name="connsiteY17" fmla="*/ 3035002 h 3080098"/>
              <a:gd name="connsiteX18" fmla="*/ 3083529 w 3128461"/>
              <a:gd name="connsiteY18" fmla="*/ 3023728 h 3080098"/>
              <a:gd name="connsiteX19" fmla="*/ 3083529 w 3128461"/>
              <a:gd name="connsiteY19" fmla="*/ 1329029 h 308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28461" h="3080098">
                <a:moveTo>
                  <a:pt x="3128462" y="1306481"/>
                </a:moveTo>
                <a:lnTo>
                  <a:pt x="3128462" y="3023891"/>
                </a:lnTo>
                <a:cubicBezTo>
                  <a:pt x="3128462" y="3054936"/>
                  <a:pt x="3103300" y="3080098"/>
                  <a:pt x="3072255" y="3080098"/>
                </a:cubicBezTo>
                <a:lnTo>
                  <a:pt x="56207" y="3080098"/>
                </a:lnTo>
                <a:cubicBezTo>
                  <a:pt x="25162" y="3080098"/>
                  <a:pt x="0" y="3054936"/>
                  <a:pt x="0" y="3023891"/>
                </a:cubicBezTo>
                <a:lnTo>
                  <a:pt x="0" y="56207"/>
                </a:lnTo>
                <a:cubicBezTo>
                  <a:pt x="0" y="25162"/>
                  <a:pt x="25162" y="0"/>
                  <a:pt x="56207" y="0"/>
                </a:cubicBezTo>
                <a:lnTo>
                  <a:pt x="3072255" y="0"/>
                </a:lnTo>
                <a:cubicBezTo>
                  <a:pt x="3103300" y="0"/>
                  <a:pt x="3128462" y="25162"/>
                  <a:pt x="3128462" y="56207"/>
                </a:cubicBezTo>
                <a:lnTo>
                  <a:pt x="3128462" y="1329192"/>
                </a:lnTo>
                <a:lnTo>
                  <a:pt x="3083529" y="1329192"/>
                </a:lnTo>
                <a:lnTo>
                  <a:pt x="3083529" y="56207"/>
                </a:lnTo>
                <a:cubicBezTo>
                  <a:pt x="3083529" y="49998"/>
                  <a:pt x="3078464" y="44933"/>
                  <a:pt x="3072255" y="44933"/>
                </a:cubicBezTo>
                <a:lnTo>
                  <a:pt x="56207" y="44933"/>
                </a:lnTo>
                <a:cubicBezTo>
                  <a:pt x="49998" y="44933"/>
                  <a:pt x="44933" y="49998"/>
                  <a:pt x="44933" y="56207"/>
                </a:cubicBezTo>
                <a:lnTo>
                  <a:pt x="44933" y="3023728"/>
                </a:lnTo>
                <a:cubicBezTo>
                  <a:pt x="44933" y="3029937"/>
                  <a:pt x="49998" y="3035002"/>
                  <a:pt x="56207" y="3035002"/>
                </a:cubicBezTo>
                <a:lnTo>
                  <a:pt x="3072255" y="3035002"/>
                </a:lnTo>
                <a:cubicBezTo>
                  <a:pt x="3078464" y="3035002"/>
                  <a:pt x="3083529" y="3029937"/>
                  <a:pt x="3083529" y="3023728"/>
                </a:cubicBezTo>
                <a:lnTo>
                  <a:pt x="3083529" y="1329029"/>
                </a:lnTo>
              </a:path>
            </a:pathLst>
          </a:custGeom>
          <a:solidFill>
            <a:srgbClr val="2461FF"/>
          </a:solidFill>
          <a:ln w="16335" cap="flat">
            <a:noFill/>
            <a:prstDash val="solid"/>
            <a:miter/>
          </a:ln>
        </p:spPr>
        <p:txBody>
          <a:bodyPr rtlCol="0" anchor="ctr"/>
          <a:lstStyle/>
          <a:p>
            <a:pPr defTabSz="914446"/>
            <a:endParaRPr lang="en-US" dirty="0">
              <a:solidFill>
                <a:srgbClr val="363840"/>
              </a:solidFill>
              <a:latin typeface="Calibri" panose="020F0502020204030204"/>
            </a:endParaRPr>
          </a:p>
        </p:txBody>
      </p:sp>
      <p:sp>
        <p:nvSpPr>
          <p:cNvPr id="10" name="Freeform: Shape 9">
            <a:extLst>
              <a:ext uri="{FF2B5EF4-FFF2-40B4-BE49-F238E27FC236}">
                <a16:creationId xmlns:a16="http://schemas.microsoft.com/office/drawing/2014/main" id="{73C900DA-FAC3-95C4-63FE-406E7E04B4BD}"/>
              </a:ext>
            </a:extLst>
          </p:cNvPr>
          <p:cNvSpPr/>
          <p:nvPr/>
        </p:nvSpPr>
        <p:spPr>
          <a:xfrm>
            <a:off x="8247259" y="1864519"/>
            <a:ext cx="3752955" cy="732812"/>
          </a:xfrm>
          <a:custGeom>
            <a:avLst/>
            <a:gdLst>
              <a:gd name="connsiteX0" fmla="*/ 3083367 w 3083366"/>
              <a:gd name="connsiteY0" fmla="*/ 732812 h 732812"/>
              <a:gd name="connsiteX1" fmla="*/ 0 w 3083366"/>
              <a:gd name="connsiteY1" fmla="*/ 732812 h 732812"/>
              <a:gd name="connsiteX2" fmla="*/ 383807 w 3083366"/>
              <a:gd name="connsiteY2" fmla="*/ 0 h 732812"/>
              <a:gd name="connsiteX3" fmla="*/ 3083367 w 3083366"/>
              <a:gd name="connsiteY3" fmla="*/ 0 h 732812"/>
              <a:gd name="connsiteX4" fmla="*/ 3083367 w 3083366"/>
              <a:gd name="connsiteY4" fmla="*/ 732812 h 732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3366" h="732812">
                <a:moveTo>
                  <a:pt x="3083367" y="732812"/>
                </a:moveTo>
                <a:lnTo>
                  <a:pt x="0" y="732812"/>
                </a:lnTo>
                <a:lnTo>
                  <a:pt x="383807" y="0"/>
                </a:lnTo>
                <a:lnTo>
                  <a:pt x="3083367" y="0"/>
                </a:lnTo>
                <a:lnTo>
                  <a:pt x="3083367" y="732812"/>
                </a:lnTo>
                <a:close/>
              </a:path>
            </a:pathLst>
          </a:custGeom>
          <a:solidFill>
            <a:srgbClr val="2461FF"/>
          </a:solidFill>
          <a:ln w="16335" cap="flat">
            <a:noFill/>
            <a:prstDash val="solid"/>
            <a:miter/>
          </a:ln>
        </p:spPr>
        <p:txBody>
          <a:bodyPr rtlCol="0" anchor="ctr"/>
          <a:lstStyle/>
          <a:p>
            <a:pPr defTabSz="914446"/>
            <a:endParaRPr lang="en-US" dirty="0">
              <a:solidFill>
                <a:srgbClr val="363840"/>
              </a:solidFill>
              <a:latin typeface="Calibri" panose="020F0502020204030204"/>
            </a:endParaRPr>
          </a:p>
        </p:txBody>
      </p:sp>
      <p:sp>
        <p:nvSpPr>
          <p:cNvPr id="11" name="Freeform: Shape 10">
            <a:extLst>
              <a:ext uri="{FF2B5EF4-FFF2-40B4-BE49-F238E27FC236}">
                <a16:creationId xmlns:a16="http://schemas.microsoft.com/office/drawing/2014/main" id="{21CADBB3-44AF-A395-E91B-24536195D357}"/>
              </a:ext>
            </a:extLst>
          </p:cNvPr>
          <p:cNvSpPr/>
          <p:nvPr/>
        </p:nvSpPr>
        <p:spPr>
          <a:xfrm>
            <a:off x="295824" y="1864519"/>
            <a:ext cx="4168940" cy="732812"/>
          </a:xfrm>
          <a:custGeom>
            <a:avLst/>
            <a:gdLst>
              <a:gd name="connsiteX0" fmla="*/ 3083366 w 3467010"/>
              <a:gd name="connsiteY0" fmla="*/ 732812 h 732812"/>
              <a:gd name="connsiteX1" fmla="*/ 0 w 3467010"/>
              <a:gd name="connsiteY1" fmla="*/ 732812 h 732812"/>
              <a:gd name="connsiteX2" fmla="*/ 0 w 3467010"/>
              <a:gd name="connsiteY2" fmla="*/ 0 h 732812"/>
              <a:gd name="connsiteX3" fmla="*/ 3467010 w 3467010"/>
              <a:gd name="connsiteY3" fmla="*/ 0 h 732812"/>
              <a:gd name="connsiteX4" fmla="*/ 3083366 w 3467010"/>
              <a:gd name="connsiteY4" fmla="*/ 732812 h 732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7010" h="732812">
                <a:moveTo>
                  <a:pt x="3083366" y="732812"/>
                </a:moveTo>
                <a:lnTo>
                  <a:pt x="0" y="732812"/>
                </a:lnTo>
                <a:lnTo>
                  <a:pt x="0" y="0"/>
                </a:lnTo>
                <a:lnTo>
                  <a:pt x="3467010" y="0"/>
                </a:lnTo>
                <a:lnTo>
                  <a:pt x="3083366" y="732812"/>
                </a:lnTo>
                <a:close/>
              </a:path>
            </a:pathLst>
          </a:custGeom>
          <a:solidFill>
            <a:srgbClr val="6BD8FF"/>
          </a:solidFill>
          <a:ln w="16335" cap="flat">
            <a:noFill/>
            <a:prstDash val="solid"/>
            <a:miter/>
          </a:ln>
        </p:spPr>
        <p:txBody>
          <a:bodyPr rtlCol="0" anchor="ctr"/>
          <a:lstStyle/>
          <a:p>
            <a:pPr defTabSz="914446"/>
            <a:endParaRPr lang="en-US" dirty="0">
              <a:solidFill>
                <a:srgbClr val="363840"/>
              </a:solidFill>
              <a:latin typeface="Calibri" panose="020F0502020204030204"/>
            </a:endParaRPr>
          </a:p>
        </p:txBody>
      </p:sp>
      <p:sp>
        <p:nvSpPr>
          <p:cNvPr id="12" name="Freeform: Shape 11">
            <a:extLst>
              <a:ext uri="{FF2B5EF4-FFF2-40B4-BE49-F238E27FC236}">
                <a16:creationId xmlns:a16="http://schemas.microsoft.com/office/drawing/2014/main" id="{28B9484D-3E3E-CAF5-1B2C-BE4C62FD7E96}"/>
              </a:ext>
            </a:extLst>
          </p:cNvPr>
          <p:cNvSpPr/>
          <p:nvPr/>
        </p:nvSpPr>
        <p:spPr>
          <a:xfrm>
            <a:off x="295824" y="2776246"/>
            <a:ext cx="3807844" cy="2526158"/>
          </a:xfrm>
          <a:custGeom>
            <a:avLst/>
            <a:gdLst>
              <a:gd name="connsiteX0" fmla="*/ 3128299 w 3128462"/>
              <a:gd name="connsiteY0" fmla="*/ 1306481 h 3080098"/>
              <a:gd name="connsiteX1" fmla="*/ 3128299 w 3128462"/>
              <a:gd name="connsiteY1" fmla="*/ 3023891 h 3080098"/>
              <a:gd name="connsiteX2" fmla="*/ 3072092 w 3128462"/>
              <a:gd name="connsiteY2" fmla="*/ 3080098 h 3080098"/>
              <a:gd name="connsiteX3" fmla="*/ 56207 w 3128462"/>
              <a:gd name="connsiteY3" fmla="*/ 3080098 h 3080098"/>
              <a:gd name="connsiteX4" fmla="*/ 0 w 3128462"/>
              <a:gd name="connsiteY4" fmla="*/ 3023891 h 3080098"/>
              <a:gd name="connsiteX5" fmla="*/ 0 w 3128462"/>
              <a:gd name="connsiteY5" fmla="*/ 56207 h 3080098"/>
              <a:gd name="connsiteX6" fmla="*/ 56207 w 3128462"/>
              <a:gd name="connsiteY6" fmla="*/ 0 h 3080098"/>
              <a:gd name="connsiteX7" fmla="*/ 3072256 w 3128462"/>
              <a:gd name="connsiteY7" fmla="*/ 0 h 3080098"/>
              <a:gd name="connsiteX8" fmla="*/ 3128462 w 3128462"/>
              <a:gd name="connsiteY8" fmla="*/ 56207 h 3080098"/>
              <a:gd name="connsiteX9" fmla="*/ 3128462 w 3128462"/>
              <a:gd name="connsiteY9" fmla="*/ 1329192 h 3080098"/>
              <a:gd name="connsiteX10" fmla="*/ 3083530 w 3128462"/>
              <a:gd name="connsiteY10" fmla="*/ 1329192 h 3080098"/>
              <a:gd name="connsiteX11" fmla="*/ 3083530 w 3128462"/>
              <a:gd name="connsiteY11" fmla="*/ 56207 h 3080098"/>
              <a:gd name="connsiteX12" fmla="*/ 3072256 w 3128462"/>
              <a:gd name="connsiteY12" fmla="*/ 44933 h 3080098"/>
              <a:gd name="connsiteX13" fmla="*/ 56207 w 3128462"/>
              <a:gd name="connsiteY13" fmla="*/ 44933 h 3080098"/>
              <a:gd name="connsiteX14" fmla="*/ 44933 w 3128462"/>
              <a:gd name="connsiteY14" fmla="*/ 56207 h 3080098"/>
              <a:gd name="connsiteX15" fmla="*/ 44933 w 3128462"/>
              <a:gd name="connsiteY15" fmla="*/ 3023728 h 3080098"/>
              <a:gd name="connsiteX16" fmla="*/ 56207 w 3128462"/>
              <a:gd name="connsiteY16" fmla="*/ 3035002 h 3080098"/>
              <a:gd name="connsiteX17" fmla="*/ 3072256 w 3128462"/>
              <a:gd name="connsiteY17" fmla="*/ 3035002 h 3080098"/>
              <a:gd name="connsiteX18" fmla="*/ 3083530 w 3128462"/>
              <a:gd name="connsiteY18" fmla="*/ 3023728 h 3080098"/>
              <a:gd name="connsiteX19" fmla="*/ 3083530 w 3128462"/>
              <a:gd name="connsiteY19" fmla="*/ 1329029 h 308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28462" h="3080098">
                <a:moveTo>
                  <a:pt x="3128299" y="1306481"/>
                </a:moveTo>
                <a:lnTo>
                  <a:pt x="3128299" y="3023891"/>
                </a:lnTo>
                <a:cubicBezTo>
                  <a:pt x="3128299" y="3054936"/>
                  <a:pt x="3103137" y="3080098"/>
                  <a:pt x="3072092" y="3080098"/>
                </a:cubicBezTo>
                <a:lnTo>
                  <a:pt x="56207" y="3080098"/>
                </a:lnTo>
                <a:cubicBezTo>
                  <a:pt x="25162" y="3080098"/>
                  <a:pt x="0" y="3054936"/>
                  <a:pt x="0" y="3023891"/>
                </a:cubicBezTo>
                <a:lnTo>
                  <a:pt x="0" y="56207"/>
                </a:lnTo>
                <a:cubicBezTo>
                  <a:pt x="0" y="25162"/>
                  <a:pt x="25162" y="0"/>
                  <a:pt x="56207" y="0"/>
                </a:cubicBezTo>
                <a:lnTo>
                  <a:pt x="3072256" y="0"/>
                </a:lnTo>
                <a:cubicBezTo>
                  <a:pt x="3103300" y="0"/>
                  <a:pt x="3128462" y="25162"/>
                  <a:pt x="3128462" y="56207"/>
                </a:cubicBezTo>
                <a:lnTo>
                  <a:pt x="3128462" y="1329192"/>
                </a:lnTo>
                <a:lnTo>
                  <a:pt x="3083530" y="1329192"/>
                </a:lnTo>
                <a:lnTo>
                  <a:pt x="3083530" y="56207"/>
                </a:lnTo>
                <a:cubicBezTo>
                  <a:pt x="3083530" y="49998"/>
                  <a:pt x="3078465" y="44933"/>
                  <a:pt x="3072256" y="44933"/>
                </a:cubicBezTo>
                <a:lnTo>
                  <a:pt x="56207" y="44933"/>
                </a:lnTo>
                <a:cubicBezTo>
                  <a:pt x="49998" y="44933"/>
                  <a:pt x="44933" y="49998"/>
                  <a:pt x="44933" y="56207"/>
                </a:cubicBezTo>
                <a:lnTo>
                  <a:pt x="44933" y="3023728"/>
                </a:lnTo>
                <a:cubicBezTo>
                  <a:pt x="44933" y="3029937"/>
                  <a:pt x="49998" y="3035002"/>
                  <a:pt x="56207" y="3035002"/>
                </a:cubicBezTo>
                <a:lnTo>
                  <a:pt x="3072256" y="3035002"/>
                </a:lnTo>
                <a:cubicBezTo>
                  <a:pt x="3078465" y="3035002"/>
                  <a:pt x="3083530" y="3029937"/>
                  <a:pt x="3083530" y="3023728"/>
                </a:cubicBezTo>
                <a:lnTo>
                  <a:pt x="3083530" y="1329029"/>
                </a:lnTo>
              </a:path>
            </a:pathLst>
          </a:custGeom>
          <a:solidFill>
            <a:srgbClr val="6BD8FF"/>
          </a:solidFill>
          <a:ln w="16335" cap="flat">
            <a:noFill/>
            <a:prstDash val="solid"/>
            <a:miter/>
          </a:ln>
        </p:spPr>
        <p:txBody>
          <a:bodyPr rtlCol="0" anchor="ctr"/>
          <a:lstStyle/>
          <a:p>
            <a:pPr defTabSz="914446"/>
            <a:endParaRPr lang="en-US" dirty="0">
              <a:solidFill>
                <a:srgbClr val="363840"/>
              </a:solidFill>
              <a:latin typeface="Calibri" panose="020F0502020204030204"/>
            </a:endParaRPr>
          </a:p>
        </p:txBody>
      </p:sp>
      <p:sp>
        <p:nvSpPr>
          <p:cNvPr id="13" name="Freeform: Shape 12">
            <a:extLst>
              <a:ext uri="{FF2B5EF4-FFF2-40B4-BE49-F238E27FC236}">
                <a16:creationId xmlns:a16="http://schemas.microsoft.com/office/drawing/2014/main" id="{2A3DFAAC-B20C-CC94-20BE-9DA1AE222745}"/>
              </a:ext>
            </a:extLst>
          </p:cNvPr>
          <p:cNvSpPr/>
          <p:nvPr/>
        </p:nvSpPr>
        <p:spPr>
          <a:xfrm>
            <a:off x="4305924" y="2776246"/>
            <a:ext cx="3807844" cy="2526158"/>
          </a:xfrm>
          <a:custGeom>
            <a:avLst/>
            <a:gdLst>
              <a:gd name="connsiteX0" fmla="*/ 3128462 w 3128462"/>
              <a:gd name="connsiteY0" fmla="*/ 1306481 h 3080098"/>
              <a:gd name="connsiteX1" fmla="*/ 3128462 w 3128462"/>
              <a:gd name="connsiteY1" fmla="*/ 3023891 h 3080098"/>
              <a:gd name="connsiteX2" fmla="*/ 3072256 w 3128462"/>
              <a:gd name="connsiteY2" fmla="*/ 3080098 h 3080098"/>
              <a:gd name="connsiteX3" fmla="*/ 56207 w 3128462"/>
              <a:gd name="connsiteY3" fmla="*/ 3080098 h 3080098"/>
              <a:gd name="connsiteX4" fmla="*/ 0 w 3128462"/>
              <a:gd name="connsiteY4" fmla="*/ 3023891 h 3080098"/>
              <a:gd name="connsiteX5" fmla="*/ 0 w 3128462"/>
              <a:gd name="connsiteY5" fmla="*/ 56207 h 3080098"/>
              <a:gd name="connsiteX6" fmla="*/ 56207 w 3128462"/>
              <a:gd name="connsiteY6" fmla="*/ 0 h 3080098"/>
              <a:gd name="connsiteX7" fmla="*/ 3072256 w 3128462"/>
              <a:gd name="connsiteY7" fmla="*/ 0 h 3080098"/>
              <a:gd name="connsiteX8" fmla="*/ 3128462 w 3128462"/>
              <a:gd name="connsiteY8" fmla="*/ 56207 h 3080098"/>
              <a:gd name="connsiteX9" fmla="*/ 3128462 w 3128462"/>
              <a:gd name="connsiteY9" fmla="*/ 1329192 h 3080098"/>
              <a:gd name="connsiteX10" fmla="*/ 3083530 w 3128462"/>
              <a:gd name="connsiteY10" fmla="*/ 1329192 h 3080098"/>
              <a:gd name="connsiteX11" fmla="*/ 3083530 w 3128462"/>
              <a:gd name="connsiteY11" fmla="*/ 56207 h 3080098"/>
              <a:gd name="connsiteX12" fmla="*/ 3072256 w 3128462"/>
              <a:gd name="connsiteY12" fmla="*/ 44933 h 3080098"/>
              <a:gd name="connsiteX13" fmla="*/ 56207 w 3128462"/>
              <a:gd name="connsiteY13" fmla="*/ 44933 h 3080098"/>
              <a:gd name="connsiteX14" fmla="*/ 44933 w 3128462"/>
              <a:gd name="connsiteY14" fmla="*/ 56207 h 3080098"/>
              <a:gd name="connsiteX15" fmla="*/ 44933 w 3128462"/>
              <a:gd name="connsiteY15" fmla="*/ 3023728 h 3080098"/>
              <a:gd name="connsiteX16" fmla="*/ 56207 w 3128462"/>
              <a:gd name="connsiteY16" fmla="*/ 3035002 h 3080098"/>
              <a:gd name="connsiteX17" fmla="*/ 3072256 w 3128462"/>
              <a:gd name="connsiteY17" fmla="*/ 3035002 h 3080098"/>
              <a:gd name="connsiteX18" fmla="*/ 3083530 w 3128462"/>
              <a:gd name="connsiteY18" fmla="*/ 3023728 h 3080098"/>
              <a:gd name="connsiteX19" fmla="*/ 3083530 w 3128462"/>
              <a:gd name="connsiteY19" fmla="*/ 1329029 h 308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28462" h="3080098">
                <a:moveTo>
                  <a:pt x="3128462" y="1306481"/>
                </a:moveTo>
                <a:lnTo>
                  <a:pt x="3128462" y="3023891"/>
                </a:lnTo>
                <a:cubicBezTo>
                  <a:pt x="3128462" y="3054936"/>
                  <a:pt x="3103300" y="3080098"/>
                  <a:pt x="3072256" y="3080098"/>
                </a:cubicBezTo>
                <a:lnTo>
                  <a:pt x="56207" y="3080098"/>
                </a:lnTo>
                <a:cubicBezTo>
                  <a:pt x="25162" y="3080098"/>
                  <a:pt x="0" y="3054936"/>
                  <a:pt x="0" y="3023891"/>
                </a:cubicBezTo>
                <a:lnTo>
                  <a:pt x="0" y="56207"/>
                </a:lnTo>
                <a:cubicBezTo>
                  <a:pt x="0" y="25162"/>
                  <a:pt x="25162" y="0"/>
                  <a:pt x="56207" y="0"/>
                </a:cubicBezTo>
                <a:lnTo>
                  <a:pt x="3072256" y="0"/>
                </a:lnTo>
                <a:cubicBezTo>
                  <a:pt x="3103300" y="0"/>
                  <a:pt x="3128462" y="25162"/>
                  <a:pt x="3128462" y="56207"/>
                </a:cubicBezTo>
                <a:lnTo>
                  <a:pt x="3128462" y="1329192"/>
                </a:lnTo>
                <a:lnTo>
                  <a:pt x="3083530" y="1329192"/>
                </a:lnTo>
                <a:lnTo>
                  <a:pt x="3083530" y="56207"/>
                </a:lnTo>
                <a:cubicBezTo>
                  <a:pt x="3083530" y="49998"/>
                  <a:pt x="3078465" y="44933"/>
                  <a:pt x="3072256" y="44933"/>
                </a:cubicBezTo>
                <a:lnTo>
                  <a:pt x="56207" y="44933"/>
                </a:lnTo>
                <a:cubicBezTo>
                  <a:pt x="49998" y="44933"/>
                  <a:pt x="44933" y="49998"/>
                  <a:pt x="44933" y="56207"/>
                </a:cubicBezTo>
                <a:lnTo>
                  <a:pt x="44933" y="3023728"/>
                </a:lnTo>
                <a:cubicBezTo>
                  <a:pt x="44933" y="3029937"/>
                  <a:pt x="49998" y="3035002"/>
                  <a:pt x="56207" y="3035002"/>
                </a:cubicBezTo>
                <a:lnTo>
                  <a:pt x="3072256" y="3035002"/>
                </a:lnTo>
                <a:cubicBezTo>
                  <a:pt x="3078465" y="3035002"/>
                  <a:pt x="3083530" y="3029937"/>
                  <a:pt x="3083530" y="3023728"/>
                </a:cubicBezTo>
                <a:lnTo>
                  <a:pt x="3083530" y="1329029"/>
                </a:lnTo>
              </a:path>
            </a:pathLst>
          </a:custGeom>
          <a:solidFill>
            <a:srgbClr val="1DC1E3"/>
          </a:solidFill>
          <a:ln w="16335" cap="flat">
            <a:noFill/>
            <a:prstDash val="solid"/>
            <a:miter/>
          </a:ln>
        </p:spPr>
        <p:txBody>
          <a:bodyPr rtlCol="0" anchor="ctr"/>
          <a:lstStyle/>
          <a:p>
            <a:pPr defTabSz="914446"/>
            <a:endParaRPr lang="en-US" dirty="0">
              <a:solidFill>
                <a:srgbClr val="363840"/>
              </a:solidFill>
              <a:latin typeface="Calibri" panose="020F0502020204030204"/>
            </a:endParaRPr>
          </a:p>
        </p:txBody>
      </p:sp>
      <p:sp>
        <p:nvSpPr>
          <p:cNvPr id="14" name="Rectangle 13">
            <a:extLst>
              <a:ext uri="{FF2B5EF4-FFF2-40B4-BE49-F238E27FC236}">
                <a16:creationId xmlns:a16="http://schemas.microsoft.com/office/drawing/2014/main" id="{A43B362B-C8D9-9F1C-1B1D-513420F8DE24}"/>
              </a:ext>
            </a:extLst>
          </p:cNvPr>
          <p:cNvSpPr/>
          <p:nvPr/>
        </p:nvSpPr>
        <p:spPr>
          <a:xfrm>
            <a:off x="264931" y="5384892"/>
            <a:ext cx="3982144" cy="288092"/>
          </a:xfrm>
          <a:prstGeom prst="rect">
            <a:avLst/>
          </a:prstGeom>
        </p:spPr>
        <p:txBody>
          <a:bodyPr wrap="square">
            <a:spAutoFit/>
          </a:bodyPr>
          <a:lstStyle/>
          <a:p>
            <a:pPr defTabSz="1219201">
              <a:lnSpc>
                <a:spcPct val="108000"/>
              </a:lnSpc>
              <a:spcBef>
                <a:spcPts val="800"/>
              </a:spcBef>
              <a:spcAft>
                <a:spcPts val="800"/>
              </a:spcAft>
            </a:pPr>
            <a:r>
              <a:rPr lang="en-US" sz="1200" dirty="0">
                <a:solidFill>
                  <a:srgbClr val="363840">
                    <a:lumMod val="50000"/>
                    <a:lumOff val="50000"/>
                  </a:srgbClr>
                </a:solidFill>
                <a:latin typeface="Nunito" pitchFamily="2" charset="0"/>
                <a:ea typeface="Verdana" panose="020B0604030504040204" pitchFamily="34" charset="0"/>
              </a:rPr>
              <a:t>*Statistics According to the National Safety Council</a:t>
            </a:r>
          </a:p>
        </p:txBody>
      </p:sp>
      <p:sp>
        <p:nvSpPr>
          <p:cNvPr id="15" name="TextBox 14">
            <a:extLst>
              <a:ext uri="{FF2B5EF4-FFF2-40B4-BE49-F238E27FC236}">
                <a16:creationId xmlns:a16="http://schemas.microsoft.com/office/drawing/2014/main" id="{9DC00F22-56E0-1391-5C86-9DEA3A370346}"/>
              </a:ext>
            </a:extLst>
          </p:cNvPr>
          <p:cNvSpPr txBox="1"/>
          <p:nvPr/>
        </p:nvSpPr>
        <p:spPr>
          <a:xfrm>
            <a:off x="648484" y="3121041"/>
            <a:ext cx="3178757" cy="1887696"/>
          </a:xfrm>
          <a:prstGeom prst="rect">
            <a:avLst/>
          </a:prstGeom>
          <a:noFill/>
        </p:spPr>
        <p:txBody>
          <a:bodyPr wrap="square">
            <a:spAutoFit/>
          </a:bodyPr>
          <a:lstStyle/>
          <a:p>
            <a:pPr algn="ctr" defTabSz="1219201">
              <a:spcBef>
                <a:spcPts val="800"/>
              </a:spcBef>
              <a:spcAft>
                <a:spcPts val="800"/>
              </a:spcAft>
            </a:pPr>
            <a:r>
              <a:rPr lang="en-US" dirty="0">
                <a:solidFill>
                  <a:srgbClr val="363840"/>
                </a:solidFill>
                <a:ea typeface="Verdana" panose="020B0604030504040204" pitchFamily="34" charset="0"/>
              </a:rPr>
              <a:t>Employers spend, on average, over </a:t>
            </a:r>
          </a:p>
          <a:p>
            <a:pPr algn="ctr" defTabSz="1219201">
              <a:spcBef>
                <a:spcPts val="800"/>
              </a:spcBef>
              <a:spcAft>
                <a:spcPts val="800"/>
              </a:spcAft>
            </a:pPr>
            <a:r>
              <a:rPr lang="en-US" b="1" dirty="0">
                <a:solidFill>
                  <a:srgbClr val="363840"/>
                </a:solidFill>
                <a:ea typeface="Verdana" panose="020B0604030504040204" pitchFamily="34" charset="0"/>
              </a:rPr>
              <a:t>$15,000 more a year</a:t>
            </a:r>
          </a:p>
          <a:p>
            <a:pPr algn="ctr" defTabSz="1219201">
              <a:spcBef>
                <a:spcPts val="800"/>
              </a:spcBef>
              <a:spcAft>
                <a:spcPts val="800"/>
              </a:spcAft>
            </a:pPr>
            <a:r>
              <a:rPr lang="en-US" b="1" dirty="0">
                <a:solidFill>
                  <a:srgbClr val="363840"/>
                </a:solidFill>
                <a:ea typeface="Verdana" panose="020B0604030504040204" pitchFamily="34" charset="0"/>
              </a:rPr>
              <a:t> </a:t>
            </a:r>
            <a:r>
              <a:rPr lang="en-US" dirty="0">
                <a:solidFill>
                  <a:srgbClr val="363840"/>
                </a:solidFill>
                <a:ea typeface="Verdana" panose="020B0604030504040204" pitchFamily="34" charset="0"/>
              </a:rPr>
              <a:t>on employees who experience mental distress</a:t>
            </a:r>
          </a:p>
        </p:txBody>
      </p:sp>
      <p:sp>
        <p:nvSpPr>
          <p:cNvPr id="16" name="TextBox 15">
            <a:extLst>
              <a:ext uri="{FF2B5EF4-FFF2-40B4-BE49-F238E27FC236}">
                <a16:creationId xmlns:a16="http://schemas.microsoft.com/office/drawing/2014/main" id="{F93B69E5-528D-E198-F0A7-F01253232538}"/>
              </a:ext>
            </a:extLst>
          </p:cNvPr>
          <p:cNvSpPr txBox="1"/>
          <p:nvPr/>
        </p:nvSpPr>
        <p:spPr>
          <a:xfrm>
            <a:off x="966880" y="2033545"/>
            <a:ext cx="2465734" cy="461665"/>
          </a:xfrm>
          <a:prstGeom prst="rect">
            <a:avLst/>
          </a:prstGeom>
          <a:noFill/>
        </p:spPr>
        <p:txBody>
          <a:bodyPr wrap="square" rtlCol="0">
            <a:spAutoFit/>
          </a:bodyPr>
          <a:lstStyle/>
          <a:p>
            <a:pPr algn="ctr" defTabSz="457223"/>
            <a:r>
              <a:rPr lang="en-US" sz="2400" b="1" dirty="0">
                <a:solidFill>
                  <a:srgbClr val="FFFFFF"/>
                </a:solidFill>
                <a:ea typeface="Open Sans" panose="020B0606030504020204" pitchFamily="34" charset="0"/>
                <a:cs typeface="Open Sans" panose="020B0606030504020204" pitchFamily="34" charset="0"/>
              </a:rPr>
              <a:t>Employer Impact</a:t>
            </a:r>
          </a:p>
        </p:txBody>
      </p:sp>
      <p:sp>
        <p:nvSpPr>
          <p:cNvPr id="17" name="TextBox 16">
            <a:extLst>
              <a:ext uri="{FF2B5EF4-FFF2-40B4-BE49-F238E27FC236}">
                <a16:creationId xmlns:a16="http://schemas.microsoft.com/office/drawing/2014/main" id="{863E8A30-5285-19FD-F47F-3D209610B31A}"/>
              </a:ext>
            </a:extLst>
          </p:cNvPr>
          <p:cNvSpPr txBox="1"/>
          <p:nvPr/>
        </p:nvSpPr>
        <p:spPr>
          <a:xfrm>
            <a:off x="5096578" y="2032602"/>
            <a:ext cx="2465734" cy="461665"/>
          </a:xfrm>
          <a:prstGeom prst="rect">
            <a:avLst/>
          </a:prstGeom>
          <a:noFill/>
        </p:spPr>
        <p:txBody>
          <a:bodyPr wrap="square" rtlCol="0">
            <a:spAutoFit/>
          </a:bodyPr>
          <a:lstStyle/>
          <a:p>
            <a:pPr algn="ctr" defTabSz="457223"/>
            <a:r>
              <a:rPr lang="en-US" sz="2400" b="1" dirty="0">
                <a:solidFill>
                  <a:srgbClr val="FFFFFF"/>
                </a:solidFill>
                <a:ea typeface="Open Sans" panose="020B0606030504020204" pitchFamily="34" charset="0"/>
                <a:cs typeface="Open Sans" panose="020B0606030504020204" pitchFamily="34" charset="0"/>
              </a:rPr>
              <a:t>SUD</a:t>
            </a:r>
          </a:p>
        </p:txBody>
      </p:sp>
      <p:sp>
        <p:nvSpPr>
          <p:cNvPr id="18" name="TextBox 17">
            <a:extLst>
              <a:ext uri="{FF2B5EF4-FFF2-40B4-BE49-F238E27FC236}">
                <a16:creationId xmlns:a16="http://schemas.microsoft.com/office/drawing/2014/main" id="{0AB69185-98DD-A319-28E6-BCB3C3D8165D}"/>
              </a:ext>
            </a:extLst>
          </p:cNvPr>
          <p:cNvSpPr txBox="1"/>
          <p:nvPr/>
        </p:nvSpPr>
        <p:spPr>
          <a:xfrm>
            <a:off x="9099000" y="2032602"/>
            <a:ext cx="2465734" cy="461665"/>
          </a:xfrm>
          <a:prstGeom prst="rect">
            <a:avLst/>
          </a:prstGeom>
          <a:noFill/>
        </p:spPr>
        <p:txBody>
          <a:bodyPr wrap="square" rtlCol="0">
            <a:spAutoFit/>
          </a:bodyPr>
          <a:lstStyle/>
          <a:p>
            <a:pPr algn="ctr" defTabSz="457223"/>
            <a:r>
              <a:rPr lang="en-US" sz="2400" b="1" dirty="0">
                <a:solidFill>
                  <a:srgbClr val="FFFFFF"/>
                </a:solidFill>
                <a:ea typeface="Open Sans" panose="020B0606030504020204" pitchFamily="34" charset="0"/>
                <a:cs typeface="Open Sans" panose="020B0606030504020204" pitchFamily="34" charset="0"/>
              </a:rPr>
              <a:t>ROI</a:t>
            </a:r>
          </a:p>
        </p:txBody>
      </p:sp>
      <p:sp>
        <p:nvSpPr>
          <p:cNvPr id="19" name="TextBox 18">
            <a:extLst>
              <a:ext uri="{FF2B5EF4-FFF2-40B4-BE49-F238E27FC236}">
                <a16:creationId xmlns:a16="http://schemas.microsoft.com/office/drawing/2014/main" id="{8762997F-3D63-1397-609B-0A9B1A47F5B7}"/>
              </a:ext>
            </a:extLst>
          </p:cNvPr>
          <p:cNvSpPr txBox="1"/>
          <p:nvPr/>
        </p:nvSpPr>
        <p:spPr>
          <a:xfrm>
            <a:off x="4720608" y="3136344"/>
            <a:ext cx="3049278" cy="1984774"/>
          </a:xfrm>
          <a:prstGeom prst="rect">
            <a:avLst/>
          </a:prstGeom>
          <a:noFill/>
        </p:spPr>
        <p:txBody>
          <a:bodyPr wrap="square">
            <a:spAutoFit/>
          </a:bodyPr>
          <a:lstStyle/>
          <a:p>
            <a:pPr algn="ctr" defTabSz="1219201">
              <a:lnSpc>
                <a:spcPct val="108000"/>
              </a:lnSpc>
              <a:spcBef>
                <a:spcPts val="800"/>
              </a:spcBef>
              <a:spcAft>
                <a:spcPts val="800"/>
              </a:spcAft>
            </a:pPr>
            <a:r>
              <a:rPr lang="en-US" dirty="0">
                <a:solidFill>
                  <a:srgbClr val="363840"/>
                </a:solidFill>
                <a:ea typeface="Verdana" panose="020B0604030504040204" pitchFamily="34" charset="0"/>
              </a:rPr>
              <a:t>Mentally distressed workers are nearly</a:t>
            </a:r>
          </a:p>
          <a:p>
            <a:pPr algn="ctr" defTabSz="1219201">
              <a:lnSpc>
                <a:spcPct val="108000"/>
              </a:lnSpc>
              <a:spcBef>
                <a:spcPts val="800"/>
              </a:spcBef>
              <a:spcAft>
                <a:spcPts val="800"/>
              </a:spcAft>
            </a:pPr>
            <a:r>
              <a:rPr lang="en-US" b="1" dirty="0">
                <a:solidFill>
                  <a:srgbClr val="363840"/>
                </a:solidFill>
                <a:ea typeface="Verdana" panose="020B0604030504040204" pitchFamily="34" charset="0"/>
              </a:rPr>
              <a:t> 3 ½ times more likely</a:t>
            </a:r>
          </a:p>
          <a:p>
            <a:pPr algn="ctr" defTabSz="1219201">
              <a:lnSpc>
                <a:spcPct val="108000"/>
              </a:lnSpc>
              <a:spcBef>
                <a:spcPts val="800"/>
              </a:spcBef>
              <a:spcAft>
                <a:spcPts val="800"/>
              </a:spcAft>
            </a:pPr>
            <a:r>
              <a:rPr lang="en-US" dirty="0">
                <a:solidFill>
                  <a:srgbClr val="363840"/>
                </a:solidFill>
                <a:ea typeface="Verdana" panose="020B0604030504040204" pitchFamily="34" charset="0"/>
              </a:rPr>
              <a:t>then their peers to have substance use disorders</a:t>
            </a:r>
          </a:p>
        </p:txBody>
      </p:sp>
      <p:sp>
        <p:nvSpPr>
          <p:cNvPr id="20" name="TextBox 19">
            <a:extLst>
              <a:ext uri="{FF2B5EF4-FFF2-40B4-BE49-F238E27FC236}">
                <a16:creationId xmlns:a16="http://schemas.microsoft.com/office/drawing/2014/main" id="{9B9282E4-2782-78F9-5D5A-8FBE40A0E865}"/>
              </a:ext>
            </a:extLst>
          </p:cNvPr>
          <p:cNvSpPr txBox="1"/>
          <p:nvPr/>
        </p:nvSpPr>
        <p:spPr>
          <a:xfrm>
            <a:off x="8353926" y="3080932"/>
            <a:ext cx="3529822" cy="1984774"/>
          </a:xfrm>
          <a:prstGeom prst="rect">
            <a:avLst/>
          </a:prstGeom>
          <a:noFill/>
        </p:spPr>
        <p:txBody>
          <a:bodyPr wrap="square">
            <a:spAutoFit/>
          </a:bodyPr>
          <a:lstStyle/>
          <a:p>
            <a:pPr algn="ctr" defTabSz="1219201">
              <a:lnSpc>
                <a:spcPct val="108000"/>
              </a:lnSpc>
              <a:spcBef>
                <a:spcPts val="800"/>
              </a:spcBef>
              <a:spcAft>
                <a:spcPts val="800"/>
              </a:spcAft>
            </a:pPr>
            <a:r>
              <a:rPr lang="en-US" dirty="0">
                <a:solidFill>
                  <a:srgbClr val="363840"/>
                </a:solidFill>
                <a:ea typeface="Verdana" panose="020B0604030504040204" pitchFamily="34" charset="0"/>
              </a:rPr>
              <a:t>For every</a:t>
            </a:r>
          </a:p>
          <a:p>
            <a:pPr algn="ctr" defTabSz="1219201">
              <a:lnSpc>
                <a:spcPct val="108000"/>
              </a:lnSpc>
              <a:spcBef>
                <a:spcPts val="800"/>
              </a:spcBef>
              <a:spcAft>
                <a:spcPts val="800"/>
              </a:spcAft>
            </a:pPr>
            <a:r>
              <a:rPr lang="en-US" b="1" dirty="0">
                <a:solidFill>
                  <a:srgbClr val="363840"/>
                </a:solidFill>
                <a:ea typeface="Verdana" panose="020B0604030504040204" pitchFamily="34" charset="0"/>
              </a:rPr>
              <a:t>$1 invested </a:t>
            </a:r>
            <a:r>
              <a:rPr lang="en-US" dirty="0">
                <a:solidFill>
                  <a:srgbClr val="363840"/>
                </a:solidFill>
                <a:ea typeface="Verdana" panose="020B0604030504040204" pitchFamily="34" charset="0"/>
              </a:rPr>
              <a:t>in mental health treatment, </a:t>
            </a:r>
          </a:p>
          <a:p>
            <a:pPr algn="ctr" defTabSz="1219201">
              <a:lnSpc>
                <a:spcPct val="108000"/>
              </a:lnSpc>
              <a:spcBef>
                <a:spcPts val="800"/>
              </a:spcBef>
              <a:spcAft>
                <a:spcPts val="800"/>
              </a:spcAft>
            </a:pPr>
            <a:r>
              <a:rPr lang="en-US" dirty="0">
                <a:solidFill>
                  <a:srgbClr val="363840"/>
                </a:solidFill>
                <a:ea typeface="Verdana" panose="020B0604030504040204" pitchFamily="34" charset="0"/>
              </a:rPr>
              <a:t>there is a </a:t>
            </a:r>
            <a:r>
              <a:rPr lang="en-US" b="1" dirty="0">
                <a:solidFill>
                  <a:srgbClr val="363840"/>
                </a:solidFill>
                <a:ea typeface="Verdana" panose="020B0604030504040204" pitchFamily="34" charset="0"/>
              </a:rPr>
              <a:t>$4 return </a:t>
            </a:r>
            <a:r>
              <a:rPr lang="en-US" dirty="0">
                <a:solidFill>
                  <a:srgbClr val="363840"/>
                </a:solidFill>
                <a:ea typeface="Verdana" panose="020B0604030504040204" pitchFamily="34" charset="0"/>
              </a:rPr>
              <a:t>in improved health and productivity</a:t>
            </a:r>
          </a:p>
        </p:txBody>
      </p:sp>
      <p:sp>
        <p:nvSpPr>
          <p:cNvPr id="21" name="Oval 20">
            <a:extLst>
              <a:ext uri="{FF2B5EF4-FFF2-40B4-BE49-F238E27FC236}">
                <a16:creationId xmlns:a16="http://schemas.microsoft.com/office/drawing/2014/main" id="{5C22C7DC-974C-2DA5-DD76-E3AE5047A3ED}"/>
              </a:ext>
            </a:extLst>
          </p:cNvPr>
          <p:cNvSpPr/>
          <p:nvPr/>
        </p:nvSpPr>
        <p:spPr>
          <a:xfrm rot="534060">
            <a:off x="10413082" y="4959201"/>
            <a:ext cx="1386341" cy="1358527"/>
          </a:xfrm>
          <a:prstGeom prst="ellipse">
            <a:avLst/>
          </a:prstGeom>
          <a:solidFill>
            <a:srgbClr val="29D1B5"/>
          </a:solidFill>
          <a:ln>
            <a:solidFill>
              <a:srgbClr val="29D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33" b="1" i="1" dirty="0">
                <a:solidFill>
                  <a:srgbClr val="FFFFFF"/>
                </a:solidFill>
                <a:latin typeface="Montserrat ExtraBold" panose="00000900000000000000" pitchFamily="50" charset="0"/>
              </a:rPr>
              <a:t>New studies project a $7:$1 ROI.</a:t>
            </a:r>
            <a:endParaRPr lang="en-US" sz="1333" b="1" i="1" dirty="0">
              <a:latin typeface="Montserrat Light" panose="00000400000000000000" pitchFamily="2" charset="0"/>
            </a:endParaRPr>
          </a:p>
        </p:txBody>
      </p:sp>
      <p:sp>
        <p:nvSpPr>
          <p:cNvPr id="4" name="TextBox 3">
            <a:extLst>
              <a:ext uri="{FF2B5EF4-FFF2-40B4-BE49-F238E27FC236}">
                <a16:creationId xmlns:a16="http://schemas.microsoft.com/office/drawing/2014/main" id="{FB9D027C-8B35-5CDA-7650-2152036CC336}"/>
              </a:ext>
            </a:extLst>
          </p:cNvPr>
          <p:cNvSpPr txBox="1"/>
          <p:nvPr/>
        </p:nvSpPr>
        <p:spPr>
          <a:xfrm>
            <a:off x="2609025" y="184436"/>
            <a:ext cx="6973950" cy="523220"/>
          </a:xfrm>
          <a:prstGeom prst="rect">
            <a:avLst/>
          </a:prstGeom>
          <a:noFill/>
        </p:spPr>
        <p:txBody>
          <a:bodyPr wrap="square" rtlCol="0">
            <a:spAutoFit/>
          </a:bodyPr>
          <a:lstStyle/>
          <a:p>
            <a:pPr algn="ctr"/>
            <a:r>
              <a:rPr lang="en-US" sz="2800" b="1" dirty="0">
                <a:solidFill>
                  <a:schemeClr val="accent1"/>
                </a:solidFill>
                <a:latin typeface="+mj-lt"/>
              </a:rPr>
              <a:t>The Impact</a:t>
            </a:r>
          </a:p>
        </p:txBody>
      </p:sp>
      <p:sp>
        <p:nvSpPr>
          <p:cNvPr id="5" name="Slide Number Placeholder 5">
            <a:extLst>
              <a:ext uri="{FF2B5EF4-FFF2-40B4-BE49-F238E27FC236}">
                <a16:creationId xmlns:a16="http://schemas.microsoft.com/office/drawing/2014/main" id="{E1949AE5-88E4-AE14-CC81-04163CBADC07}"/>
              </a:ext>
            </a:extLst>
          </p:cNvPr>
          <p:cNvSpPr txBox="1">
            <a:spLocks/>
          </p:cNvSpPr>
          <p:nvPr/>
        </p:nvSpPr>
        <p:spPr>
          <a:xfrm>
            <a:off x="10031832" y="6501399"/>
            <a:ext cx="2053795"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745CB9-ABD5-2A4C-8CC4-BD5C920CF6F1}" type="slidenum">
              <a:rPr lang="en-US" smtClean="0">
                <a:solidFill>
                  <a:schemeClr val="tx1"/>
                </a:solidFill>
              </a:rPr>
              <a:pPr/>
              <a:t>15</a:t>
            </a:fld>
            <a:endParaRPr lang="en-US" dirty="0">
              <a:solidFill>
                <a:schemeClr val="tx1"/>
              </a:solidFill>
            </a:endParaRPr>
          </a:p>
        </p:txBody>
      </p:sp>
    </p:spTree>
    <p:extLst>
      <p:ext uri="{BB962C8B-B14F-4D97-AF65-F5344CB8AC3E}">
        <p14:creationId xmlns:p14="http://schemas.microsoft.com/office/powerpoint/2010/main" val="2990817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4934D73-CA20-1146-9651-73565A2CDD56}"/>
              </a:ext>
            </a:extLst>
          </p:cNvPr>
          <p:cNvSpPr txBox="1">
            <a:spLocks/>
          </p:cNvSpPr>
          <p:nvPr/>
        </p:nvSpPr>
        <p:spPr>
          <a:xfrm>
            <a:off x="777240" y="1347345"/>
            <a:ext cx="10515600" cy="44252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unito"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Nunito"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Nunito"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unito"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unit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Clr>
                <a:srgbClr val="FF0000"/>
              </a:buClr>
              <a:buNone/>
            </a:pPr>
            <a:r>
              <a:rPr lang="en-US" sz="2400" b="1" dirty="0">
                <a:solidFill>
                  <a:srgbClr val="2461FF"/>
                </a:solidFill>
                <a:latin typeface="+mn-lt"/>
              </a:rPr>
              <a:t>Asking for Help</a:t>
            </a:r>
          </a:p>
          <a:p>
            <a:pPr>
              <a:spcBef>
                <a:spcPts val="600"/>
              </a:spcBef>
            </a:pPr>
            <a:r>
              <a:rPr lang="en-US" sz="2400" dirty="0">
                <a:latin typeface="+mn-lt"/>
              </a:rPr>
              <a:t>Only a small percentage of individuals ever reach out for help</a:t>
            </a:r>
          </a:p>
          <a:p>
            <a:pPr>
              <a:spcBef>
                <a:spcPts val="600"/>
              </a:spcBef>
            </a:pPr>
            <a:r>
              <a:rPr lang="en-US" sz="2400" dirty="0">
                <a:latin typeface="+mn-lt"/>
              </a:rPr>
              <a:t>What about those struggling that will never reach traditional support or treatment?</a:t>
            </a:r>
            <a:endParaRPr lang="en-US" sz="2000" dirty="0">
              <a:latin typeface="+mn-lt"/>
            </a:endParaRPr>
          </a:p>
          <a:p>
            <a:pPr marL="0" indent="0">
              <a:spcBef>
                <a:spcPts val="1200"/>
              </a:spcBef>
              <a:buClr>
                <a:srgbClr val="FF0000"/>
              </a:buClr>
              <a:buNone/>
            </a:pPr>
            <a:r>
              <a:rPr lang="en-US" sz="2400" b="1" dirty="0">
                <a:solidFill>
                  <a:srgbClr val="2461FF"/>
                </a:solidFill>
                <a:latin typeface="+mn-lt"/>
              </a:rPr>
              <a:t>Family Support</a:t>
            </a:r>
          </a:p>
          <a:p>
            <a:pPr>
              <a:spcBef>
                <a:spcPts val="600"/>
              </a:spcBef>
            </a:pPr>
            <a:r>
              <a:rPr lang="en-US" sz="2400" dirty="0">
                <a:latin typeface="+mn-lt"/>
              </a:rPr>
              <a:t>Overall, the family is not well supported</a:t>
            </a:r>
          </a:p>
          <a:p>
            <a:pPr>
              <a:spcBef>
                <a:spcPts val="600"/>
              </a:spcBef>
            </a:pPr>
            <a:r>
              <a:rPr lang="en-US" sz="2400" dirty="0">
                <a:latin typeface="+mn-lt"/>
              </a:rPr>
              <a:t>The focus is on the individual (which makes sense), but there is a tremendous need for family support</a:t>
            </a:r>
          </a:p>
          <a:p>
            <a:pPr marL="0" indent="0">
              <a:spcBef>
                <a:spcPts val="1200"/>
              </a:spcBef>
              <a:buNone/>
            </a:pPr>
            <a:r>
              <a:rPr lang="en-US" sz="2400" b="1" dirty="0">
                <a:solidFill>
                  <a:srgbClr val="2461FF"/>
                </a:solidFill>
                <a:latin typeface="+mn-lt"/>
              </a:rPr>
              <a:t>Engagement</a:t>
            </a:r>
          </a:p>
          <a:p>
            <a:pPr>
              <a:spcBef>
                <a:spcPts val="600"/>
              </a:spcBef>
            </a:pPr>
            <a:r>
              <a:rPr lang="en-US" sz="2400" dirty="0">
                <a:latin typeface="+mn-lt"/>
              </a:rPr>
              <a:t>75% of people who remain engaged (no matter what treatment modality) will reach recovery or remission</a:t>
            </a:r>
          </a:p>
          <a:p>
            <a:pPr>
              <a:spcBef>
                <a:spcPts val="600"/>
              </a:spcBef>
            </a:pPr>
            <a:r>
              <a:rPr lang="en-US" sz="2400" dirty="0">
                <a:latin typeface="+mn-lt"/>
              </a:rPr>
              <a:t>Problem: People do not remain committed and engaged in the process</a:t>
            </a:r>
          </a:p>
          <a:p>
            <a:pPr marL="0" indent="0">
              <a:spcBef>
                <a:spcPts val="600"/>
              </a:spcBef>
              <a:buClr>
                <a:srgbClr val="FF0000"/>
              </a:buClr>
              <a:buNone/>
            </a:pPr>
            <a:endParaRPr lang="en-US" sz="2400" b="1" dirty="0">
              <a:solidFill>
                <a:srgbClr val="00C4E5"/>
              </a:solidFill>
              <a:latin typeface="+mn-lt"/>
            </a:endParaRPr>
          </a:p>
        </p:txBody>
      </p:sp>
      <p:sp>
        <p:nvSpPr>
          <p:cNvPr id="5" name="TextBox 4">
            <a:extLst>
              <a:ext uri="{FF2B5EF4-FFF2-40B4-BE49-F238E27FC236}">
                <a16:creationId xmlns:a16="http://schemas.microsoft.com/office/drawing/2014/main" id="{6AA290B3-1AD9-5F60-C30F-1CC6F9949CFD}"/>
              </a:ext>
            </a:extLst>
          </p:cNvPr>
          <p:cNvSpPr txBox="1"/>
          <p:nvPr/>
        </p:nvSpPr>
        <p:spPr>
          <a:xfrm>
            <a:off x="2609025" y="184436"/>
            <a:ext cx="6973950" cy="523220"/>
          </a:xfrm>
          <a:prstGeom prst="rect">
            <a:avLst/>
          </a:prstGeom>
          <a:noFill/>
        </p:spPr>
        <p:txBody>
          <a:bodyPr wrap="square" rtlCol="0">
            <a:spAutoFit/>
          </a:bodyPr>
          <a:lstStyle/>
          <a:p>
            <a:pPr algn="ctr"/>
            <a:r>
              <a:rPr lang="en-US" sz="2800" b="1" dirty="0">
                <a:solidFill>
                  <a:schemeClr val="accent1"/>
                </a:solidFill>
                <a:latin typeface="+mj-lt"/>
              </a:rPr>
              <a:t>Gaps in the Treatment of Behavioral Health</a:t>
            </a:r>
          </a:p>
        </p:txBody>
      </p:sp>
      <p:sp>
        <p:nvSpPr>
          <p:cNvPr id="9" name="Slide Number Placeholder 5">
            <a:extLst>
              <a:ext uri="{FF2B5EF4-FFF2-40B4-BE49-F238E27FC236}">
                <a16:creationId xmlns:a16="http://schemas.microsoft.com/office/drawing/2014/main" id="{6E26677A-6856-4AAE-D9DC-9F05AC1D4014}"/>
              </a:ext>
            </a:extLst>
          </p:cNvPr>
          <p:cNvSpPr txBox="1">
            <a:spLocks/>
          </p:cNvSpPr>
          <p:nvPr/>
        </p:nvSpPr>
        <p:spPr>
          <a:xfrm>
            <a:off x="10031832" y="6501399"/>
            <a:ext cx="2053795"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745CB9-ABD5-2A4C-8CC4-BD5C920CF6F1}" type="slidenum">
              <a:rPr lang="en-US" smtClean="0">
                <a:solidFill>
                  <a:schemeClr val="tx1"/>
                </a:solidFill>
              </a:rPr>
              <a:pPr/>
              <a:t>16</a:t>
            </a:fld>
            <a:endParaRPr lang="en-US" dirty="0">
              <a:solidFill>
                <a:schemeClr val="tx1"/>
              </a:solidFill>
            </a:endParaRPr>
          </a:p>
        </p:txBody>
      </p:sp>
    </p:spTree>
    <p:extLst>
      <p:ext uri="{BB962C8B-B14F-4D97-AF65-F5344CB8AC3E}">
        <p14:creationId xmlns:p14="http://schemas.microsoft.com/office/powerpoint/2010/main" val="1135701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312028-0162-36D4-46FF-BB1018B0AABD}"/>
              </a:ext>
            </a:extLst>
          </p:cNvPr>
          <p:cNvSpPr>
            <a:spLocks noGrp="1"/>
          </p:cNvSpPr>
          <p:nvPr>
            <p:ph type="title"/>
          </p:nvPr>
        </p:nvSpPr>
        <p:spPr>
          <a:xfrm>
            <a:off x="464116" y="1709738"/>
            <a:ext cx="8557964" cy="2852737"/>
          </a:xfrm>
        </p:spPr>
        <p:txBody>
          <a:bodyPr/>
          <a:lstStyle/>
          <a:p>
            <a:r>
              <a:rPr lang="en-US" dirty="0"/>
              <a:t>Best Practices: Taking a Comprehensive Approach</a:t>
            </a:r>
          </a:p>
        </p:txBody>
      </p:sp>
      <p:sp>
        <p:nvSpPr>
          <p:cNvPr id="8" name="Slide Number Placeholder 5">
            <a:extLst>
              <a:ext uri="{FF2B5EF4-FFF2-40B4-BE49-F238E27FC236}">
                <a16:creationId xmlns:a16="http://schemas.microsoft.com/office/drawing/2014/main" id="{81D51779-0FA6-D60D-05D9-0B0353BFE5A3}"/>
              </a:ext>
            </a:extLst>
          </p:cNvPr>
          <p:cNvSpPr txBox="1">
            <a:spLocks/>
          </p:cNvSpPr>
          <p:nvPr/>
        </p:nvSpPr>
        <p:spPr>
          <a:xfrm>
            <a:off x="10031832" y="6501399"/>
            <a:ext cx="2053795"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745CB9-ABD5-2A4C-8CC4-BD5C920CF6F1}" type="slidenum">
              <a:rPr lang="en-US" smtClean="0">
                <a:solidFill>
                  <a:schemeClr val="tx1"/>
                </a:solidFill>
              </a:rPr>
              <a:pPr/>
              <a:t>17</a:t>
            </a:fld>
            <a:endParaRPr lang="en-US" dirty="0">
              <a:solidFill>
                <a:schemeClr val="tx1"/>
              </a:solidFill>
            </a:endParaRPr>
          </a:p>
        </p:txBody>
      </p:sp>
    </p:spTree>
    <p:extLst>
      <p:ext uri="{BB962C8B-B14F-4D97-AF65-F5344CB8AC3E}">
        <p14:creationId xmlns:p14="http://schemas.microsoft.com/office/powerpoint/2010/main" val="2890581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88F0406-1758-3258-BE52-72A75762EAED}"/>
              </a:ext>
            </a:extLst>
          </p:cNvPr>
          <p:cNvSpPr txBox="1">
            <a:spLocks/>
          </p:cNvSpPr>
          <p:nvPr/>
        </p:nvSpPr>
        <p:spPr>
          <a:xfrm>
            <a:off x="745814" y="1609679"/>
            <a:ext cx="11015415" cy="5317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unito"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Nunito"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Nunito"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unito"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unit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latin typeface="+mn-lt"/>
              </a:rPr>
              <a:t>Observe behaviors, appearance, feelings, and thoughts</a:t>
            </a:r>
          </a:p>
        </p:txBody>
      </p:sp>
      <p:sp>
        <p:nvSpPr>
          <p:cNvPr id="4" name="Freeform: Shape 3">
            <a:extLst>
              <a:ext uri="{FF2B5EF4-FFF2-40B4-BE49-F238E27FC236}">
                <a16:creationId xmlns:a16="http://schemas.microsoft.com/office/drawing/2014/main" id="{A954EB88-5A10-E8B4-B346-8B4C1F9D6002}"/>
              </a:ext>
            </a:extLst>
          </p:cNvPr>
          <p:cNvSpPr/>
          <p:nvPr/>
        </p:nvSpPr>
        <p:spPr>
          <a:xfrm rot="21180438">
            <a:off x="470333" y="3121826"/>
            <a:ext cx="2772270" cy="2929185"/>
          </a:xfrm>
          <a:custGeom>
            <a:avLst/>
            <a:gdLst>
              <a:gd name="connsiteX0" fmla="*/ 2436196 w 2772270"/>
              <a:gd name="connsiteY0" fmla="*/ 2929185 h 2929185"/>
              <a:gd name="connsiteX1" fmla="*/ 0 w 2772270"/>
              <a:gd name="connsiteY1" fmla="*/ 2616239 h 2929185"/>
              <a:gd name="connsiteX2" fmla="*/ 336074 w 2772270"/>
              <a:gd name="connsiteY2" fmla="*/ 0 h 2929185"/>
              <a:gd name="connsiteX3" fmla="*/ 2772270 w 2772270"/>
              <a:gd name="connsiteY3" fmla="*/ 312946 h 2929185"/>
              <a:gd name="connsiteX4" fmla="*/ 2436196 w 2772270"/>
              <a:gd name="connsiteY4" fmla="*/ 2929105 h 292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2270" h="2929185">
                <a:moveTo>
                  <a:pt x="2436196" y="2929185"/>
                </a:moveTo>
                <a:lnTo>
                  <a:pt x="0" y="2616239"/>
                </a:lnTo>
                <a:lnTo>
                  <a:pt x="336074" y="0"/>
                </a:lnTo>
                <a:lnTo>
                  <a:pt x="2772270" y="312946"/>
                </a:lnTo>
                <a:lnTo>
                  <a:pt x="2436196" y="2929105"/>
                </a:lnTo>
              </a:path>
            </a:pathLst>
          </a:custGeom>
          <a:solidFill>
            <a:srgbClr val="ABB5C7"/>
          </a:solidFill>
          <a:ln w="0" cap="flat">
            <a:noFill/>
            <a:prstDash val="solid"/>
            <a:miter/>
          </a:ln>
        </p:spPr>
        <p:txBody>
          <a:bodyPr rtlCol="0" anchor="ctr"/>
          <a:lstStyle/>
          <a:p>
            <a:endParaRPr lang="en-US" dirty="0"/>
          </a:p>
        </p:txBody>
      </p:sp>
      <p:sp>
        <p:nvSpPr>
          <p:cNvPr id="5" name="Freeform: Shape 4">
            <a:extLst>
              <a:ext uri="{FF2B5EF4-FFF2-40B4-BE49-F238E27FC236}">
                <a16:creationId xmlns:a16="http://schemas.microsoft.com/office/drawing/2014/main" id="{CCD3A3D3-8634-5842-CE0C-264CC0D6AE65}"/>
              </a:ext>
            </a:extLst>
          </p:cNvPr>
          <p:cNvSpPr/>
          <p:nvPr/>
        </p:nvSpPr>
        <p:spPr>
          <a:xfrm rot="21180438">
            <a:off x="449618" y="3099372"/>
            <a:ext cx="2772190" cy="2929185"/>
          </a:xfrm>
          <a:custGeom>
            <a:avLst/>
            <a:gdLst>
              <a:gd name="connsiteX0" fmla="*/ 2436196 w 2772190"/>
              <a:gd name="connsiteY0" fmla="*/ 2929185 h 2929185"/>
              <a:gd name="connsiteX1" fmla="*/ 0 w 2772190"/>
              <a:gd name="connsiteY1" fmla="*/ 2616239 h 2929185"/>
              <a:gd name="connsiteX2" fmla="*/ 335994 w 2772190"/>
              <a:gd name="connsiteY2" fmla="*/ 0 h 2929185"/>
              <a:gd name="connsiteX3" fmla="*/ 2772190 w 2772190"/>
              <a:gd name="connsiteY3" fmla="*/ 312946 h 2929185"/>
              <a:gd name="connsiteX4" fmla="*/ 2436196 w 2772190"/>
              <a:gd name="connsiteY4" fmla="*/ 2929185 h 292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2190" h="2929185">
                <a:moveTo>
                  <a:pt x="2436196" y="2929185"/>
                </a:moveTo>
                <a:lnTo>
                  <a:pt x="0" y="2616239"/>
                </a:lnTo>
                <a:lnTo>
                  <a:pt x="335994" y="0"/>
                </a:lnTo>
                <a:lnTo>
                  <a:pt x="2772190" y="312946"/>
                </a:lnTo>
                <a:lnTo>
                  <a:pt x="2436196" y="2929185"/>
                </a:lnTo>
              </a:path>
            </a:pathLst>
          </a:custGeom>
          <a:solidFill>
            <a:srgbClr val="E8EBF2"/>
          </a:solidFill>
          <a:ln w="0" cap="flat">
            <a:noFill/>
            <a:prstDash val="solid"/>
            <a:miter/>
          </a:ln>
        </p:spPr>
        <p:txBody>
          <a:bodyPr rtlCol="0" anchor="ctr"/>
          <a:lstStyle/>
          <a:p>
            <a:endParaRPr lang="en-US" dirty="0"/>
          </a:p>
        </p:txBody>
      </p:sp>
      <p:sp>
        <p:nvSpPr>
          <p:cNvPr id="6" name="Freeform: Shape 5">
            <a:extLst>
              <a:ext uri="{FF2B5EF4-FFF2-40B4-BE49-F238E27FC236}">
                <a16:creationId xmlns:a16="http://schemas.microsoft.com/office/drawing/2014/main" id="{4456D380-543B-BE8C-34B3-EEDBB55CEAAB}"/>
              </a:ext>
            </a:extLst>
          </p:cNvPr>
          <p:cNvSpPr/>
          <p:nvPr/>
        </p:nvSpPr>
        <p:spPr>
          <a:xfrm rot="21180438">
            <a:off x="1695647" y="2856026"/>
            <a:ext cx="328846" cy="406742"/>
          </a:xfrm>
          <a:custGeom>
            <a:avLst/>
            <a:gdLst>
              <a:gd name="connsiteX0" fmla="*/ 289176 w 328846"/>
              <a:gd name="connsiteY0" fmla="*/ 406742 h 406742"/>
              <a:gd name="connsiteX1" fmla="*/ 0 w 328846"/>
              <a:gd name="connsiteY1" fmla="*/ 369561 h 406742"/>
              <a:gd name="connsiteX2" fmla="*/ 37823 w 328846"/>
              <a:gd name="connsiteY2" fmla="*/ 18631 h 406742"/>
              <a:gd name="connsiteX3" fmla="*/ 40072 w 328846"/>
              <a:gd name="connsiteY3" fmla="*/ 15981 h 406742"/>
              <a:gd name="connsiteX4" fmla="*/ 48343 w 328846"/>
              <a:gd name="connsiteY4" fmla="*/ 5300 h 406742"/>
              <a:gd name="connsiteX5" fmla="*/ 54687 w 328846"/>
              <a:gd name="connsiteY5" fmla="*/ 161 h 406742"/>
              <a:gd name="connsiteX6" fmla="*/ 56775 w 328846"/>
              <a:gd name="connsiteY6" fmla="*/ 80 h 406742"/>
              <a:gd name="connsiteX7" fmla="*/ 60389 w 328846"/>
              <a:gd name="connsiteY7" fmla="*/ 803 h 406742"/>
              <a:gd name="connsiteX8" fmla="*/ 67938 w 328846"/>
              <a:gd name="connsiteY8" fmla="*/ 7067 h 406742"/>
              <a:gd name="connsiteX9" fmla="*/ 76370 w 328846"/>
              <a:gd name="connsiteY9" fmla="*/ 10921 h 406742"/>
              <a:gd name="connsiteX10" fmla="*/ 86568 w 328846"/>
              <a:gd name="connsiteY10" fmla="*/ 9476 h 406742"/>
              <a:gd name="connsiteX11" fmla="*/ 103111 w 328846"/>
              <a:gd name="connsiteY11" fmla="*/ 3855 h 406742"/>
              <a:gd name="connsiteX12" fmla="*/ 108652 w 328846"/>
              <a:gd name="connsiteY12" fmla="*/ 6746 h 406742"/>
              <a:gd name="connsiteX13" fmla="*/ 119814 w 328846"/>
              <a:gd name="connsiteY13" fmla="*/ 18631 h 406742"/>
              <a:gd name="connsiteX14" fmla="*/ 124713 w 328846"/>
              <a:gd name="connsiteY14" fmla="*/ 20478 h 406742"/>
              <a:gd name="connsiteX15" fmla="*/ 134510 w 328846"/>
              <a:gd name="connsiteY15" fmla="*/ 18309 h 406742"/>
              <a:gd name="connsiteX16" fmla="*/ 156032 w 328846"/>
              <a:gd name="connsiteY16" fmla="*/ 10680 h 406742"/>
              <a:gd name="connsiteX17" fmla="*/ 161251 w 328846"/>
              <a:gd name="connsiteY17" fmla="*/ 12447 h 406742"/>
              <a:gd name="connsiteX18" fmla="*/ 171932 w 328846"/>
              <a:gd name="connsiteY18" fmla="*/ 26179 h 406742"/>
              <a:gd name="connsiteX19" fmla="*/ 184459 w 328846"/>
              <a:gd name="connsiteY19" fmla="*/ 30435 h 406742"/>
              <a:gd name="connsiteX20" fmla="*/ 192008 w 328846"/>
              <a:gd name="connsiteY20" fmla="*/ 32684 h 406742"/>
              <a:gd name="connsiteX21" fmla="*/ 194096 w 328846"/>
              <a:gd name="connsiteY21" fmla="*/ 32684 h 406742"/>
              <a:gd name="connsiteX22" fmla="*/ 207266 w 328846"/>
              <a:gd name="connsiteY22" fmla="*/ 22084 h 406742"/>
              <a:gd name="connsiteX23" fmla="*/ 218990 w 328846"/>
              <a:gd name="connsiteY23" fmla="*/ 13170 h 406742"/>
              <a:gd name="connsiteX24" fmla="*/ 222764 w 328846"/>
              <a:gd name="connsiteY24" fmla="*/ 15579 h 406742"/>
              <a:gd name="connsiteX25" fmla="*/ 242439 w 328846"/>
              <a:gd name="connsiteY25" fmla="*/ 36779 h 406742"/>
              <a:gd name="connsiteX26" fmla="*/ 243724 w 328846"/>
              <a:gd name="connsiteY26" fmla="*/ 36860 h 406742"/>
              <a:gd name="connsiteX27" fmla="*/ 265567 w 328846"/>
              <a:gd name="connsiteY27" fmla="*/ 30998 h 406742"/>
              <a:gd name="connsiteX28" fmla="*/ 276408 w 328846"/>
              <a:gd name="connsiteY28" fmla="*/ 26581 h 406742"/>
              <a:gd name="connsiteX29" fmla="*/ 278817 w 328846"/>
              <a:gd name="connsiteY29" fmla="*/ 26420 h 406742"/>
              <a:gd name="connsiteX30" fmla="*/ 290220 w 328846"/>
              <a:gd name="connsiteY30" fmla="*/ 38305 h 406742"/>
              <a:gd name="connsiteX31" fmla="*/ 293834 w 328846"/>
              <a:gd name="connsiteY31" fmla="*/ 39911 h 406742"/>
              <a:gd name="connsiteX32" fmla="*/ 304193 w 328846"/>
              <a:gd name="connsiteY32" fmla="*/ 36298 h 406742"/>
              <a:gd name="connsiteX33" fmla="*/ 320334 w 328846"/>
              <a:gd name="connsiteY33" fmla="*/ 30114 h 406742"/>
              <a:gd name="connsiteX34" fmla="*/ 325153 w 328846"/>
              <a:gd name="connsiteY34" fmla="*/ 29070 h 406742"/>
              <a:gd name="connsiteX35" fmla="*/ 327562 w 328846"/>
              <a:gd name="connsiteY35" fmla="*/ 29713 h 406742"/>
              <a:gd name="connsiteX36" fmla="*/ 328204 w 328846"/>
              <a:gd name="connsiteY36" fmla="*/ 35013 h 406742"/>
              <a:gd name="connsiteX37" fmla="*/ 328847 w 328846"/>
              <a:gd name="connsiteY37" fmla="*/ 37823 h 406742"/>
              <a:gd name="connsiteX38" fmla="*/ 289096 w 328846"/>
              <a:gd name="connsiteY38" fmla="*/ 406742 h 40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8846" h="406742">
                <a:moveTo>
                  <a:pt x="289176" y="406742"/>
                </a:moveTo>
                <a:lnTo>
                  <a:pt x="0" y="369561"/>
                </a:lnTo>
                <a:lnTo>
                  <a:pt x="37823" y="18631"/>
                </a:lnTo>
                <a:lnTo>
                  <a:pt x="40072" y="15981"/>
                </a:lnTo>
                <a:cubicBezTo>
                  <a:pt x="42722" y="12527"/>
                  <a:pt x="45372" y="8593"/>
                  <a:pt x="48343" y="5300"/>
                </a:cubicBezTo>
                <a:cubicBezTo>
                  <a:pt x="49708" y="3694"/>
                  <a:pt x="52680" y="642"/>
                  <a:pt x="54687" y="161"/>
                </a:cubicBezTo>
                <a:cubicBezTo>
                  <a:pt x="55330" y="-80"/>
                  <a:pt x="56053" y="0"/>
                  <a:pt x="56775" y="80"/>
                </a:cubicBezTo>
                <a:cubicBezTo>
                  <a:pt x="58060" y="241"/>
                  <a:pt x="59425" y="642"/>
                  <a:pt x="60389" y="803"/>
                </a:cubicBezTo>
                <a:cubicBezTo>
                  <a:pt x="64484" y="1927"/>
                  <a:pt x="65207" y="4096"/>
                  <a:pt x="67938" y="7067"/>
                </a:cubicBezTo>
                <a:cubicBezTo>
                  <a:pt x="70025" y="9396"/>
                  <a:pt x="73157" y="10600"/>
                  <a:pt x="76370" y="10921"/>
                </a:cubicBezTo>
                <a:cubicBezTo>
                  <a:pt x="79903" y="11323"/>
                  <a:pt x="83677" y="10680"/>
                  <a:pt x="86568" y="9476"/>
                </a:cubicBezTo>
                <a:cubicBezTo>
                  <a:pt x="91306" y="7308"/>
                  <a:pt x="97650" y="3292"/>
                  <a:pt x="103111" y="3855"/>
                </a:cubicBezTo>
                <a:cubicBezTo>
                  <a:pt x="105119" y="4096"/>
                  <a:pt x="107046" y="4979"/>
                  <a:pt x="108652" y="6746"/>
                </a:cubicBezTo>
                <a:cubicBezTo>
                  <a:pt x="112025" y="10520"/>
                  <a:pt x="115558" y="15820"/>
                  <a:pt x="119814" y="18631"/>
                </a:cubicBezTo>
                <a:cubicBezTo>
                  <a:pt x="121501" y="19755"/>
                  <a:pt x="123107" y="20317"/>
                  <a:pt x="124713" y="20478"/>
                </a:cubicBezTo>
                <a:cubicBezTo>
                  <a:pt x="127925" y="20879"/>
                  <a:pt x="131137" y="19675"/>
                  <a:pt x="134510" y="18309"/>
                </a:cubicBezTo>
                <a:cubicBezTo>
                  <a:pt x="141416" y="15740"/>
                  <a:pt x="148483" y="9877"/>
                  <a:pt x="156032" y="10680"/>
                </a:cubicBezTo>
                <a:cubicBezTo>
                  <a:pt x="157718" y="10841"/>
                  <a:pt x="159485" y="11403"/>
                  <a:pt x="161251" y="12447"/>
                </a:cubicBezTo>
                <a:cubicBezTo>
                  <a:pt x="166632" y="15499"/>
                  <a:pt x="167354" y="22244"/>
                  <a:pt x="171932" y="26179"/>
                </a:cubicBezTo>
                <a:cubicBezTo>
                  <a:pt x="175465" y="29151"/>
                  <a:pt x="180203" y="29231"/>
                  <a:pt x="184459" y="30435"/>
                </a:cubicBezTo>
                <a:cubicBezTo>
                  <a:pt x="186868" y="31078"/>
                  <a:pt x="189519" y="32363"/>
                  <a:pt x="192008" y="32684"/>
                </a:cubicBezTo>
                <a:cubicBezTo>
                  <a:pt x="192650" y="32684"/>
                  <a:pt x="193373" y="32764"/>
                  <a:pt x="194096" y="32684"/>
                </a:cubicBezTo>
                <a:cubicBezTo>
                  <a:pt x="199235" y="31961"/>
                  <a:pt x="203813" y="25216"/>
                  <a:pt x="207266" y="22084"/>
                </a:cubicBezTo>
                <a:cubicBezTo>
                  <a:pt x="210478" y="19112"/>
                  <a:pt x="214734" y="12688"/>
                  <a:pt x="218990" y="13170"/>
                </a:cubicBezTo>
                <a:cubicBezTo>
                  <a:pt x="220275" y="13331"/>
                  <a:pt x="221560" y="13973"/>
                  <a:pt x="222764" y="15579"/>
                </a:cubicBezTo>
                <a:cubicBezTo>
                  <a:pt x="228627" y="23047"/>
                  <a:pt x="231438" y="35575"/>
                  <a:pt x="242439" y="36779"/>
                </a:cubicBezTo>
                <a:cubicBezTo>
                  <a:pt x="242921" y="36779"/>
                  <a:pt x="243242" y="36860"/>
                  <a:pt x="243724" y="36860"/>
                </a:cubicBezTo>
                <a:cubicBezTo>
                  <a:pt x="251433" y="37101"/>
                  <a:pt x="258821" y="34290"/>
                  <a:pt x="265567" y="30998"/>
                </a:cubicBezTo>
                <a:cubicBezTo>
                  <a:pt x="268699" y="29552"/>
                  <a:pt x="272955" y="27223"/>
                  <a:pt x="276408" y="26581"/>
                </a:cubicBezTo>
                <a:cubicBezTo>
                  <a:pt x="277291" y="26420"/>
                  <a:pt x="278094" y="26340"/>
                  <a:pt x="278817" y="26420"/>
                </a:cubicBezTo>
                <a:cubicBezTo>
                  <a:pt x="284679" y="27063"/>
                  <a:pt x="286125" y="34611"/>
                  <a:pt x="290220" y="38305"/>
                </a:cubicBezTo>
                <a:cubicBezTo>
                  <a:pt x="291425" y="39349"/>
                  <a:pt x="292629" y="39751"/>
                  <a:pt x="293834" y="39911"/>
                </a:cubicBezTo>
                <a:cubicBezTo>
                  <a:pt x="297287" y="40313"/>
                  <a:pt x="300901" y="37743"/>
                  <a:pt x="304193" y="36298"/>
                </a:cubicBezTo>
                <a:cubicBezTo>
                  <a:pt x="309413" y="33888"/>
                  <a:pt x="314794" y="31801"/>
                  <a:pt x="320334" y="30114"/>
                </a:cubicBezTo>
                <a:cubicBezTo>
                  <a:pt x="322021" y="29311"/>
                  <a:pt x="323547" y="28910"/>
                  <a:pt x="325153" y="29070"/>
                </a:cubicBezTo>
                <a:cubicBezTo>
                  <a:pt x="325956" y="29151"/>
                  <a:pt x="326759" y="29391"/>
                  <a:pt x="327562" y="29713"/>
                </a:cubicBezTo>
                <a:cubicBezTo>
                  <a:pt x="328285" y="31319"/>
                  <a:pt x="328526" y="33085"/>
                  <a:pt x="328204" y="35013"/>
                </a:cubicBezTo>
                <a:lnTo>
                  <a:pt x="328847" y="37823"/>
                </a:lnTo>
                <a:lnTo>
                  <a:pt x="289096" y="406742"/>
                </a:lnTo>
              </a:path>
            </a:pathLst>
          </a:custGeom>
          <a:solidFill>
            <a:srgbClr val="6BD8FF"/>
          </a:solidFill>
          <a:ln w="0"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D20F82D4-58C9-E7F4-77E0-8A341AB8DFFE}"/>
              </a:ext>
            </a:extLst>
          </p:cNvPr>
          <p:cNvSpPr/>
          <p:nvPr/>
        </p:nvSpPr>
        <p:spPr>
          <a:xfrm rot="21180438">
            <a:off x="1694713" y="3228234"/>
            <a:ext cx="342578" cy="524879"/>
          </a:xfrm>
          <a:custGeom>
            <a:avLst/>
            <a:gdLst>
              <a:gd name="connsiteX0" fmla="*/ 88656 w 342578"/>
              <a:gd name="connsiteY0" fmla="*/ 514511 h 524879"/>
              <a:gd name="connsiteX1" fmla="*/ 76851 w 342578"/>
              <a:gd name="connsiteY1" fmla="*/ 513226 h 524879"/>
              <a:gd name="connsiteX2" fmla="*/ 67616 w 342578"/>
              <a:gd name="connsiteY2" fmla="*/ 496282 h 524879"/>
              <a:gd name="connsiteX3" fmla="*/ 58221 w 342578"/>
              <a:gd name="connsiteY3" fmla="*/ 479498 h 524879"/>
              <a:gd name="connsiteX4" fmla="*/ 52439 w 342578"/>
              <a:gd name="connsiteY4" fmla="*/ 475322 h 524879"/>
              <a:gd name="connsiteX5" fmla="*/ 49387 w 342578"/>
              <a:gd name="connsiteY5" fmla="*/ 475884 h 524879"/>
              <a:gd name="connsiteX6" fmla="*/ 35093 w 342578"/>
              <a:gd name="connsiteY6" fmla="*/ 493471 h 524879"/>
              <a:gd name="connsiteX7" fmla="*/ 22806 w 342578"/>
              <a:gd name="connsiteY7" fmla="*/ 504794 h 524879"/>
              <a:gd name="connsiteX8" fmla="*/ 17426 w 342578"/>
              <a:gd name="connsiteY8" fmla="*/ 505517 h 524879"/>
              <a:gd name="connsiteX9" fmla="*/ 1205 w 342578"/>
              <a:gd name="connsiteY9" fmla="*/ 496041 h 524879"/>
              <a:gd name="connsiteX10" fmla="*/ 0 w 342578"/>
              <a:gd name="connsiteY10" fmla="*/ 494675 h 524879"/>
              <a:gd name="connsiteX11" fmla="*/ 53402 w 342578"/>
              <a:gd name="connsiteY11" fmla="*/ 0 h 524879"/>
              <a:gd name="connsiteX12" fmla="*/ 342579 w 342578"/>
              <a:gd name="connsiteY12" fmla="*/ 37181 h 524879"/>
              <a:gd name="connsiteX13" fmla="*/ 291585 w 342578"/>
              <a:gd name="connsiteY13" fmla="*/ 509933 h 524879"/>
              <a:gd name="connsiteX14" fmla="*/ 284278 w 342578"/>
              <a:gd name="connsiteY14" fmla="*/ 515153 h 524879"/>
              <a:gd name="connsiteX15" fmla="*/ 280022 w 342578"/>
              <a:gd name="connsiteY15" fmla="*/ 515956 h 524879"/>
              <a:gd name="connsiteX16" fmla="*/ 272634 w 342578"/>
              <a:gd name="connsiteY16" fmla="*/ 511138 h 524879"/>
              <a:gd name="connsiteX17" fmla="*/ 263399 w 342578"/>
              <a:gd name="connsiteY17" fmla="*/ 500457 h 524879"/>
              <a:gd name="connsiteX18" fmla="*/ 260026 w 342578"/>
              <a:gd name="connsiteY18" fmla="*/ 501742 h 524879"/>
              <a:gd name="connsiteX19" fmla="*/ 245089 w 342578"/>
              <a:gd name="connsiteY19" fmla="*/ 519329 h 524879"/>
              <a:gd name="connsiteX20" fmla="*/ 240913 w 342578"/>
              <a:gd name="connsiteY20" fmla="*/ 523585 h 524879"/>
              <a:gd name="connsiteX21" fmla="*/ 237380 w 342578"/>
              <a:gd name="connsiteY21" fmla="*/ 524870 h 524879"/>
              <a:gd name="connsiteX22" fmla="*/ 235292 w 342578"/>
              <a:gd name="connsiteY22" fmla="*/ 524147 h 524879"/>
              <a:gd name="connsiteX23" fmla="*/ 220998 w 342578"/>
              <a:gd name="connsiteY23" fmla="*/ 512021 h 524879"/>
              <a:gd name="connsiteX24" fmla="*/ 211120 w 342578"/>
              <a:gd name="connsiteY24" fmla="*/ 501100 h 524879"/>
              <a:gd name="connsiteX25" fmla="*/ 208149 w 342578"/>
              <a:gd name="connsiteY25" fmla="*/ 499895 h 524879"/>
              <a:gd name="connsiteX26" fmla="*/ 190563 w 342578"/>
              <a:gd name="connsiteY26" fmla="*/ 512503 h 524879"/>
              <a:gd name="connsiteX27" fmla="*/ 179159 w 342578"/>
              <a:gd name="connsiteY27" fmla="*/ 517402 h 524879"/>
              <a:gd name="connsiteX28" fmla="*/ 176750 w 342578"/>
              <a:gd name="connsiteY28" fmla="*/ 516920 h 524879"/>
              <a:gd name="connsiteX29" fmla="*/ 169924 w 342578"/>
              <a:gd name="connsiteY29" fmla="*/ 508729 h 524879"/>
              <a:gd name="connsiteX30" fmla="*/ 165909 w 342578"/>
              <a:gd name="connsiteY30" fmla="*/ 502626 h 524879"/>
              <a:gd name="connsiteX31" fmla="*/ 165508 w 342578"/>
              <a:gd name="connsiteY31" fmla="*/ 502626 h 524879"/>
              <a:gd name="connsiteX32" fmla="*/ 156674 w 342578"/>
              <a:gd name="connsiteY32" fmla="*/ 507604 h 524879"/>
              <a:gd name="connsiteX33" fmla="*/ 147921 w 342578"/>
              <a:gd name="connsiteY33" fmla="*/ 511218 h 524879"/>
              <a:gd name="connsiteX34" fmla="*/ 136598 w 342578"/>
              <a:gd name="connsiteY34" fmla="*/ 503027 h 524879"/>
              <a:gd name="connsiteX35" fmla="*/ 122946 w 342578"/>
              <a:gd name="connsiteY35" fmla="*/ 484075 h 524879"/>
              <a:gd name="connsiteX36" fmla="*/ 120216 w 342578"/>
              <a:gd name="connsiteY36" fmla="*/ 484718 h 524879"/>
              <a:gd name="connsiteX37" fmla="*/ 90985 w 342578"/>
              <a:gd name="connsiteY37" fmla="*/ 513467 h 524879"/>
              <a:gd name="connsiteX38" fmla="*/ 88576 w 342578"/>
              <a:gd name="connsiteY38" fmla="*/ 514752 h 52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2578" h="524879">
                <a:moveTo>
                  <a:pt x="88656" y="514511"/>
                </a:moveTo>
                <a:lnTo>
                  <a:pt x="76851" y="513226"/>
                </a:lnTo>
                <a:cubicBezTo>
                  <a:pt x="72595" y="509371"/>
                  <a:pt x="70106" y="501903"/>
                  <a:pt x="67616" y="496282"/>
                </a:cubicBezTo>
                <a:cubicBezTo>
                  <a:pt x="65127" y="490580"/>
                  <a:pt x="61995" y="484557"/>
                  <a:pt x="58221" y="479498"/>
                </a:cubicBezTo>
                <a:cubicBezTo>
                  <a:pt x="56695" y="477330"/>
                  <a:pt x="54768" y="475563"/>
                  <a:pt x="52439" y="475322"/>
                </a:cubicBezTo>
                <a:cubicBezTo>
                  <a:pt x="51556" y="475161"/>
                  <a:pt x="50512" y="475322"/>
                  <a:pt x="49387" y="475884"/>
                </a:cubicBezTo>
                <a:cubicBezTo>
                  <a:pt x="44007" y="478454"/>
                  <a:pt x="38386" y="489536"/>
                  <a:pt x="35093" y="493471"/>
                </a:cubicBezTo>
                <a:cubicBezTo>
                  <a:pt x="31720" y="497406"/>
                  <a:pt x="27785" y="502706"/>
                  <a:pt x="22806" y="504794"/>
                </a:cubicBezTo>
                <a:cubicBezTo>
                  <a:pt x="21120" y="505517"/>
                  <a:pt x="19273" y="505677"/>
                  <a:pt x="17426" y="505517"/>
                </a:cubicBezTo>
                <a:cubicBezTo>
                  <a:pt x="11243" y="504874"/>
                  <a:pt x="4899" y="499815"/>
                  <a:pt x="1205" y="496041"/>
                </a:cubicBezTo>
                <a:lnTo>
                  <a:pt x="0" y="494675"/>
                </a:lnTo>
                <a:lnTo>
                  <a:pt x="53402" y="0"/>
                </a:lnTo>
                <a:lnTo>
                  <a:pt x="342579" y="37181"/>
                </a:lnTo>
                <a:lnTo>
                  <a:pt x="291585" y="509933"/>
                </a:lnTo>
                <a:cubicBezTo>
                  <a:pt x="289176" y="511539"/>
                  <a:pt x="287088" y="513627"/>
                  <a:pt x="284278" y="515153"/>
                </a:cubicBezTo>
                <a:cubicBezTo>
                  <a:pt x="282672" y="515876"/>
                  <a:pt x="281307" y="516197"/>
                  <a:pt x="280022" y="515956"/>
                </a:cubicBezTo>
                <a:cubicBezTo>
                  <a:pt x="277211" y="515635"/>
                  <a:pt x="274882" y="513467"/>
                  <a:pt x="272634" y="511138"/>
                </a:cubicBezTo>
                <a:cubicBezTo>
                  <a:pt x="269823" y="508327"/>
                  <a:pt x="267414" y="500859"/>
                  <a:pt x="263399" y="500457"/>
                </a:cubicBezTo>
                <a:cubicBezTo>
                  <a:pt x="262355" y="500297"/>
                  <a:pt x="261230" y="500698"/>
                  <a:pt x="260026" y="501742"/>
                </a:cubicBezTo>
                <a:cubicBezTo>
                  <a:pt x="254164" y="506641"/>
                  <a:pt x="250309" y="513868"/>
                  <a:pt x="245089" y="519329"/>
                </a:cubicBezTo>
                <a:cubicBezTo>
                  <a:pt x="243644" y="520774"/>
                  <a:pt x="242359" y="522140"/>
                  <a:pt x="240913" y="523585"/>
                </a:cubicBezTo>
                <a:cubicBezTo>
                  <a:pt x="239709" y="524549"/>
                  <a:pt x="238584" y="524950"/>
                  <a:pt x="237380" y="524870"/>
                </a:cubicBezTo>
                <a:cubicBezTo>
                  <a:pt x="236657" y="524790"/>
                  <a:pt x="236015" y="524549"/>
                  <a:pt x="235292" y="524147"/>
                </a:cubicBezTo>
                <a:cubicBezTo>
                  <a:pt x="229671" y="523264"/>
                  <a:pt x="224371" y="516277"/>
                  <a:pt x="220998" y="512021"/>
                </a:cubicBezTo>
                <a:cubicBezTo>
                  <a:pt x="217946" y="508407"/>
                  <a:pt x="215136" y="503830"/>
                  <a:pt x="211120" y="501100"/>
                </a:cubicBezTo>
                <a:cubicBezTo>
                  <a:pt x="210157" y="500377"/>
                  <a:pt x="209113" y="499975"/>
                  <a:pt x="208149" y="499895"/>
                </a:cubicBezTo>
                <a:cubicBezTo>
                  <a:pt x="201484" y="499173"/>
                  <a:pt x="194497" y="509050"/>
                  <a:pt x="190563" y="512503"/>
                </a:cubicBezTo>
                <a:cubicBezTo>
                  <a:pt x="187109" y="515474"/>
                  <a:pt x="183576" y="517883"/>
                  <a:pt x="179159" y="517402"/>
                </a:cubicBezTo>
                <a:cubicBezTo>
                  <a:pt x="178356" y="517321"/>
                  <a:pt x="177633" y="517161"/>
                  <a:pt x="176750" y="516920"/>
                </a:cubicBezTo>
                <a:cubicBezTo>
                  <a:pt x="172815" y="515635"/>
                  <a:pt x="171450" y="512342"/>
                  <a:pt x="169924" y="508729"/>
                </a:cubicBezTo>
                <a:cubicBezTo>
                  <a:pt x="168961" y="506480"/>
                  <a:pt x="168479" y="503188"/>
                  <a:pt x="165909" y="502626"/>
                </a:cubicBezTo>
                <a:cubicBezTo>
                  <a:pt x="165749" y="502626"/>
                  <a:pt x="165588" y="502626"/>
                  <a:pt x="165508" y="502626"/>
                </a:cubicBezTo>
                <a:cubicBezTo>
                  <a:pt x="162456" y="502304"/>
                  <a:pt x="159003" y="506079"/>
                  <a:pt x="156674" y="507604"/>
                </a:cubicBezTo>
                <a:cubicBezTo>
                  <a:pt x="154104" y="509211"/>
                  <a:pt x="151133" y="511539"/>
                  <a:pt x="147921" y="511218"/>
                </a:cubicBezTo>
                <a:cubicBezTo>
                  <a:pt x="143344" y="510736"/>
                  <a:pt x="139328" y="506480"/>
                  <a:pt x="136598" y="503027"/>
                </a:cubicBezTo>
                <a:cubicBezTo>
                  <a:pt x="133466" y="499253"/>
                  <a:pt x="129049" y="484718"/>
                  <a:pt x="122946" y="484075"/>
                </a:cubicBezTo>
                <a:cubicBezTo>
                  <a:pt x="122143" y="483995"/>
                  <a:pt x="121260" y="484155"/>
                  <a:pt x="120216" y="484718"/>
                </a:cubicBezTo>
                <a:cubicBezTo>
                  <a:pt x="108331" y="491463"/>
                  <a:pt x="102308" y="506239"/>
                  <a:pt x="90985" y="513467"/>
                </a:cubicBezTo>
                <a:lnTo>
                  <a:pt x="88576" y="514752"/>
                </a:lnTo>
              </a:path>
            </a:pathLst>
          </a:custGeom>
          <a:solidFill>
            <a:srgbClr val="6BD8FF"/>
          </a:solidFill>
          <a:ln w="0"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E50FC92B-242F-0D13-84DB-7D0A3DC67A88}"/>
              </a:ext>
            </a:extLst>
          </p:cNvPr>
          <p:cNvSpPr/>
          <p:nvPr/>
        </p:nvSpPr>
        <p:spPr>
          <a:xfrm rot="693921">
            <a:off x="3242138" y="3052705"/>
            <a:ext cx="2953678" cy="3093166"/>
          </a:xfrm>
          <a:custGeom>
            <a:avLst/>
            <a:gdLst>
              <a:gd name="connsiteX0" fmla="*/ 2953678 w 2953678"/>
              <a:gd name="connsiteY0" fmla="*/ 2579299 h 3093166"/>
              <a:gd name="connsiteX1" fmla="*/ 551852 w 2953678"/>
              <a:gd name="connsiteY1" fmla="*/ 3093167 h 3093166"/>
              <a:gd name="connsiteX2" fmla="*/ 0 w 2953678"/>
              <a:gd name="connsiteY2" fmla="*/ 513788 h 3093166"/>
              <a:gd name="connsiteX3" fmla="*/ 2401907 w 2953678"/>
              <a:gd name="connsiteY3" fmla="*/ 0 h 3093166"/>
              <a:gd name="connsiteX4" fmla="*/ 2953678 w 2953678"/>
              <a:gd name="connsiteY4" fmla="*/ 2579299 h 3093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678" h="3093166">
                <a:moveTo>
                  <a:pt x="2953678" y="2579299"/>
                </a:moveTo>
                <a:lnTo>
                  <a:pt x="551852" y="3093167"/>
                </a:lnTo>
                <a:lnTo>
                  <a:pt x="0" y="513788"/>
                </a:lnTo>
                <a:lnTo>
                  <a:pt x="2401907" y="0"/>
                </a:lnTo>
                <a:lnTo>
                  <a:pt x="2953678" y="2579299"/>
                </a:lnTo>
              </a:path>
            </a:pathLst>
          </a:custGeom>
          <a:solidFill>
            <a:srgbClr val="ABB5C7"/>
          </a:solidFill>
          <a:ln w="0"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3606A1C4-3417-5F61-A0EA-3ECE538990F5}"/>
              </a:ext>
            </a:extLst>
          </p:cNvPr>
          <p:cNvSpPr/>
          <p:nvPr/>
        </p:nvSpPr>
        <p:spPr>
          <a:xfrm rot="693921">
            <a:off x="3221133" y="3030373"/>
            <a:ext cx="2953678" cy="3093166"/>
          </a:xfrm>
          <a:custGeom>
            <a:avLst/>
            <a:gdLst>
              <a:gd name="connsiteX0" fmla="*/ 2953678 w 2953678"/>
              <a:gd name="connsiteY0" fmla="*/ 2579379 h 3093166"/>
              <a:gd name="connsiteX1" fmla="*/ 551852 w 2953678"/>
              <a:gd name="connsiteY1" fmla="*/ 3093167 h 3093166"/>
              <a:gd name="connsiteX2" fmla="*/ 0 w 2953678"/>
              <a:gd name="connsiteY2" fmla="*/ 513868 h 3093166"/>
              <a:gd name="connsiteX3" fmla="*/ 2401826 w 2953678"/>
              <a:gd name="connsiteY3" fmla="*/ 0 h 3093166"/>
              <a:gd name="connsiteX4" fmla="*/ 2953678 w 2953678"/>
              <a:gd name="connsiteY4" fmla="*/ 2579379 h 3093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678" h="3093166">
                <a:moveTo>
                  <a:pt x="2953678" y="2579379"/>
                </a:moveTo>
                <a:lnTo>
                  <a:pt x="551852" y="3093167"/>
                </a:lnTo>
                <a:lnTo>
                  <a:pt x="0" y="513868"/>
                </a:lnTo>
                <a:lnTo>
                  <a:pt x="2401826" y="0"/>
                </a:lnTo>
                <a:lnTo>
                  <a:pt x="2953678" y="2579379"/>
                </a:lnTo>
              </a:path>
            </a:pathLst>
          </a:custGeom>
          <a:solidFill>
            <a:srgbClr val="E8EBF2"/>
          </a:solidFill>
          <a:ln w="0"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B63A891C-9D70-A0D2-F648-B04D7B6C2B30}"/>
              </a:ext>
            </a:extLst>
          </p:cNvPr>
          <p:cNvSpPr/>
          <p:nvPr/>
        </p:nvSpPr>
        <p:spPr>
          <a:xfrm rot="693921">
            <a:off x="4520037" y="2854840"/>
            <a:ext cx="366027" cy="429339"/>
          </a:xfrm>
          <a:custGeom>
            <a:avLst/>
            <a:gdLst>
              <a:gd name="connsiteX0" fmla="*/ 366027 w 366027"/>
              <a:gd name="connsiteY0" fmla="*/ 368308 h 429339"/>
              <a:gd name="connsiteX1" fmla="*/ 80867 w 366027"/>
              <a:gd name="connsiteY1" fmla="*/ 429339 h 429339"/>
              <a:gd name="connsiteX2" fmla="*/ 0 w 366027"/>
              <a:gd name="connsiteY2" fmla="*/ 85716 h 429339"/>
              <a:gd name="connsiteX3" fmla="*/ 1285 w 366027"/>
              <a:gd name="connsiteY3" fmla="*/ 82424 h 429339"/>
              <a:gd name="connsiteX4" fmla="*/ 5541 w 366027"/>
              <a:gd name="connsiteY4" fmla="*/ 69575 h 429339"/>
              <a:gd name="connsiteX5" fmla="*/ 9877 w 366027"/>
              <a:gd name="connsiteY5" fmla="*/ 62669 h 429339"/>
              <a:gd name="connsiteX6" fmla="*/ 11724 w 366027"/>
              <a:gd name="connsiteY6" fmla="*/ 61866 h 429339"/>
              <a:gd name="connsiteX7" fmla="*/ 15418 w 366027"/>
              <a:gd name="connsiteY7" fmla="*/ 61384 h 429339"/>
              <a:gd name="connsiteX8" fmla="*/ 24654 w 366027"/>
              <a:gd name="connsiteY8" fmla="*/ 64757 h 429339"/>
              <a:gd name="connsiteX9" fmla="*/ 33888 w 366027"/>
              <a:gd name="connsiteY9" fmla="*/ 65560 h 429339"/>
              <a:gd name="connsiteX10" fmla="*/ 43043 w 366027"/>
              <a:gd name="connsiteY10" fmla="*/ 60822 h 429339"/>
              <a:gd name="connsiteX11" fmla="*/ 56775 w 366027"/>
              <a:gd name="connsiteY11" fmla="*/ 50061 h 429339"/>
              <a:gd name="connsiteX12" fmla="*/ 63039 w 366027"/>
              <a:gd name="connsiteY12" fmla="*/ 50945 h 429339"/>
              <a:gd name="connsiteX13" fmla="*/ 77494 w 366027"/>
              <a:gd name="connsiteY13" fmla="*/ 58493 h 429339"/>
              <a:gd name="connsiteX14" fmla="*/ 82713 w 366027"/>
              <a:gd name="connsiteY14" fmla="*/ 58654 h 429339"/>
              <a:gd name="connsiteX15" fmla="*/ 91226 w 366027"/>
              <a:gd name="connsiteY15" fmla="*/ 53354 h 429339"/>
              <a:gd name="connsiteX16" fmla="*/ 108973 w 366027"/>
              <a:gd name="connsiteY16" fmla="*/ 38979 h 429339"/>
              <a:gd name="connsiteX17" fmla="*/ 114514 w 366027"/>
              <a:gd name="connsiteY17" fmla="*/ 38899 h 429339"/>
              <a:gd name="connsiteX18" fmla="*/ 129129 w 366027"/>
              <a:gd name="connsiteY18" fmla="*/ 48294 h 429339"/>
              <a:gd name="connsiteX19" fmla="*/ 142380 w 366027"/>
              <a:gd name="connsiteY19" fmla="*/ 48134 h 429339"/>
              <a:gd name="connsiteX20" fmla="*/ 150249 w 366027"/>
              <a:gd name="connsiteY20" fmla="*/ 47732 h 429339"/>
              <a:gd name="connsiteX21" fmla="*/ 152177 w 366027"/>
              <a:gd name="connsiteY21" fmla="*/ 47010 h 429339"/>
              <a:gd name="connsiteX22" fmla="*/ 161091 w 366027"/>
              <a:gd name="connsiteY22" fmla="*/ 32715 h 429339"/>
              <a:gd name="connsiteX23" fmla="*/ 169202 w 366027"/>
              <a:gd name="connsiteY23" fmla="*/ 20349 h 429339"/>
              <a:gd name="connsiteX24" fmla="*/ 173618 w 366027"/>
              <a:gd name="connsiteY24" fmla="*/ 21473 h 429339"/>
              <a:gd name="connsiteX25" fmla="*/ 199155 w 366027"/>
              <a:gd name="connsiteY25" fmla="*/ 34884 h 429339"/>
              <a:gd name="connsiteX26" fmla="*/ 200440 w 366027"/>
              <a:gd name="connsiteY26" fmla="*/ 34482 h 429339"/>
              <a:gd name="connsiteX27" fmla="*/ 219070 w 366027"/>
              <a:gd name="connsiteY27" fmla="*/ 21633 h 429339"/>
              <a:gd name="connsiteX28" fmla="*/ 227824 w 366027"/>
              <a:gd name="connsiteY28" fmla="*/ 13924 h 429339"/>
              <a:gd name="connsiteX29" fmla="*/ 230072 w 366027"/>
              <a:gd name="connsiteY29" fmla="*/ 13041 h 429339"/>
              <a:gd name="connsiteX30" fmla="*/ 244768 w 366027"/>
              <a:gd name="connsiteY30" fmla="*/ 20509 h 429339"/>
              <a:gd name="connsiteX31" fmla="*/ 248622 w 366027"/>
              <a:gd name="connsiteY31" fmla="*/ 20830 h 429339"/>
              <a:gd name="connsiteX32" fmla="*/ 257215 w 366027"/>
              <a:gd name="connsiteY32" fmla="*/ 14004 h 429339"/>
              <a:gd name="connsiteX33" fmla="*/ 270385 w 366027"/>
              <a:gd name="connsiteY33" fmla="*/ 2762 h 429339"/>
              <a:gd name="connsiteX34" fmla="*/ 274641 w 366027"/>
              <a:gd name="connsiteY34" fmla="*/ 192 h 429339"/>
              <a:gd name="connsiteX35" fmla="*/ 277050 w 366027"/>
              <a:gd name="connsiteY35" fmla="*/ 32 h 429339"/>
              <a:gd name="connsiteX36" fmla="*/ 279459 w 366027"/>
              <a:gd name="connsiteY36" fmla="*/ 4769 h 429339"/>
              <a:gd name="connsiteX37" fmla="*/ 281066 w 366027"/>
              <a:gd name="connsiteY37" fmla="*/ 7259 h 429339"/>
              <a:gd name="connsiteX38" fmla="*/ 366027 w 366027"/>
              <a:gd name="connsiteY38" fmla="*/ 368388 h 42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66027" h="429339">
                <a:moveTo>
                  <a:pt x="366027" y="368308"/>
                </a:moveTo>
                <a:lnTo>
                  <a:pt x="80867" y="429339"/>
                </a:lnTo>
                <a:lnTo>
                  <a:pt x="0" y="85716"/>
                </a:lnTo>
                <a:lnTo>
                  <a:pt x="1285" y="82424"/>
                </a:lnTo>
                <a:cubicBezTo>
                  <a:pt x="2650" y="78248"/>
                  <a:pt x="3854" y="73751"/>
                  <a:pt x="5541" y="69575"/>
                </a:cubicBezTo>
                <a:cubicBezTo>
                  <a:pt x="6263" y="67648"/>
                  <a:pt x="8111" y="63793"/>
                  <a:pt x="9877" y="62669"/>
                </a:cubicBezTo>
                <a:cubicBezTo>
                  <a:pt x="10359" y="62267"/>
                  <a:pt x="11082" y="62027"/>
                  <a:pt x="11724" y="61866"/>
                </a:cubicBezTo>
                <a:cubicBezTo>
                  <a:pt x="12929" y="61625"/>
                  <a:pt x="14374" y="61545"/>
                  <a:pt x="15418" y="61384"/>
                </a:cubicBezTo>
                <a:cubicBezTo>
                  <a:pt x="19674" y="61063"/>
                  <a:pt x="21120" y="62830"/>
                  <a:pt x="24654" y="64757"/>
                </a:cubicBezTo>
                <a:cubicBezTo>
                  <a:pt x="27384" y="66283"/>
                  <a:pt x="30676" y="66363"/>
                  <a:pt x="33888" y="65560"/>
                </a:cubicBezTo>
                <a:cubicBezTo>
                  <a:pt x="37341" y="64757"/>
                  <a:pt x="40634" y="62910"/>
                  <a:pt x="43043" y="60822"/>
                </a:cubicBezTo>
                <a:cubicBezTo>
                  <a:pt x="46817" y="57208"/>
                  <a:pt x="51475" y="51266"/>
                  <a:pt x="56775" y="50061"/>
                </a:cubicBezTo>
                <a:cubicBezTo>
                  <a:pt x="58783" y="49579"/>
                  <a:pt x="60870" y="49740"/>
                  <a:pt x="63039" y="50945"/>
                </a:cubicBezTo>
                <a:cubicBezTo>
                  <a:pt x="67455" y="53434"/>
                  <a:pt x="72515" y="57208"/>
                  <a:pt x="77494" y="58493"/>
                </a:cubicBezTo>
                <a:cubicBezTo>
                  <a:pt x="79421" y="58975"/>
                  <a:pt x="81107" y="58975"/>
                  <a:pt x="82713" y="58654"/>
                </a:cubicBezTo>
                <a:cubicBezTo>
                  <a:pt x="85845" y="57931"/>
                  <a:pt x="88495" y="55763"/>
                  <a:pt x="91226" y="53354"/>
                </a:cubicBezTo>
                <a:cubicBezTo>
                  <a:pt x="96928" y="48535"/>
                  <a:pt x="101585" y="40666"/>
                  <a:pt x="108973" y="38979"/>
                </a:cubicBezTo>
                <a:cubicBezTo>
                  <a:pt x="110659" y="38578"/>
                  <a:pt x="112426" y="38578"/>
                  <a:pt x="114514" y="38899"/>
                </a:cubicBezTo>
                <a:cubicBezTo>
                  <a:pt x="120617" y="40023"/>
                  <a:pt x="123508" y="46207"/>
                  <a:pt x="129129" y="48294"/>
                </a:cubicBezTo>
                <a:cubicBezTo>
                  <a:pt x="133466" y="49901"/>
                  <a:pt x="137883" y="48375"/>
                  <a:pt x="142380" y="48134"/>
                </a:cubicBezTo>
                <a:cubicBezTo>
                  <a:pt x="144869" y="47893"/>
                  <a:pt x="147760" y="48294"/>
                  <a:pt x="150249" y="47732"/>
                </a:cubicBezTo>
                <a:cubicBezTo>
                  <a:pt x="150892" y="47572"/>
                  <a:pt x="151534" y="47331"/>
                  <a:pt x="152177" y="47010"/>
                </a:cubicBezTo>
                <a:cubicBezTo>
                  <a:pt x="156754" y="44681"/>
                  <a:pt x="158842" y="36811"/>
                  <a:pt x="161091" y="32715"/>
                </a:cubicBezTo>
                <a:cubicBezTo>
                  <a:pt x="163098" y="28861"/>
                  <a:pt x="164945" y="21312"/>
                  <a:pt x="169202" y="20349"/>
                </a:cubicBezTo>
                <a:cubicBezTo>
                  <a:pt x="170406" y="20027"/>
                  <a:pt x="171932" y="20349"/>
                  <a:pt x="173618" y="21473"/>
                </a:cubicBezTo>
                <a:cubicBezTo>
                  <a:pt x="181568" y="26532"/>
                  <a:pt x="188394" y="37373"/>
                  <a:pt x="199155" y="34884"/>
                </a:cubicBezTo>
                <a:cubicBezTo>
                  <a:pt x="199637" y="34723"/>
                  <a:pt x="199958" y="34643"/>
                  <a:pt x="200440" y="34482"/>
                </a:cubicBezTo>
                <a:cubicBezTo>
                  <a:pt x="207828" y="32153"/>
                  <a:pt x="213770" y="27014"/>
                  <a:pt x="219070" y="21633"/>
                </a:cubicBezTo>
                <a:cubicBezTo>
                  <a:pt x="221560" y="19224"/>
                  <a:pt x="224772" y="15691"/>
                  <a:pt x="227824" y="13924"/>
                </a:cubicBezTo>
                <a:cubicBezTo>
                  <a:pt x="228546" y="13523"/>
                  <a:pt x="229350" y="13201"/>
                  <a:pt x="230072" y="13041"/>
                </a:cubicBezTo>
                <a:cubicBezTo>
                  <a:pt x="235774" y="11676"/>
                  <a:pt x="239628" y="18341"/>
                  <a:pt x="244768" y="20509"/>
                </a:cubicBezTo>
                <a:cubicBezTo>
                  <a:pt x="246213" y="21071"/>
                  <a:pt x="247498" y="21071"/>
                  <a:pt x="248622" y="20830"/>
                </a:cubicBezTo>
                <a:cubicBezTo>
                  <a:pt x="251995" y="20027"/>
                  <a:pt x="254565" y="16494"/>
                  <a:pt x="257215" y="14004"/>
                </a:cubicBezTo>
                <a:cubicBezTo>
                  <a:pt x="261391" y="9989"/>
                  <a:pt x="265727" y="6295"/>
                  <a:pt x="270385" y="2762"/>
                </a:cubicBezTo>
                <a:cubicBezTo>
                  <a:pt x="271670" y="1397"/>
                  <a:pt x="273035" y="594"/>
                  <a:pt x="274641" y="192"/>
                </a:cubicBezTo>
                <a:cubicBezTo>
                  <a:pt x="275364" y="32"/>
                  <a:pt x="276247" y="-49"/>
                  <a:pt x="277050" y="32"/>
                </a:cubicBezTo>
                <a:cubicBezTo>
                  <a:pt x="278335" y="1316"/>
                  <a:pt x="279138" y="2922"/>
                  <a:pt x="279459" y="4769"/>
                </a:cubicBezTo>
                <a:lnTo>
                  <a:pt x="281066" y="7259"/>
                </a:lnTo>
                <a:lnTo>
                  <a:pt x="366027" y="368388"/>
                </a:lnTo>
              </a:path>
            </a:pathLst>
          </a:custGeom>
          <a:solidFill>
            <a:srgbClr val="8FE8F0"/>
          </a:solidFill>
          <a:ln w="0"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7F379CB9-2E71-23BF-7479-AFC4B20E2F4F}"/>
              </a:ext>
            </a:extLst>
          </p:cNvPr>
          <p:cNvSpPr/>
          <p:nvPr/>
        </p:nvSpPr>
        <p:spPr>
          <a:xfrm rot="693921">
            <a:off x="4513023" y="3233465"/>
            <a:ext cx="394053" cy="550175"/>
          </a:xfrm>
          <a:custGeom>
            <a:avLst/>
            <a:gdLst>
              <a:gd name="connsiteX0" fmla="*/ 204134 w 394053"/>
              <a:gd name="connsiteY0" fmla="*/ 534747 h 550175"/>
              <a:gd name="connsiteX1" fmla="*/ 192570 w 394053"/>
              <a:gd name="connsiteY1" fmla="*/ 537478 h 550175"/>
              <a:gd name="connsiteX2" fmla="*/ 178196 w 394053"/>
              <a:gd name="connsiteY2" fmla="*/ 524549 h 550175"/>
              <a:gd name="connsiteX3" fmla="*/ 163821 w 394053"/>
              <a:gd name="connsiteY3" fmla="*/ 511780 h 550175"/>
              <a:gd name="connsiteX4" fmla="*/ 156915 w 394053"/>
              <a:gd name="connsiteY4" fmla="*/ 509773 h 550175"/>
              <a:gd name="connsiteX5" fmla="*/ 154265 w 394053"/>
              <a:gd name="connsiteY5" fmla="*/ 511298 h 550175"/>
              <a:gd name="connsiteX6" fmla="*/ 146716 w 394053"/>
              <a:gd name="connsiteY6" fmla="*/ 532659 h 550175"/>
              <a:gd name="connsiteX7" fmla="*/ 138846 w 394053"/>
              <a:gd name="connsiteY7" fmla="*/ 547355 h 550175"/>
              <a:gd name="connsiteX8" fmla="*/ 134028 w 394053"/>
              <a:gd name="connsiteY8" fmla="*/ 549764 h 550175"/>
              <a:gd name="connsiteX9" fmla="*/ 115558 w 394053"/>
              <a:gd name="connsiteY9" fmla="*/ 546231 h 550175"/>
              <a:gd name="connsiteX10" fmla="*/ 113952 w 394053"/>
              <a:gd name="connsiteY10" fmla="*/ 545348 h 550175"/>
              <a:gd name="connsiteX11" fmla="*/ 0 w 394053"/>
              <a:gd name="connsiteY11" fmla="*/ 61031 h 550175"/>
              <a:gd name="connsiteX12" fmla="*/ 285161 w 394053"/>
              <a:gd name="connsiteY12" fmla="*/ 0 h 550175"/>
              <a:gd name="connsiteX13" fmla="*/ 394054 w 394053"/>
              <a:gd name="connsiteY13" fmla="*/ 462875 h 550175"/>
              <a:gd name="connsiteX14" fmla="*/ 388914 w 394053"/>
              <a:gd name="connsiteY14" fmla="*/ 470263 h 550175"/>
              <a:gd name="connsiteX15" fmla="*/ 385220 w 394053"/>
              <a:gd name="connsiteY15" fmla="*/ 472511 h 550175"/>
              <a:gd name="connsiteX16" fmla="*/ 376628 w 394053"/>
              <a:gd name="connsiteY16" fmla="*/ 470423 h 550175"/>
              <a:gd name="connsiteX17" fmla="*/ 364421 w 394053"/>
              <a:gd name="connsiteY17" fmla="*/ 463357 h 550175"/>
              <a:gd name="connsiteX18" fmla="*/ 361691 w 394053"/>
              <a:gd name="connsiteY18" fmla="*/ 465686 h 550175"/>
              <a:gd name="connsiteX19" fmla="*/ 353420 w 394053"/>
              <a:gd name="connsiteY19" fmla="*/ 487287 h 550175"/>
              <a:gd name="connsiteX20" fmla="*/ 350930 w 394053"/>
              <a:gd name="connsiteY20" fmla="*/ 492668 h 550175"/>
              <a:gd name="connsiteX21" fmla="*/ 348039 w 394053"/>
              <a:gd name="connsiteY21" fmla="*/ 495077 h 550175"/>
              <a:gd name="connsiteX22" fmla="*/ 345871 w 394053"/>
              <a:gd name="connsiteY22" fmla="*/ 495077 h 550175"/>
              <a:gd name="connsiteX23" fmla="*/ 328365 w 394053"/>
              <a:gd name="connsiteY23" fmla="*/ 488412 h 550175"/>
              <a:gd name="connsiteX24" fmla="*/ 315436 w 394053"/>
              <a:gd name="connsiteY24" fmla="*/ 481345 h 550175"/>
              <a:gd name="connsiteX25" fmla="*/ 312223 w 394053"/>
              <a:gd name="connsiteY25" fmla="*/ 481184 h 550175"/>
              <a:gd name="connsiteX26" fmla="*/ 299857 w 394053"/>
              <a:gd name="connsiteY26" fmla="*/ 498851 h 550175"/>
              <a:gd name="connsiteX27" fmla="*/ 290702 w 394053"/>
              <a:gd name="connsiteY27" fmla="*/ 507283 h 550175"/>
              <a:gd name="connsiteX28" fmla="*/ 288293 w 394053"/>
              <a:gd name="connsiteY28" fmla="*/ 507604 h 550175"/>
              <a:gd name="connsiteX29" fmla="*/ 279138 w 394053"/>
              <a:gd name="connsiteY29" fmla="*/ 502144 h 550175"/>
              <a:gd name="connsiteX30" fmla="*/ 273356 w 394053"/>
              <a:gd name="connsiteY30" fmla="*/ 497727 h 550175"/>
              <a:gd name="connsiteX31" fmla="*/ 272955 w 394053"/>
              <a:gd name="connsiteY31" fmla="*/ 497888 h 550175"/>
              <a:gd name="connsiteX32" fmla="*/ 266289 w 394053"/>
              <a:gd name="connsiteY32" fmla="*/ 505517 h 550175"/>
              <a:gd name="connsiteX33" fmla="*/ 259223 w 394053"/>
              <a:gd name="connsiteY33" fmla="*/ 511861 h 550175"/>
              <a:gd name="connsiteX34" fmla="*/ 245812 w 394053"/>
              <a:gd name="connsiteY34" fmla="*/ 507926 h 550175"/>
              <a:gd name="connsiteX35" fmla="*/ 226619 w 394053"/>
              <a:gd name="connsiteY35" fmla="*/ 494515 h 550175"/>
              <a:gd name="connsiteX36" fmla="*/ 224290 w 394053"/>
              <a:gd name="connsiteY36" fmla="*/ 496041 h 550175"/>
              <a:gd name="connsiteX37" fmla="*/ 206222 w 394053"/>
              <a:gd name="connsiteY37" fmla="*/ 532820 h 550175"/>
              <a:gd name="connsiteX38" fmla="*/ 204374 w 394053"/>
              <a:gd name="connsiteY38" fmla="*/ 534908 h 55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4053" h="550175">
                <a:moveTo>
                  <a:pt x="204134" y="534747"/>
                </a:moveTo>
                <a:lnTo>
                  <a:pt x="192570" y="537478"/>
                </a:lnTo>
                <a:cubicBezTo>
                  <a:pt x="187270" y="535149"/>
                  <a:pt x="182451" y="529046"/>
                  <a:pt x="178196" y="524549"/>
                </a:cubicBezTo>
                <a:cubicBezTo>
                  <a:pt x="173939" y="519971"/>
                  <a:pt x="169041" y="515394"/>
                  <a:pt x="163821" y="511780"/>
                </a:cubicBezTo>
                <a:cubicBezTo>
                  <a:pt x="161652" y="510254"/>
                  <a:pt x="159243" y="509210"/>
                  <a:pt x="156915" y="509773"/>
                </a:cubicBezTo>
                <a:cubicBezTo>
                  <a:pt x="156032" y="510014"/>
                  <a:pt x="155148" y="510415"/>
                  <a:pt x="154265" y="511298"/>
                </a:cubicBezTo>
                <a:cubicBezTo>
                  <a:pt x="150089" y="515555"/>
                  <a:pt x="148483" y="527841"/>
                  <a:pt x="146716" y="532659"/>
                </a:cubicBezTo>
                <a:cubicBezTo>
                  <a:pt x="144789" y="537478"/>
                  <a:pt x="142942" y="543741"/>
                  <a:pt x="138846" y="547355"/>
                </a:cubicBezTo>
                <a:cubicBezTo>
                  <a:pt x="137481" y="548560"/>
                  <a:pt x="135795" y="549363"/>
                  <a:pt x="134028" y="549764"/>
                </a:cubicBezTo>
                <a:cubicBezTo>
                  <a:pt x="128005" y="551210"/>
                  <a:pt x="120296" y="548560"/>
                  <a:pt x="115558" y="546231"/>
                </a:cubicBezTo>
                <a:lnTo>
                  <a:pt x="113952" y="545348"/>
                </a:lnTo>
                <a:lnTo>
                  <a:pt x="0" y="61031"/>
                </a:lnTo>
                <a:lnTo>
                  <a:pt x="285161" y="0"/>
                </a:lnTo>
                <a:lnTo>
                  <a:pt x="394054" y="462875"/>
                </a:lnTo>
                <a:cubicBezTo>
                  <a:pt x="392367" y="465204"/>
                  <a:pt x="391082" y="467934"/>
                  <a:pt x="388914" y="470263"/>
                </a:cubicBezTo>
                <a:cubicBezTo>
                  <a:pt x="387629" y="471467"/>
                  <a:pt x="386505" y="472190"/>
                  <a:pt x="385220" y="472511"/>
                </a:cubicBezTo>
                <a:cubicBezTo>
                  <a:pt x="382490" y="473154"/>
                  <a:pt x="379518" y="471869"/>
                  <a:pt x="376628" y="470423"/>
                </a:cubicBezTo>
                <a:cubicBezTo>
                  <a:pt x="373094" y="468737"/>
                  <a:pt x="368276" y="462473"/>
                  <a:pt x="364421" y="463357"/>
                </a:cubicBezTo>
                <a:cubicBezTo>
                  <a:pt x="363458" y="463598"/>
                  <a:pt x="362494" y="464320"/>
                  <a:pt x="361691" y="465686"/>
                </a:cubicBezTo>
                <a:cubicBezTo>
                  <a:pt x="357756" y="472271"/>
                  <a:pt x="356551" y="480301"/>
                  <a:pt x="353420" y="487287"/>
                </a:cubicBezTo>
                <a:cubicBezTo>
                  <a:pt x="352617" y="489134"/>
                  <a:pt x="351733" y="490901"/>
                  <a:pt x="350930" y="492668"/>
                </a:cubicBezTo>
                <a:cubicBezTo>
                  <a:pt x="350208" y="494033"/>
                  <a:pt x="349244" y="494756"/>
                  <a:pt x="348039" y="495077"/>
                </a:cubicBezTo>
                <a:cubicBezTo>
                  <a:pt x="347317" y="495238"/>
                  <a:pt x="346674" y="495238"/>
                  <a:pt x="345871" y="495077"/>
                </a:cubicBezTo>
                <a:cubicBezTo>
                  <a:pt x="340250" y="496121"/>
                  <a:pt x="332942" y="491222"/>
                  <a:pt x="328365" y="488412"/>
                </a:cubicBezTo>
                <a:cubicBezTo>
                  <a:pt x="324269" y="486003"/>
                  <a:pt x="320093" y="482630"/>
                  <a:pt x="315436" y="481345"/>
                </a:cubicBezTo>
                <a:cubicBezTo>
                  <a:pt x="314311" y="481024"/>
                  <a:pt x="313187" y="480943"/>
                  <a:pt x="312223" y="481184"/>
                </a:cubicBezTo>
                <a:cubicBezTo>
                  <a:pt x="305719" y="482710"/>
                  <a:pt x="302426" y="494354"/>
                  <a:pt x="299857" y="498851"/>
                </a:cubicBezTo>
                <a:cubicBezTo>
                  <a:pt x="297528" y="502786"/>
                  <a:pt x="295039" y="506239"/>
                  <a:pt x="290702" y="507283"/>
                </a:cubicBezTo>
                <a:cubicBezTo>
                  <a:pt x="289979" y="507444"/>
                  <a:pt x="289176" y="507604"/>
                  <a:pt x="288293" y="507604"/>
                </a:cubicBezTo>
                <a:cubicBezTo>
                  <a:pt x="284117" y="507685"/>
                  <a:pt x="281788" y="505115"/>
                  <a:pt x="279138" y="502144"/>
                </a:cubicBezTo>
                <a:cubicBezTo>
                  <a:pt x="277532" y="500377"/>
                  <a:pt x="275926" y="497486"/>
                  <a:pt x="273356" y="497727"/>
                </a:cubicBezTo>
                <a:cubicBezTo>
                  <a:pt x="273195" y="497727"/>
                  <a:pt x="273035" y="497807"/>
                  <a:pt x="272955" y="497888"/>
                </a:cubicBezTo>
                <a:cubicBezTo>
                  <a:pt x="269903" y="498610"/>
                  <a:pt x="267976" y="503268"/>
                  <a:pt x="266289" y="505517"/>
                </a:cubicBezTo>
                <a:cubicBezTo>
                  <a:pt x="264443" y="507926"/>
                  <a:pt x="262435" y="511058"/>
                  <a:pt x="259223" y="511861"/>
                </a:cubicBezTo>
                <a:cubicBezTo>
                  <a:pt x="254726" y="512905"/>
                  <a:pt x="249506" y="510254"/>
                  <a:pt x="245812" y="507926"/>
                </a:cubicBezTo>
                <a:cubicBezTo>
                  <a:pt x="241636" y="505356"/>
                  <a:pt x="232642" y="493150"/>
                  <a:pt x="226619" y="494515"/>
                </a:cubicBezTo>
                <a:cubicBezTo>
                  <a:pt x="225816" y="494756"/>
                  <a:pt x="225013" y="495157"/>
                  <a:pt x="224290" y="496041"/>
                </a:cubicBezTo>
                <a:cubicBezTo>
                  <a:pt x="215296" y="506400"/>
                  <a:pt x="214493" y="522220"/>
                  <a:pt x="206222" y="532820"/>
                </a:cubicBezTo>
                <a:lnTo>
                  <a:pt x="204374" y="534908"/>
                </a:lnTo>
              </a:path>
            </a:pathLst>
          </a:custGeom>
          <a:solidFill>
            <a:srgbClr val="8FE8F0"/>
          </a:solidFill>
          <a:ln w="0"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83F77179-7DB4-F705-028E-73B77C75102C}"/>
              </a:ext>
            </a:extLst>
          </p:cNvPr>
          <p:cNvSpPr/>
          <p:nvPr/>
        </p:nvSpPr>
        <p:spPr>
          <a:xfrm rot="20854609">
            <a:off x="8903090" y="3040420"/>
            <a:ext cx="2945728" cy="3086019"/>
          </a:xfrm>
          <a:custGeom>
            <a:avLst/>
            <a:gdLst>
              <a:gd name="connsiteX0" fmla="*/ 2403834 w 2945728"/>
              <a:gd name="connsiteY0" fmla="*/ 3086020 h 3086019"/>
              <a:gd name="connsiteX1" fmla="*/ 0 w 2945728"/>
              <a:gd name="connsiteY1" fmla="*/ 2581467 h 3086019"/>
              <a:gd name="connsiteX2" fmla="*/ 541895 w 2945728"/>
              <a:gd name="connsiteY2" fmla="*/ 0 h 3086019"/>
              <a:gd name="connsiteX3" fmla="*/ 2945728 w 2945728"/>
              <a:gd name="connsiteY3" fmla="*/ 504633 h 3086019"/>
              <a:gd name="connsiteX4" fmla="*/ 2403834 w 2945728"/>
              <a:gd name="connsiteY4" fmla="*/ 3086020 h 3086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5728" h="3086019">
                <a:moveTo>
                  <a:pt x="2403834" y="3086020"/>
                </a:moveTo>
                <a:lnTo>
                  <a:pt x="0" y="2581467"/>
                </a:lnTo>
                <a:lnTo>
                  <a:pt x="541895" y="0"/>
                </a:lnTo>
                <a:lnTo>
                  <a:pt x="2945728" y="504633"/>
                </a:lnTo>
                <a:lnTo>
                  <a:pt x="2403834" y="3086020"/>
                </a:lnTo>
              </a:path>
            </a:pathLst>
          </a:custGeom>
          <a:solidFill>
            <a:srgbClr val="ABB5C7"/>
          </a:solidFill>
          <a:ln w="0"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B31B1D7C-9424-67EA-F601-958E756EC460}"/>
              </a:ext>
            </a:extLst>
          </p:cNvPr>
          <p:cNvSpPr/>
          <p:nvPr/>
        </p:nvSpPr>
        <p:spPr>
          <a:xfrm rot="20854609">
            <a:off x="8882079" y="3018169"/>
            <a:ext cx="2945647" cy="3086100"/>
          </a:xfrm>
          <a:custGeom>
            <a:avLst/>
            <a:gdLst>
              <a:gd name="connsiteX0" fmla="*/ 2403834 w 2945647"/>
              <a:gd name="connsiteY0" fmla="*/ 3086100 h 3086100"/>
              <a:gd name="connsiteX1" fmla="*/ 0 w 2945647"/>
              <a:gd name="connsiteY1" fmla="*/ 2581467 h 3086100"/>
              <a:gd name="connsiteX2" fmla="*/ 541814 w 2945647"/>
              <a:gd name="connsiteY2" fmla="*/ 0 h 3086100"/>
              <a:gd name="connsiteX3" fmla="*/ 2945648 w 2945647"/>
              <a:gd name="connsiteY3" fmla="*/ 504553 h 3086100"/>
              <a:gd name="connsiteX4" fmla="*/ 2403834 w 2945647"/>
              <a:gd name="connsiteY4" fmla="*/ 3086020 h 308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5647" h="3086100">
                <a:moveTo>
                  <a:pt x="2403834" y="3086100"/>
                </a:moveTo>
                <a:lnTo>
                  <a:pt x="0" y="2581467"/>
                </a:lnTo>
                <a:lnTo>
                  <a:pt x="541814" y="0"/>
                </a:lnTo>
                <a:lnTo>
                  <a:pt x="2945648" y="504553"/>
                </a:lnTo>
                <a:lnTo>
                  <a:pt x="2403834" y="3086020"/>
                </a:lnTo>
              </a:path>
            </a:pathLst>
          </a:custGeom>
          <a:solidFill>
            <a:srgbClr val="E8EBF2"/>
          </a:solidFill>
          <a:ln w="0"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6D02593B-BB4B-9B73-CCA9-2B8E775847C6}"/>
              </a:ext>
            </a:extLst>
          </p:cNvPr>
          <p:cNvSpPr/>
          <p:nvPr/>
        </p:nvSpPr>
        <p:spPr>
          <a:xfrm rot="20854609">
            <a:off x="10178740" y="2845154"/>
            <a:ext cx="354383" cy="423859"/>
          </a:xfrm>
          <a:custGeom>
            <a:avLst/>
            <a:gdLst>
              <a:gd name="connsiteX0" fmla="*/ 285402 w 354383"/>
              <a:gd name="connsiteY0" fmla="*/ 423859 h 423859"/>
              <a:gd name="connsiteX1" fmla="*/ 0 w 354383"/>
              <a:gd name="connsiteY1" fmla="*/ 363952 h 423859"/>
              <a:gd name="connsiteX2" fmla="*/ 65529 w 354383"/>
              <a:gd name="connsiteY2" fmla="*/ 17117 h 423859"/>
              <a:gd name="connsiteX3" fmla="*/ 68018 w 354383"/>
              <a:gd name="connsiteY3" fmla="*/ 14628 h 423859"/>
              <a:gd name="connsiteX4" fmla="*/ 77093 w 354383"/>
              <a:gd name="connsiteY4" fmla="*/ 4670 h 423859"/>
              <a:gd name="connsiteX5" fmla="*/ 83838 w 354383"/>
              <a:gd name="connsiteY5" fmla="*/ 93 h 423859"/>
              <a:gd name="connsiteX6" fmla="*/ 85926 w 354383"/>
              <a:gd name="connsiteY6" fmla="*/ 93 h 423859"/>
              <a:gd name="connsiteX7" fmla="*/ 89459 w 354383"/>
              <a:gd name="connsiteY7" fmla="*/ 1217 h 423859"/>
              <a:gd name="connsiteX8" fmla="*/ 96526 w 354383"/>
              <a:gd name="connsiteY8" fmla="*/ 8043 h 423859"/>
              <a:gd name="connsiteX9" fmla="*/ 104637 w 354383"/>
              <a:gd name="connsiteY9" fmla="*/ 12540 h 423859"/>
              <a:gd name="connsiteX10" fmla="*/ 114916 w 354383"/>
              <a:gd name="connsiteY10" fmla="*/ 11897 h 423859"/>
              <a:gd name="connsiteX11" fmla="*/ 131860 w 354383"/>
              <a:gd name="connsiteY11" fmla="*/ 7641 h 423859"/>
              <a:gd name="connsiteX12" fmla="*/ 137160 w 354383"/>
              <a:gd name="connsiteY12" fmla="*/ 11014 h 423859"/>
              <a:gd name="connsiteX13" fmla="*/ 147359 w 354383"/>
              <a:gd name="connsiteY13" fmla="*/ 23783 h 423859"/>
              <a:gd name="connsiteX14" fmla="*/ 152097 w 354383"/>
              <a:gd name="connsiteY14" fmla="*/ 26031 h 423859"/>
              <a:gd name="connsiteX15" fmla="*/ 162054 w 354383"/>
              <a:gd name="connsiteY15" fmla="*/ 24586 h 423859"/>
              <a:gd name="connsiteX16" fmla="*/ 184138 w 354383"/>
              <a:gd name="connsiteY16" fmla="*/ 18643 h 423859"/>
              <a:gd name="connsiteX17" fmla="*/ 189197 w 354383"/>
              <a:gd name="connsiteY17" fmla="*/ 20811 h 423859"/>
              <a:gd name="connsiteX18" fmla="*/ 198754 w 354383"/>
              <a:gd name="connsiteY18" fmla="*/ 35346 h 423859"/>
              <a:gd name="connsiteX19" fmla="*/ 210960 w 354383"/>
              <a:gd name="connsiteY19" fmla="*/ 40647 h 423859"/>
              <a:gd name="connsiteX20" fmla="*/ 218348 w 354383"/>
              <a:gd name="connsiteY20" fmla="*/ 43377 h 423859"/>
              <a:gd name="connsiteX21" fmla="*/ 220436 w 354383"/>
              <a:gd name="connsiteY21" fmla="*/ 43537 h 423859"/>
              <a:gd name="connsiteX22" fmla="*/ 234328 w 354383"/>
              <a:gd name="connsiteY22" fmla="*/ 34062 h 423859"/>
              <a:gd name="connsiteX23" fmla="*/ 246776 w 354383"/>
              <a:gd name="connsiteY23" fmla="*/ 26031 h 423859"/>
              <a:gd name="connsiteX24" fmla="*/ 250309 w 354383"/>
              <a:gd name="connsiteY24" fmla="*/ 28761 h 423859"/>
              <a:gd name="connsiteX25" fmla="*/ 268217 w 354383"/>
              <a:gd name="connsiteY25" fmla="*/ 51407 h 423859"/>
              <a:gd name="connsiteX26" fmla="*/ 269502 w 354383"/>
              <a:gd name="connsiteY26" fmla="*/ 51568 h 423859"/>
              <a:gd name="connsiteX27" fmla="*/ 291746 w 354383"/>
              <a:gd name="connsiteY27" fmla="*/ 47392 h 423859"/>
              <a:gd name="connsiteX28" fmla="*/ 302909 w 354383"/>
              <a:gd name="connsiteY28" fmla="*/ 43859 h 423859"/>
              <a:gd name="connsiteX29" fmla="*/ 305318 w 354383"/>
              <a:gd name="connsiteY29" fmla="*/ 43859 h 423859"/>
              <a:gd name="connsiteX30" fmla="*/ 315757 w 354383"/>
              <a:gd name="connsiteY30" fmla="*/ 56627 h 423859"/>
              <a:gd name="connsiteX31" fmla="*/ 319210 w 354383"/>
              <a:gd name="connsiteY31" fmla="*/ 58474 h 423859"/>
              <a:gd name="connsiteX32" fmla="*/ 329810 w 354383"/>
              <a:gd name="connsiteY32" fmla="*/ 55663 h 423859"/>
              <a:gd name="connsiteX33" fmla="*/ 346353 w 354383"/>
              <a:gd name="connsiteY33" fmla="*/ 50765 h 423859"/>
              <a:gd name="connsiteX34" fmla="*/ 351252 w 354383"/>
              <a:gd name="connsiteY34" fmla="*/ 50203 h 423859"/>
              <a:gd name="connsiteX35" fmla="*/ 353581 w 354383"/>
              <a:gd name="connsiteY35" fmla="*/ 51006 h 423859"/>
              <a:gd name="connsiteX36" fmla="*/ 353902 w 354383"/>
              <a:gd name="connsiteY36" fmla="*/ 56306 h 423859"/>
              <a:gd name="connsiteX37" fmla="*/ 354384 w 354383"/>
              <a:gd name="connsiteY37" fmla="*/ 59197 h 423859"/>
              <a:gd name="connsiteX38" fmla="*/ 285563 w 354383"/>
              <a:gd name="connsiteY38" fmla="*/ 423779 h 42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4383" h="423859">
                <a:moveTo>
                  <a:pt x="285402" y="423859"/>
                </a:moveTo>
                <a:lnTo>
                  <a:pt x="0" y="363952"/>
                </a:lnTo>
                <a:lnTo>
                  <a:pt x="65529" y="17117"/>
                </a:lnTo>
                <a:lnTo>
                  <a:pt x="68018" y="14628"/>
                </a:lnTo>
                <a:cubicBezTo>
                  <a:pt x="70989" y="11335"/>
                  <a:pt x="73880" y="7722"/>
                  <a:pt x="77093" y="4670"/>
                </a:cubicBezTo>
                <a:cubicBezTo>
                  <a:pt x="78618" y="3144"/>
                  <a:pt x="81750" y="414"/>
                  <a:pt x="83838" y="93"/>
                </a:cubicBezTo>
                <a:cubicBezTo>
                  <a:pt x="84480" y="-68"/>
                  <a:pt x="85203" y="13"/>
                  <a:pt x="85926" y="93"/>
                </a:cubicBezTo>
                <a:cubicBezTo>
                  <a:pt x="87131" y="334"/>
                  <a:pt x="88496" y="815"/>
                  <a:pt x="89459" y="1217"/>
                </a:cubicBezTo>
                <a:cubicBezTo>
                  <a:pt x="93475" y="2662"/>
                  <a:pt x="94037" y="4831"/>
                  <a:pt x="96526" y="8043"/>
                </a:cubicBezTo>
                <a:cubicBezTo>
                  <a:pt x="98373" y="10532"/>
                  <a:pt x="101344" y="11978"/>
                  <a:pt x="104637" y="12540"/>
                </a:cubicBezTo>
                <a:cubicBezTo>
                  <a:pt x="108170" y="13182"/>
                  <a:pt x="111944" y="12861"/>
                  <a:pt x="114916" y="11897"/>
                </a:cubicBezTo>
                <a:cubicBezTo>
                  <a:pt x="119894" y="10211"/>
                  <a:pt x="126480" y="6597"/>
                  <a:pt x="131860" y="7641"/>
                </a:cubicBezTo>
                <a:cubicBezTo>
                  <a:pt x="133867" y="8043"/>
                  <a:pt x="135634" y="9007"/>
                  <a:pt x="137160" y="11014"/>
                </a:cubicBezTo>
                <a:cubicBezTo>
                  <a:pt x="140212" y="15029"/>
                  <a:pt x="143344" y="20570"/>
                  <a:pt x="147359" y="23783"/>
                </a:cubicBezTo>
                <a:cubicBezTo>
                  <a:pt x="148965" y="24987"/>
                  <a:pt x="150490" y="25710"/>
                  <a:pt x="152097" y="26031"/>
                </a:cubicBezTo>
                <a:cubicBezTo>
                  <a:pt x="155309" y="26593"/>
                  <a:pt x="158601" y="25710"/>
                  <a:pt x="162054" y="24586"/>
                </a:cubicBezTo>
                <a:cubicBezTo>
                  <a:pt x="169202" y="22498"/>
                  <a:pt x="176670" y="17278"/>
                  <a:pt x="184138" y="18643"/>
                </a:cubicBezTo>
                <a:cubicBezTo>
                  <a:pt x="185825" y="18964"/>
                  <a:pt x="187511" y="19687"/>
                  <a:pt x="189197" y="20811"/>
                </a:cubicBezTo>
                <a:cubicBezTo>
                  <a:pt x="194337" y="24264"/>
                  <a:pt x="194498" y="31090"/>
                  <a:pt x="198754" y="35346"/>
                </a:cubicBezTo>
                <a:cubicBezTo>
                  <a:pt x="202126" y="38639"/>
                  <a:pt x="206784" y="39040"/>
                  <a:pt x="210960" y="40647"/>
                </a:cubicBezTo>
                <a:cubicBezTo>
                  <a:pt x="213369" y="41449"/>
                  <a:pt x="215778" y="42975"/>
                  <a:pt x="218348" y="43377"/>
                </a:cubicBezTo>
                <a:cubicBezTo>
                  <a:pt x="218990" y="43537"/>
                  <a:pt x="219713" y="43618"/>
                  <a:pt x="220436" y="43537"/>
                </a:cubicBezTo>
                <a:cubicBezTo>
                  <a:pt x="225575" y="43216"/>
                  <a:pt x="230715" y="36952"/>
                  <a:pt x="234328" y="34062"/>
                </a:cubicBezTo>
                <a:cubicBezTo>
                  <a:pt x="237701" y="31331"/>
                  <a:pt x="242520" y="25228"/>
                  <a:pt x="246776" y="26031"/>
                </a:cubicBezTo>
                <a:cubicBezTo>
                  <a:pt x="248061" y="26272"/>
                  <a:pt x="249265" y="27075"/>
                  <a:pt x="250309" y="28761"/>
                </a:cubicBezTo>
                <a:cubicBezTo>
                  <a:pt x="255609" y="36631"/>
                  <a:pt x="257456" y="49319"/>
                  <a:pt x="268217" y="51407"/>
                </a:cubicBezTo>
                <a:cubicBezTo>
                  <a:pt x="268699" y="51487"/>
                  <a:pt x="269020" y="51568"/>
                  <a:pt x="269502" y="51568"/>
                </a:cubicBezTo>
                <a:cubicBezTo>
                  <a:pt x="277131" y="52451"/>
                  <a:pt x="284679" y="50122"/>
                  <a:pt x="291746" y="47392"/>
                </a:cubicBezTo>
                <a:cubicBezTo>
                  <a:pt x="294959" y="46188"/>
                  <a:pt x="299456" y="44180"/>
                  <a:pt x="302909" y="43859"/>
                </a:cubicBezTo>
                <a:cubicBezTo>
                  <a:pt x="303792" y="43778"/>
                  <a:pt x="304595" y="43778"/>
                  <a:pt x="305318" y="43859"/>
                </a:cubicBezTo>
                <a:cubicBezTo>
                  <a:pt x="311099" y="44983"/>
                  <a:pt x="311903" y="52612"/>
                  <a:pt x="315757" y="56627"/>
                </a:cubicBezTo>
                <a:cubicBezTo>
                  <a:pt x="316882" y="57751"/>
                  <a:pt x="318086" y="58233"/>
                  <a:pt x="319210" y="58474"/>
                </a:cubicBezTo>
                <a:cubicBezTo>
                  <a:pt x="322663" y="59116"/>
                  <a:pt x="326438" y="56868"/>
                  <a:pt x="329810" y="55663"/>
                </a:cubicBezTo>
                <a:cubicBezTo>
                  <a:pt x="335191" y="53736"/>
                  <a:pt x="340732" y="52050"/>
                  <a:pt x="346353" y="50765"/>
                </a:cubicBezTo>
                <a:cubicBezTo>
                  <a:pt x="348120" y="50122"/>
                  <a:pt x="349646" y="49881"/>
                  <a:pt x="351252" y="50203"/>
                </a:cubicBezTo>
                <a:cubicBezTo>
                  <a:pt x="352055" y="50363"/>
                  <a:pt x="352858" y="50604"/>
                  <a:pt x="353581" y="51006"/>
                </a:cubicBezTo>
                <a:cubicBezTo>
                  <a:pt x="354223" y="52692"/>
                  <a:pt x="354303" y="54459"/>
                  <a:pt x="353902" y="56306"/>
                </a:cubicBezTo>
                <a:lnTo>
                  <a:pt x="354384" y="59197"/>
                </a:lnTo>
                <a:lnTo>
                  <a:pt x="285563" y="423779"/>
                </a:lnTo>
              </a:path>
            </a:pathLst>
          </a:custGeom>
          <a:solidFill>
            <a:srgbClr val="91EBD9"/>
          </a:solidFill>
          <a:ln w="0"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89DFE486-1760-FC44-F33B-06FDC4460B93}"/>
              </a:ext>
            </a:extLst>
          </p:cNvPr>
          <p:cNvSpPr/>
          <p:nvPr/>
        </p:nvSpPr>
        <p:spPr>
          <a:xfrm rot="20854609">
            <a:off x="10179003" y="3216577"/>
            <a:ext cx="377671" cy="537919"/>
          </a:xfrm>
          <a:custGeom>
            <a:avLst/>
            <a:gdLst>
              <a:gd name="connsiteX0" fmla="*/ 86648 w 377671"/>
              <a:gd name="connsiteY0" fmla="*/ 515876 h 537919"/>
              <a:gd name="connsiteX1" fmla="*/ 74924 w 377671"/>
              <a:gd name="connsiteY1" fmla="*/ 513627 h 537919"/>
              <a:gd name="connsiteX2" fmla="*/ 67134 w 377671"/>
              <a:gd name="connsiteY2" fmla="*/ 496041 h 537919"/>
              <a:gd name="connsiteX3" fmla="*/ 59184 w 377671"/>
              <a:gd name="connsiteY3" fmla="*/ 478534 h 537919"/>
              <a:gd name="connsiteX4" fmla="*/ 53724 w 377671"/>
              <a:gd name="connsiteY4" fmla="*/ 473877 h 537919"/>
              <a:gd name="connsiteX5" fmla="*/ 50592 w 377671"/>
              <a:gd name="connsiteY5" fmla="*/ 474198 h 537919"/>
              <a:gd name="connsiteX6" fmla="*/ 35013 w 377671"/>
              <a:gd name="connsiteY6" fmla="*/ 490660 h 537919"/>
              <a:gd name="connsiteX7" fmla="*/ 21843 w 377671"/>
              <a:gd name="connsiteY7" fmla="*/ 500939 h 537919"/>
              <a:gd name="connsiteX8" fmla="*/ 16462 w 377671"/>
              <a:gd name="connsiteY8" fmla="*/ 501180 h 537919"/>
              <a:gd name="connsiteX9" fmla="*/ 1044 w 377671"/>
              <a:gd name="connsiteY9" fmla="*/ 490420 h 537919"/>
              <a:gd name="connsiteX10" fmla="*/ 0 w 377671"/>
              <a:gd name="connsiteY10" fmla="*/ 488974 h 537919"/>
              <a:gd name="connsiteX11" fmla="*/ 92270 w 377671"/>
              <a:gd name="connsiteY11" fmla="*/ 0 h 537919"/>
              <a:gd name="connsiteX12" fmla="*/ 377672 w 377671"/>
              <a:gd name="connsiteY12" fmla="*/ 59907 h 537919"/>
              <a:gd name="connsiteX13" fmla="*/ 289497 w 377671"/>
              <a:gd name="connsiteY13" fmla="*/ 527118 h 537919"/>
              <a:gd name="connsiteX14" fmla="*/ 281788 w 377671"/>
              <a:gd name="connsiteY14" fmla="*/ 531776 h 537919"/>
              <a:gd name="connsiteX15" fmla="*/ 277452 w 377671"/>
              <a:gd name="connsiteY15" fmla="*/ 532338 h 537919"/>
              <a:gd name="connsiteX16" fmla="*/ 270465 w 377671"/>
              <a:gd name="connsiteY16" fmla="*/ 526958 h 537919"/>
              <a:gd name="connsiteX17" fmla="*/ 262114 w 377671"/>
              <a:gd name="connsiteY17" fmla="*/ 515554 h 537919"/>
              <a:gd name="connsiteX18" fmla="*/ 258661 w 377671"/>
              <a:gd name="connsiteY18" fmla="*/ 516598 h 537919"/>
              <a:gd name="connsiteX19" fmla="*/ 242359 w 377671"/>
              <a:gd name="connsiteY19" fmla="*/ 532981 h 537919"/>
              <a:gd name="connsiteX20" fmla="*/ 237862 w 377671"/>
              <a:gd name="connsiteY20" fmla="*/ 536835 h 537919"/>
              <a:gd name="connsiteX21" fmla="*/ 234248 w 377671"/>
              <a:gd name="connsiteY21" fmla="*/ 537879 h 537919"/>
              <a:gd name="connsiteX22" fmla="*/ 232240 w 377671"/>
              <a:gd name="connsiteY22" fmla="*/ 536996 h 537919"/>
              <a:gd name="connsiteX23" fmla="*/ 218990 w 377671"/>
              <a:gd name="connsiteY23" fmla="*/ 523746 h 537919"/>
              <a:gd name="connsiteX24" fmla="*/ 210076 w 377671"/>
              <a:gd name="connsiteY24" fmla="*/ 512022 h 537919"/>
              <a:gd name="connsiteX25" fmla="*/ 207185 w 377671"/>
              <a:gd name="connsiteY25" fmla="*/ 510656 h 537919"/>
              <a:gd name="connsiteX26" fmla="*/ 188715 w 377671"/>
              <a:gd name="connsiteY26" fmla="*/ 521818 h 537919"/>
              <a:gd name="connsiteX27" fmla="*/ 176910 w 377671"/>
              <a:gd name="connsiteY27" fmla="*/ 525834 h 537919"/>
              <a:gd name="connsiteX28" fmla="*/ 174582 w 377671"/>
              <a:gd name="connsiteY28" fmla="*/ 525111 h 537919"/>
              <a:gd name="connsiteX29" fmla="*/ 168398 w 377671"/>
              <a:gd name="connsiteY29" fmla="*/ 516438 h 537919"/>
              <a:gd name="connsiteX30" fmla="*/ 164865 w 377671"/>
              <a:gd name="connsiteY30" fmla="*/ 510014 h 537919"/>
              <a:gd name="connsiteX31" fmla="*/ 164463 w 377671"/>
              <a:gd name="connsiteY31" fmla="*/ 510014 h 537919"/>
              <a:gd name="connsiteX32" fmla="*/ 155229 w 377671"/>
              <a:gd name="connsiteY32" fmla="*/ 514270 h 537919"/>
              <a:gd name="connsiteX33" fmla="*/ 146154 w 377671"/>
              <a:gd name="connsiteY33" fmla="*/ 517161 h 537919"/>
              <a:gd name="connsiteX34" fmla="*/ 135474 w 377671"/>
              <a:gd name="connsiteY34" fmla="*/ 508086 h 537919"/>
              <a:gd name="connsiteX35" fmla="*/ 123348 w 377671"/>
              <a:gd name="connsiteY35" fmla="*/ 488090 h 537919"/>
              <a:gd name="connsiteX36" fmla="*/ 120617 w 377671"/>
              <a:gd name="connsiteY36" fmla="*/ 488492 h 537919"/>
              <a:gd name="connsiteX37" fmla="*/ 89138 w 377671"/>
              <a:gd name="connsiteY37" fmla="*/ 514832 h 537919"/>
              <a:gd name="connsiteX38" fmla="*/ 86648 w 377671"/>
              <a:gd name="connsiteY38" fmla="*/ 515956 h 53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7671" h="537919">
                <a:moveTo>
                  <a:pt x="86648" y="515876"/>
                </a:moveTo>
                <a:lnTo>
                  <a:pt x="74924" y="513627"/>
                </a:lnTo>
                <a:cubicBezTo>
                  <a:pt x="71069" y="509371"/>
                  <a:pt x="69142" y="501823"/>
                  <a:pt x="67134" y="496041"/>
                </a:cubicBezTo>
                <a:cubicBezTo>
                  <a:pt x="65046" y="490098"/>
                  <a:pt x="62477" y="483915"/>
                  <a:pt x="59184" y="478534"/>
                </a:cubicBezTo>
                <a:cubicBezTo>
                  <a:pt x="57819" y="476286"/>
                  <a:pt x="55972" y="474278"/>
                  <a:pt x="53724" y="473877"/>
                </a:cubicBezTo>
                <a:cubicBezTo>
                  <a:pt x="52840" y="473716"/>
                  <a:pt x="51796" y="473797"/>
                  <a:pt x="50592" y="474198"/>
                </a:cubicBezTo>
                <a:cubicBezTo>
                  <a:pt x="45051" y="476366"/>
                  <a:pt x="38626" y="486966"/>
                  <a:pt x="35013" y="490660"/>
                </a:cubicBezTo>
                <a:cubicBezTo>
                  <a:pt x="31318" y="494274"/>
                  <a:pt x="27063" y="499253"/>
                  <a:pt x="21843" y="500939"/>
                </a:cubicBezTo>
                <a:cubicBezTo>
                  <a:pt x="20156" y="501501"/>
                  <a:pt x="18229" y="501501"/>
                  <a:pt x="16462" y="501180"/>
                </a:cubicBezTo>
                <a:cubicBezTo>
                  <a:pt x="10359" y="500056"/>
                  <a:pt x="4417" y="494595"/>
                  <a:pt x="1044" y="490420"/>
                </a:cubicBezTo>
                <a:lnTo>
                  <a:pt x="0" y="488974"/>
                </a:lnTo>
                <a:lnTo>
                  <a:pt x="92270" y="0"/>
                </a:lnTo>
                <a:lnTo>
                  <a:pt x="377672" y="59907"/>
                </a:lnTo>
                <a:lnTo>
                  <a:pt x="289497" y="527118"/>
                </a:lnTo>
                <a:cubicBezTo>
                  <a:pt x="287008" y="528564"/>
                  <a:pt x="284679" y="530491"/>
                  <a:pt x="281788" y="531776"/>
                </a:cubicBezTo>
                <a:cubicBezTo>
                  <a:pt x="280102" y="532419"/>
                  <a:pt x="278737" y="532579"/>
                  <a:pt x="277452" y="532338"/>
                </a:cubicBezTo>
                <a:cubicBezTo>
                  <a:pt x="274722" y="531776"/>
                  <a:pt x="272553" y="529447"/>
                  <a:pt x="270465" y="526958"/>
                </a:cubicBezTo>
                <a:cubicBezTo>
                  <a:pt x="267896" y="523906"/>
                  <a:pt x="266049" y="516277"/>
                  <a:pt x="262114" y="515554"/>
                </a:cubicBezTo>
                <a:cubicBezTo>
                  <a:pt x="261070" y="515314"/>
                  <a:pt x="259945" y="515554"/>
                  <a:pt x="258661" y="516598"/>
                </a:cubicBezTo>
                <a:cubicBezTo>
                  <a:pt x="252397" y="521016"/>
                  <a:pt x="248061" y="527922"/>
                  <a:pt x="242359" y="532981"/>
                </a:cubicBezTo>
                <a:cubicBezTo>
                  <a:pt x="240833" y="534346"/>
                  <a:pt x="239388" y="535551"/>
                  <a:pt x="237862" y="536835"/>
                </a:cubicBezTo>
                <a:cubicBezTo>
                  <a:pt x="236577" y="537719"/>
                  <a:pt x="235372" y="538040"/>
                  <a:pt x="234248" y="537879"/>
                </a:cubicBezTo>
                <a:cubicBezTo>
                  <a:pt x="233525" y="537719"/>
                  <a:pt x="232883" y="537478"/>
                  <a:pt x="232240" y="536996"/>
                </a:cubicBezTo>
                <a:cubicBezTo>
                  <a:pt x="226699" y="535551"/>
                  <a:pt x="221962" y="528243"/>
                  <a:pt x="218990" y="523746"/>
                </a:cubicBezTo>
                <a:cubicBezTo>
                  <a:pt x="216260" y="519891"/>
                  <a:pt x="213770" y="515073"/>
                  <a:pt x="210076" y="512022"/>
                </a:cubicBezTo>
                <a:cubicBezTo>
                  <a:pt x="209193" y="511299"/>
                  <a:pt x="208149" y="510817"/>
                  <a:pt x="207185" y="510656"/>
                </a:cubicBezTo>
                <a:cubicBezTo>
                  <a:pt x="200600" y="509371"/>
                  <a:pt x="192891" y="518767"/>
                  <a:pt x="188715" y="521818"/>
                </a:cubicBezTo>
                <a:cubicBezTo>
                  <a:pt x="185021" y="524549"/>
                  <a:pt x="181328" y="526637"/>
                  <a:pt x="176910" y="525834"/>
                </a:cubicBezTo>
                <a:cubicBezTo>
                  <a:pt x="176188" y="525673"/>
                  <a:pt x="175385" y="525432"/>
                  <a:pt x="174582" y="525111"/>
                </a:cubicBezTo>
                <a:cubicBezTo>
                  <a:pt x="170727" y="523505"/>
                  <a:pt x="169683" y="520212"/>
                  <a:pt x="168398" y="516438"/>
                </a:cubicBezTo>
                <a:cubicBezTo>
                  <a:pt x="167676" y="514109"/>
                  <a:pt x="167354" y="510817"/>
                  <a:pt x="164865" y="510014"/>
                </a:cubicBezTo>
                <a:cubicBezTo>
                  <a:pt x="164705" y="510014"/>
                  <a:pt x="164624" y="510014"/>
                  <a:pt x="164463" y="510014"/>
                </a:cubicBezTo>
                <a:cubicBezTo>
                  <a:pt x="161412" y="509452"/>
                  <a:pt x="157718" y="512905"/>
                  <a:pt x="155229" y="514270"/>
                </a:cubicBezTo>
                <a:cubicBezTo>
                  <a:pt x="152578" y="515715"/>
                  <a:pt x="149446" y="517803"/>
                  <a:pt x="146154" y="517161"/>
                </a:cubicBezTo>
                <a:cubicBezTo>
                  <a:pt x="141657" y="516358"/>
                  <a:pt x="137963" y="511780"/>
                  <a:pt x="135474" y="508086"/>
                </a:cubicBezTo>
                <a:cubicBezTo>
                  <a:pt x="132663" y="504151"/>
                  <a:pt x="129370" y="489215"/>
                  <a:pt x="123348" y="488090"/>
                </a:cubicBezTo>
                <a:cubicBezTo>
                  <a:pt x="122545" y="487930"/>
                  <a:pt x="121581" y="488010"/>
                  <a:pt x="120617" y="488492"/>
                </a:cubicBezTo>
                <a:cubicBezTo>
                  <a:pt x="108170" y="494274"/>
                  <a:pt x="101023" y="508488"/>
                  <a:pt x="89138" y="514832"/>
                </a:cubicBezTo>
                <a:lnTo>
                  <a:pt x="86648" y="515956"/>
                </a:lnTo>
              </a:path>
            </a:pathLst>
          </a:custGeom>
          <a:solidFill>
            <a:srgbClr val="91EBD9"/>
          </a:solidFill>
          <a:ln w="0"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6E4F5DFE-281D-4D09-6786-16CDDC5B6BDB}"/>
              </a:ext>
            </a:extLst>
          </p:cNvPr>
          <p:cNvSpPr/>
          <p:nvPr/>
        </p:nvSpPr>
        <p:spPr>
          <a:xfrm rot="370865">
            <a:off x="6198991" y="3147330"/>
            <a:ext cx="2724328" cy="2885338"/>
          </a:xfrm>
          <a:custGeom>
            <a:avLst/>
            <a:gdLst>
              <a:gd name="connsiteX0" fmla="*/ 2724329 w 2724328"/>
              <a:gd name="connsiteY0" fmla="*/ 2622503 h 2885338"/>
              <a:gd name="connsiteX1" fmla="*/ 282190 w 2724328"/>
              <a:gd name="connsiteY1" fmla="*/ 2885339 h 2885338"/>
              <a:gd name="connsiteX2" fmla="*/ 0 w 2724328"/>
              <a:gd name="connsiteY2" fmla="*/ 262756 h 2885338"/>
              <a:gd name="connsiteX3" fmla="*/ 2442059 w 2724328"/>
              <a:gd name="connsiteY3" fmla="*/ 0 h 2885338"/>
              <a:gd name="connsiteX4" fmla="*/ 2724329 w 2724328"/>
              <a:gd name="connsiteY4" fmla="*/ 2622503 h 2885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328" h="2885338">
                <a:moveTo>
                  <a:pt x="2724329" y="2622503"/>
                </a:moveTo>
                <a:lnTo>
                  <a:pt x="282190" y="2885339"/>
                </a:lnTo>
                <a:lnTo>
                  <a:pt x="0" y="262756"/>
                </a:lnTo>
                <a:lnTo>
                  <a:pt x="2442059" y="0"/>
                </a:lnTo>
                <a:lnTo>
                  <a:pt x="2724329" y="2622503"/>
                </a:lnTo>
              </a:path>
            </a:pathLst>
          </a:custGeom>
          <a:solidFill>
            <a:srgbClr val="ABB5C7"/>
          </a:solidFill>
          <a:ln w="0"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9CC749DC-96CD-938E-1C2E-5B9C7AE2957C}"/>
              </a:ext>
            </a:extLst>
          </p:cNvPr>
          <p:cNvSpPr/>
          <p:nvPr/>
        </p:nvSpPr>
        <p:spPr>
          <a:xfrm rot="370865">
            <a:off x="6178160" y="3124885"/>
            <a:ext cx="2724409" cy="2885338"/>
          </a:xfrm>
          <a:custGeom>
            <a:avLst/>
            <a:gdLst>
              <a:gd name="connsiteX0" fmla="*/ 2724409 w 2724409"/>
              <a:gd name="connsiteY0" fmla="*/ 2622582 h 2885338"/>
              <a:gd name="connsiteX1" fmla="*/ 282270 w 2724409"/>
              <a:gd name="connsiteY1" fmla="*/ 2885339 h 2885338"/>
              <a:gd name="connsiteX2" fmla="*/ 0 w 2724409"/>
              <a:gd name="connsiteY2" fmla="*/ 262836 h 2885338"/>
              <a:gd name="connsiteX3" fmla="*/ 2442059 w 2724409"/>
              <a:gd name="connsiteY3" fmla="*/ 0 h 2885338"/>
              <a:gd name="connsiteX4" fmla="*/ 2724409 w 2724409"/>
              <a:gd name="connsiteY4" fmla="*/ 2622582 h 2885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409" h="2885338">
                <a:moveTo>
                  <a:pt x="2724409" y="2622582"/>
                </a:moveTo>
                <a:lnTo>
                  <a:pt x="282270" y="2885339"/>
                </a:lnTo>
                <a:lnTo>
                  <a:pt x="0" y="262836"/>
                </a:lnTo>
                <a:lnTo>
                  <a:pt x="2442059" y="0"/>
                </a:lnTo>
                <a:lnTo>
                  <a:pt x="2724409" y="2622582"/>
                </a:lnTo>
              </a:path>
            </a:pathLst>
          </a:custGeom>
          <a:solidFill>
            <a:srgbClr val="E8EBF2"/>
          </a:solidFill>
          <a:ln w="0"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CE1CE884-6E8C-BA10-E072-9F7548F9163E}"/>
              </a:ext>
            </a:extLst>
          </p:cNvPr>
          <p:cNvSpPr/>
          <p:nvPr/>
        </p:nvSpPr>
        <p:spPr>
          <a:xfrm rot="370865">
            <a:off x="7391337" y="2856055"/>
            <a:ext cx="334789" cy="406990"/>
          </a:xfrm>
          <a:custGeom>
            <a:avLst/>
            <a:gdLst>
              <a:gd name="connsiteX0" fmla="*/ 334789 w 334789"/>
              <a:gd name="connsiteY0" fmla="*/ 375752 h 406990"/>
              <a:gd name="connsiteX1" fmla="*/ 44890 w 334789"/>
              <a:gd name="connsiteY1" fmla="*/ 406990 h 406990"/>
              <a:gd name="connsiteX2" fmla="*/ 0 w 334789"/>
              <a:gd name="connsiteY2" fmla="*/ 56863 h 406990"/>
              <a:gd name="connsiteX3" fmla="*/ 1606 w 334789"/>
              <a:gd name="connsiteY3" fmla="*/ 53731 h 406990"/>
              <a:gd name="connsiteX4" fmla="*/ 7067 w 334789"/>
              <a:gd name="connsiteY4" fmla="*/ 41444 h 406990"/>
              <a:gd name="connsiteX5" fmla="*/ 12126 w 334789"/>
              <a:gd name="connsiteY5" fmla="*/ 35020 h 406990"/>
              <a:gd name="connsiteX6" fmla="*/ 14053 w 334789"/>
              <a:gd name="connsiteY6" fmla="*/ 34458 h 406990"/>
              <a:gd name="connsiteX7" fmla="*/ 17747 w 334789"/>
              <a:gd name="connsiteY7" fmla="*/ 34378 h 406990"/>
              <a:gd name="connsiteX8" fmla="*/ 26581 w 334789"/>
              <a:gd name="connsiteY8" fmla="*/ 38714 h 406990"/>
              <a:gd name="connsiteX9" fmla="*/ 35655 w 334789"/>
              <a:gd name="connsiteY9" fmla="*/ 40481 h 406990"/>
              <a:gd name="connsiteX10" fmla="*/ 45211 w 334789"/>
              <a:gd name="connsiteY10" fmla="*/ 36706 h 406990"/>
              <a:gd name="connsiteX11" fmla="*/ 59987 w 334789"/>
              <a:gd name="connsiteY11" fmla="*/ 27391 h 406990"/>
              <a:gd name="connsiteX12" fmla="*/ 66091 w 334789"/>
              <a:gd name="connsiteY12" fmla="*/ 28917 h 406990"/>
              <a:gd name="connsiteX13" fmla="*/ 79742 w 334789"/>
              <a:gd name="connsiteY13" fmla="*/ 37911 h 406990"/>
              <a:gd name="connsiteX14" fmla="*/ 84962 w 334789"/>
              <a:gd name="connsiteY14" fmla="*/ 38553 h 406990"/>
              <a:gd name="connsiteX15" fmla="*/ 94037 w 334789"/>
              <a:gd name="connsiteY15" fmla="*/ 34137 h 406990"/>
              <a:gd name="connsiteX16" fmla="*/ 113149 w 334789"/>
              <a:gd name="connsiteY16" fmla="*/ 21689 h 406990"/>
              <a:gd name="connsiteX17" fmla="*/ 118610 w 334789"/>
              <a:gd name="connsiteY17" fmla="*/ 22171 h 406990"/>
              <a:gd name="connsiteX18" fmla="*/ 132181 w 334789"/>
              <a:gd name="connsiteY18" fmla="*/ 33012 h 406990"/>
              <a:gd name="connsiteX19" fmla="*/ 145431 w 334789"/>
              <a:gd name="connsiteY19" fmla="*/ 34297 h 406990"/>
              <a:gd name="connsiteX20" fmla="*/ 153301 w 334789"/>
              <a:gd name="connsiteY20" fmla="*/ 34699 h 406990"/>
              <a:gd name="connsiteX21" fmla="*/ 155229 w 334789"/>
              <a:gd name="connsiteY21" fmla="*/ 34137 h 406990"/>
              <a:gd name="connsiteX22" fmla="*/ 165588 w 334789"/>
              <a:gd name="connsiteY22" fmla="*/ 20806 h 406990"/>
              <a:gd name="connsiteX23" fmla="*/ 174903 w 334789"/>
              <a:gd name="connsiteY23" fmla="*/ 9323 h 406990"/>
              <a:gd name="connsiteX24" fmla="*/ 179159 w 334789"/>
              <a:gd name="connsiteY24" fmla="*/ 10848 h 406990"/>
              <a:gd name="connsiteX25" fmla="*/ 203170 w 334789"/>
              <a:gd name="connsiteY25" fmla="*/ 26829 h 406990"/>
              <a:gd name="connsiteX26" fmla="*/ 204455 w 334789"/>
              <a:gd name="connsiteY26" fmla="*/ 26588 h 406990"/>
              <a:gd name="connsiteX27" fmla="*/ 224290 w 334789"/>
              <a:gd name="connsiteY27" fmla="*/ 15747 h 406990"/>
              <a:gd name="connsiteX28" fmla="*/ 233847 w 334789"/>
              <a:gd name="connsiteY28" fmla="*/ 9001 h 406990"/>
              <a:gd name="connsiteX29" fmla="*/ 236175 w 334789"/>
              <a:gd name="connsiteY29" fmla="*/ 8279 h 406990"/>
              <a:gd name="connsiteX30" fmla="*/ 249988 w 334789"/>
              <a:gd name="connsiteY30" fmla="*/ 17192 h 406990"/>
              <a:gd name="connsiteX31" fmla="*/ 253842 w 334789"/>
              <a:gd name="connsiteY31" fmla="*/ 17915 h 406990"/>
              <a:gd name="connsiteX32" fmla="*/ 263077 w 334789"/>
              <a:gd name="connsiteY32" fmla="*/ 11973 h 406990"/>
              <a:gd name="connsiteX33" fmla="*/ 277291 w 334789"/>
              <a:gd name="connsiteY33" fmla="*/ 2175 h 406990"/>
              <a:gd name="connsiteX34" fmla="*/ 281788 w 334789"/>
              <a:gd name="connsiteY34" fmla="*/ 87 h 406990"/>
              <a:gd name="connsiteX35" fmla="*/ 284278 w 334789"/>
              <a:gd name="connsiteY35" fmla="*/ 168 h 406990"/>
              <a:gd name="connsiteX36" fmla="*/ 286125 w 334789"/>
              <a:gd name="connsiteY36" fmla="*/ 5147 h 406990"/>
              <a:gd name="connsiteX37" fmla="*/ 287490 w 334789"/>
              <a:gd name="connsiteY37" fmla="*/ 7716 h 406990"/>
              <a:gd name="connsiteX38" fmla="*/ 334709 w 334789"/>
              <a:gd name="connsiteY38" fmla="*/ 375752 h 40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4789" h="406990">
                <a:moveTo>
                  <a:pt x="334789" y="375752"/>
                </a:moveTo>
                <a:lnTo>
                  <a:pt x="44890" y="406990"/>
                </a:lnTo>
                <a:lnTo>
                  <a:pt x="0" y="56863"/>
                </a:lnTo>
                <a:lnTo>
                  <a:pt x="1606" y="53731"/>
                </a:lnTo>
                <a:cubicBezTo>
                  <a:pt x="3373" y="49796"/>
                  <a:pt x="4979" y="45379"/>
                  <a:pt x="7067" y="41444"/>
                </a:cubicBezTo>
                <a:cubicBezTo>
                  <a:pt x="8030" y="39597"/>
                  <a:pt x="10199" y="35984"/>
                  <a:pt x="12126" y="35020"/>
                </a:cubicBezTo>
                <a:cubicBezTo>
                  <a:pt x="12688" y="34699"/>
                  <a:pt x="13411" y="34538"/>
                  <a:pt x="14053" y="34458"/>
                </a:cubicBezTo>
                <a:cubicBezTo>
                  <a:pt x="15338" y="34297"/>
                  <a:pt x="16784" y="34378"/>
                  <a:pt x="17747" y="34378"/>
                </a:cubicBezTo>
                <a:cubicBezTo>
                  <a:pt x="22003" y="34538"/>
                  <a:pt x="23208" y="36385"/>
                  <a:pt x="26581" y="38714"/>
                </a:cubicBezTo>
                <a:cubicBezTo>
                  <a:pt x="29151" y="40481"/>
                  <a:pt x="32443" y="40962"/>
                  <a:pt x="35655" y="40481"/>
                </a:cubicBezTo>
                <a:cubicBezTo>
                  <a:pt x="39189" y="39999"/>
                  <a:pt x="42722" y="38553"/>
                  <a:pt x="45211" y="36706"/>
                </a:cubicBezTo>
                <a:cubicBezTo>
                  <a:pt x="49387" y="33494"/>
                  <a:pt x="54607" y="28114"/>
                  <a:pt x="59987" y="27391"/>
                </a:cubicBezTo>
                <a:cubicBezTo>
                  <a:pt x="61995" y="27150"/>
                  <a:pt x="64083" y="27552"/>
                  <a:pt x="66091" y="28917"/>
                </a:cubicBezTo>
                <a:cubicBezTo>
                  <a:pt x="70266" y="31808"/>
                  <a:pt x="74924" y="36144"/>
                  <a:pt x="79742" y="37911"/>
                </a:cubicBezTo>
                <a:cubicBezTo>
                  <a:pt x="81589" y="38553"/>
                  <a:pt x="83276" y="38794"/>
                  <a:pt x="84962" y="38553"/>
                </a:cubicBezTo>
                <a:cubicBezTo>
                  <a:pt x="88174" y="38152"/>
                  <a:pt x="90985" y="36224"/>
                  <a:pt x="94037" y="34137"/>
                </a:cubicBezTo>
                <a:cubicBezTo>
                  <a:pt x="100220" y="29961"/>
                  <a:pt x="105681" y="22653"/>
                  <a:pt x="113149" y="21689"/>
                </a:cubicBezTo>
                <a:cubicBezTo>
                  <a:pt x="114835" y="21448"/>
                  <a:pt x="116682" y="21689"/>
                  <a:pt x="118610" y="22171"/>
                </a:cubicBezTo>
                <a:cubicBezTo>
                  <a:pt x="124552" y="23858"/>
                  <a:pt x="126881" y="30362"/>
                  <a:pt x="132181" y="33012"/>
                </a:cubicBezTo>
                <a:cubicBezTo>
                  <a:pt x="136357" y="35100"/>
                  <a:pt x="140934" y="34056"/>
                  <a:pt x="145431" y="34297"/>
                </a:cubicBezTo>
                <a:cubicBezTo>
                  <a:pt x="147921" y="34297"/>
                  <a:pt x="150732" y="35020"/>
                  <a:pt x="153301" y="34699"/>
                </a:cubicBezTo>
                <a:cubicBezTo>
                  <a:pt x="153944" y="34619"/>
                  <a:pt x="154666" y="34458"/>
                  <a:pt x="155229" y="34137"/>
                </a:cubicBezTo>
                <a:cubicBezTo>
                  <a:pt x="160047" y="32290"/>
                  <a:pt x="162938" y="24661"/>
                  <a:pt x="165588" y="20806"/>
                </a:cubicBezTo>
                <a:cubicBezTo>
                  <a:pt x="167997" y="17192"/>
                  <a:pt x="170647" y="9885"/>
                  <a:pt x="174903" y="9323"/>
                </a:cubicBezTo>
                <a:cubicBezTo>
                  <a:pt x="176108" y="9162"/>
                  <a:pt x="177553" y="9564"/>
                  <a:pt x="179159" y="10848"/>
                </a:cubicBezTo>
                <a:cubicBezTo>
                  <a:pt x="186628" y="16711"/>
                  <a:pt x="192249" y="28274"/>
                  <a:pt x="203170" y="26829"/>
                </a:cubicBezTo>
                <a:cubicBezTo>
                  <a:pt x="203652" y="26749"/>
                  <a:pt x="203973" y="26668"/>
                  <a:pt x="204455" y="26588"/>
                </a:cubicBezTo>
                <a:cubicBezTo>
                  <a:pt x="212004" y="25062"/>
                  <a:pt x="218428" y="20565"/>
                  <a:pt x="224290" y="15747"/>
                </a:cubicBezTo>
                <a:cubicBezTo>
                  <a:pt x="227021" y="13579"/>
                  <a:pt x="230634" y="10366"/>
                  <a:pt x="233847" y="9001"/>
                </a:cubicBezTo>
                <a:cubicBezTo>
                  <a:pt x="234650" y="8600"/>
                  <a:pt x="235453" y="8359"/>
                  <a:pt x="236175" y="8279"/>
                </a:cubicBezTo>
                <a:cubicBezTo>
                  <a:pt x="242038" y="7556"/>
                  <a:pt x="245089" y="14542"/>
                  <a:pt x="249988" y="17192"/>
                </a:cubicBezTo>
                <a:cubicBezTo>
                  <a:pt x="251433" y="17915"/>
                  <a:pt x="252718" y="18076"/>
                  <a:pt x="253842" y="17915"/>
                </a:cubicBezTo>
                <a:cubicBezTo>
                  <a:pt x="257295" y="17433"/>
                  <a:pt x="260186" y="14221"/>
                  <a:pt x="263077" y="11973"/>
                </a:cubicBezTo>
                <a:cubicBezTo>
                  <a:pt x="267575" y="8439"/>
                  <a:pt x="272312" y="5147"/>
                  <a:pt x="277291" y="2175"/>
                </a:cubicBezTo>
                <a:cubicBezTo>
                  <a:pt x="278737" y="971"/>
                  <a:pt x="280182" y="328"/>
                  <a:pt x="281788" y="87"/>
                </a:cubicBezTo>
                <a:cubicBezTo>
                  <a:pt x="282511" y="-73"/>
                  <a:pt x="283394" y="7"/>
                  <a:pt x="284278" y="168"/>
                </a:cubicBezTo>
                <a:cubicBezTo>
                  <a:pt x="285402" y="1613"/>
                  <a:pt x="285964" y="3300"/>
                  <a:pt x="286125" y="5147"/>
                </a:cubicBezTo>
                <a:lnTo>
                  <a:pt x="287490" y="7716"/>
                </a:lnTo>
                <a:lnTo>
                  <a:pt x="334709" y="375752"/>
                </a:lnTo>
              </a:path>
            </a:pathLst>
          </a:custGeom>
          <a:solidFill>
            <a:srgbClr val="00C4E5"/>
          </a:solidFill>
          <a:ln w="0"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5EA46A34-CEDF-8A2E-EC24-97FB2BAE748E}"/>
              </a:ext>
            </a:extLst>
          </p:cNvPr>
          <p:cNvSpPr/>
          <p:nvPr/>
        </p:nvSpPr>
        <p:spPr>
          <a:xfrm rot="370865">
            <a:off x="7388769" y="3234852"/>
            <a:ext cx="350368" cy="531494"/>
          </a:xfrm>
          <a:custGeom>
            <a:avLst/>
            <a:gdLst>
              <a:gd name="connsiteX0" fmla="*/ 154024 w 350368"/>
              <a:gd name="connsiteY0" fmla="*/ 523585 h 531494"/>
              <a:gd name="connsiteX1" fmla="*/ 142219 w 350368"/>
              <a:gd name="connsiteY1" fmla="*/ 525111 h 531494"/>
              <a:gd name="connsiteX2" fmla="*/ 129370 w 350368"/>
              <a:gd name="connsiteY2" fmla="*/ 510736 h 531494"/>
              <a:gd name="connsiteX3" fmla="*/ 116361 w 350368"/>
              <a:gd name="connsiteY3" fmla="*/ 496603 h 531494"/>
              <a:gd name="connsiteX4" fmla="*/ 109696 w 350368"/>
              <a:gd name="connsiteY4" fmla="*/ 493872 h 531494"/>
              <a:gd name="connsiteX5" fmla="*/ 106885 w 350368"/>
              <a:gd name="connsiteY5" fmla="*/ 495157 h 531494"/>
              <a:gd name="connsiteX6" fmla="*/ 97168 w 350368"/>
              <a:gd name="connsiteY6" fmla="*/ 515635 h 531494"/>
              <a:gd name="connsiteX7" fmla="*/ 87773 w 350368"/>
              <a:gd name="connsiteY7" fmla="*/ 529447 h 531494"/>
              <a:gd name="connsiteX8" fmla="*/ 82714 w 350368"/>
              <a:gd name="connsiteY8" fmla="*/ 531375 h 531494"/>
              <a:gd name="connsiteX9" fmla="*/ 64725 w 350368"/>
              <a:gd name="connsiteY9" fmla="*/ 525914 h 531494"/>
              <a:gd name="connsiteX10" fmla="*/ 63280 w 350368"/>
              <a:gd name="connsiteY10" fmla="*/ 524790 h 531494"/>
              <a:gd name="connsiteX11" fmla="*/ 0 w 350368"/>
              <a:gd name="connsiteY11" fmla="*/ 31238 h 531494"/>
              <a:gd name="connsiteX12" fmla="*/ 289899 w 350368"/>
              <a:gd name="connsiteY12" fmla="*/ 0 h 531494"/>
              <a:gd name="connsiteX13" fmla="*/ 350368 w 350368"/>
              <a:gd name="connsiteY13" fmla="*/ 471628 h 531494"/>
              <a:gd name="connsiteX14" fmla="*/ 344506 w 350368"/>
              <a:gd name="connsiteY14" fmla="*/ 478454 h 531494"/>
              <a:gd name="connsiteX15" fmla="*/ 340571 w 350368"/>
              <a:gd name="connsiteY15" fmla="*/ 480221 h 531494"/>
              <a:gd name="connsiteX16" fmla="*/ 332220 w 350368"/>
              <a:gd name="connsiteY16" fmla="*/ 477249 h 531494"/>
              <a:gd name="connsiteX17" fmla="*/ 320736 w 350368"/>
              <a:gd name="connsiteY17" fmla="*/ 468978 h 531494"/>
              <a:gd name="connsiteX18" fmla="*/ 317765 w 350368"/>
              <a:gd name="connsiteY18" fmla="*/ 471066 h 531494"/>
              <a:gd name="connsiteX19" fmla="*/ 307325 w 350368"/>
              <a:gd name="connsiteY19" fmla="*/ 491704 h 531494"/>
              <a:gd name="connsiteX20" fmla="*/ 304274 w 350368"/>
              <a:gd name="connsiteY20" fmla="*/ 496843 h 531494"/>
              <a:gd name="connsiteX21" fmla="*/ 301142 w 350368"/>
              <a:gd name="connsiteY21" fmla="*/ 498931 h 531494"/>
              <a:gd name="connsiteX22" fmla="*/ 298974 w 350368"/>
              <a:gd name="connsiteY22" fmla="*/ 498691 h 531494"/>
              <a:gd name="connsiteX23" fmla="*/ 282270 w 350368"/>
              <a:gd name="connsiteY23" fmla="*/ 490259 h 531494"/>
              <a:gd name="connsiteX24" fmla="*/ 270064 w 350368"/>
              <a:gd name="connsiteY24" fmla="*/ 481826 h 531494"/>
              <a:gd name="connsiteX25" fmla="*/ 266932 w 350368"/>
              <a:gd name="connsiteY25" fmla="*/ 481345 h 531494"/>
              <a:gd name="connsiteX26" fmla="*/ 252799 w 350368"/>
              <a:gd name="connsiteY26" fmla="*/ 497727 h 531494"/>
              <a:gd name="connsiteX27" fmla="*/ 242841 w 350368"/>
              <a:gd name="connsiteY27" fmla="*/ 505195 h 531494"/>
              <a:gd name="connsiteX28" fmla="*/ 240432 w 350368"/>
              <a:gd name="connsiteY28" fmla="*/ 505195 h 531494"/>
              <a:gd name="connsiteX29" fmla="*/ 231839 w 350368"/>
              <a:gd name="connsiteY29" fmla="*/ 498851 h 531494"/>
              <a:gd name="connsiteX30" fmla="*/ 226459 w 350368"/>
              <a:gd name="connsiteY30" fmla="*/ 493792 h 531494"/>
              <a:gd name="connsiteX31" fmla="*/ 226057 w 350368"/>
              <a:gd name="connsiteY31" fmla="*/ 493792 h 531494"/>
              <a:gd name="connsiteX32" fmla="*/ 218589 w 350368"/>
              <a:gd name="connsiteY32" fmla="*/ 500698 h 531494"/>
              <a:gd name="connsiteX33" fmla="*/ 210880 w 350368"/>
              <a:gd name="connsiteY33" fmla="*/ 506239 h 531494"/>
              <a:gd name="connsiteX34" fmla="*/ 197951 w 350368"/>
              <a:gd name="connsiteY34" fmla="*/ 500939 h 531494"/>
              <a:gd name="connsiteX35" fmla="*/ 180203 w 350368"/>
              <a:gd name="connsiteY35" fmla="*/ 485601 h 531494"/>
              <a:gd name="connsiteX36" fmla="*/ 177714 w 350368"/>
              <a:gd name="connsiteY36" fmla="*/ 486886 h 531494"/>
              <a:gd name="connsiteX37" fmla="*/ 155951 w 350368"/>
              <a:gd name="connsiteY37" fmla="*/ 521577 h 531494"/>
              <a:gd name="connsiteX38" fmla="*/ 153944 w 350368"/>
              <a:gd name="connsiteY38" fmla="*/ 523424 h 53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0368" h="531494">
                <a:moveTo>
                  <a:pt x="154024" y="523585"/>
                </a:moveTo>
                <a:lnTo>
                  <a:pt x="142219" y="525111"/>
                </a:lnTo>
                <a:cubicBezTo>
                  <a:pt x="137240" y="522300"/>
                  <a:pt x="133065" y="515635"/>
                  <a:pt x="129370" y="510736"/>
                </a:cubicBezTo>
                <a:cubicBezTo>
                  <a:pt x="125596" y="505677"/>
                  <a:pt x="121179" y="500618"/>
                  <a:pt x="116361" y="496603"/>
                </a:cubicBezTo>
                <a:cubicBezTo>
                  <a:pt x="114434" y="494836"/>
                  <a:pt x="112025" y="493551"/>
                  <a:pt x="109696" y="493872"/>
                </a:cubicBezTo>
                <a:cubicBezTo>
                  <a:pt x="108813" y="494033"/>
                  <a:pt x="107849" y="494354"/>
                  <a:pt x="106885" y="495157"/>
                </a:cubicBezTo>
                <a:cubicBezTo>
                  <a:pt x="102308" y="498931"/>
                  <a:pt x="99417" y="510977"/>
                  <a:pt x="97168" y="515635"/>
                </a:cubicBezTo>
                <a:cubicBezTo>
                  <a:pt x="94759" y="520212"/>
                  <a:pt x="92270" y="526235"/>
                  <a:pt x="87773" y="529447"/>
                </a:cubicBezTo>
                <a:cubicBezTo>
                  <a:pt x="86327" y="530491"/>
                  <a:pt x="84561" y="531134"/>
                  <a:pt x="82714" y="531375"/>
                </a:cubicBezTo>
                <a:cubicBezTo>
                  <a:pt x="76611" y="532178"/>
                  <a:pt x="69223" y="528805"/>
                  <a:pt x="64725" y="525914"/>
                </a:cubicBezTo>
                <a:lnTo>
                  <a:pt x="63280" y="524790"/>
                </a:lnTo>
                <a:lnTo>
                  <a:pt x="0" y="31238"/>
                </a:lnTo>
                <a:lnTo>
                  <a:pt x="289899" y="0"/>
                </a:lnTo>
                <a:lnTo>
                  <a:pt x="350368" y="471628"/>
                </a:lnTo>
                <a:cubicBezTo>
                  <a:pt x="348521" y="473796"/>
                  <a:pt x="346915" y="476285"/>
                  <a:pt x="344506" y="478454"/>
                </a:cubicBezTo>
                <a:cubicBezTo>
                  <a:pt x="343141" y="479578"/>
                  <a:pt x="341856" y="480060"/>
                  <a:pt x="340571" y="480221"/>
                </a:cubicBezTo>
                <a:cubicBezTo>
                  <a:pt x="337761" y="480622"/>
                  <a:pt x="334950" y="479016"/>
                  <a:pt x="332220" y="477249"/>
                </a:cubicBezTo>
                <a:cubicBezTo>
                  <a:pt x="328847" y="475162"/>
                  <a:pt x="324751" y="468496"/>
                  <a:pt x="320736" y="468978"/>
                </a:cubicBezTo>
                <a:cubicBezTo>
                  <a:pt x="319772" y="469139"/>
                  <a:pt x="318728" y="469701"/>
                  <a:pt x="317765" y="471066"/>
                </a:cubicBezTo>
                <a:cubicBezTo>
                  <a:pt x="313187" y="477249"/>
                  <a:pt x="311180" y="485119"/>
                  <a:pt x="307325" y="491704"/>
                </a:cubicBezTo>
                <a:cubicBezTo>
                  <a:pt x="306281" y="493390"/>
                  <a:pt x="305318" y="495077"/>
                  <a:pt x="304274" y="496843"/>
                </a:cubicBezTo>
                <a:cubicBezTo>
                  <a:pt x="303390" y="498129"/>
                  <a:pt x="302346" y="498771"/>
                  <a:pt x="301142" y="498931"/>
                </a:cubicBezTo>
                <a:cubicBezTo>
                  <a:pt x="300419" y="499012"/>
                  <a:pt x="299777" y="498931"/>
                  <a:pt x="298974" y="498691"/>
                </a:cubicBezTo>
                <a:cubicBezTo>
                  <a:pt x="293272" y="499092"/>
                  <a:pt x="286526" y="493551"/>
                  <a:pt x="282270" y="490259"/>
                </a:cubicBezTo>
                <a:cubicBezTo>
                  <a:pt x="278496" y="487448"/>
                  <a:pt x="274641" y="483593"/>
                  <a:pt x="270064" y="481826"/>
                </a:cubicBezTo>
                <a:cubicBezTo>
                  <a:pt x="268940" y="481345"/>
                  <a:pt x="267896" y="481264"/>
                  <a:pt x="266932" y="481345"/>
                </a:cubicBezTo>
                <a:cubicBezTo>
                  <a:pt x="260267" y="482228"/>
                  <a:pt x="255770" y="493471"/>
                  <a:pt x="252799" y="497727"/>
                </a:cubicBezTo>
                <a:cubicBezTo>
                  <a:pt x="250068" y="501421"/>
                  <a:pt x="247257" y="504553"/>
                  <a:pt x="242841" y="505195"/>
                </a:cubicBezTo>
                <a:cubicBezTo>
                  <a:pt x="242038" y="505276"/>
                  <a:pt x="241315" y="505356"/>
                  <a:pt x="240432" y="505195"/>
                </a:cubicBezTo>
                <a:cubicBezTo>
                  <a:pt x="236256" y="504874"/>
                  <a:pt x="234168" y="501983"/>
                  <a:pt x="231839" y="498851"/>
                </a:cubicBezTo>
                <a:cubicBezTo>
                  <a:pt x="230394" y="496924"/>
                  <a:pt x="229189" y="493792"/>
                  <a:pt x="226459" y="493792"/>
                </a:cubicBezTo>
                <a:cubicBezTo>
                  <a:pt x="226298" y="493792"/>
                  <a:pt x="226218" y="493792"/>
                  <a:pt x="226057" y="493792"/>
                </a:cubicBezTo>
                <a:cubicBezTo>
                  <a:pt x="223006" y="494194"/>
                  <a:pt x="220516" y="498691"/>
                  <a:pt x="218589" y="500698"/>
                </a:cubicBezTo>
                <a:cubicBezTo>
                  <a:pt x="216420" y="502947"/>
                  <a:pt x="214092" y="505838"/>
                  <a:pt x="210880" y="506239"/>
                </a:cubicBezTo>
                <a:cubicBezTo>
                  <a:pt x="206302" y="506802"/>
                  <a:pt x="201404" y="503589"/>
                  <a:pt x="197951" y="500939"/>
                </a:cubicBezTo>
                <a:cubicBezTo>
                  <a:pt x="194096" y="497968"/>
                  <a:pt x="186387" y="484798"/>
                  <a:pt x="180203" y="485601"/>
                </a:cubicBezTo>
                <a:cubicBezTo>
                  <a:pt x="179400" y="485762"/>
                  <a:pt x="178597" y="486083"/>
                  <a:pt x="177714" y="486886"/>
                </a:cubicBezTo>
                <a:cubicBezTo>
                  <a:pt x="167756" y="496282"/>
                  <a:pt x="165267" y="511941"/>
                  <a:pt x="155951" y="521577"/>
                </a:cubicBezTo>
                <a:lnTo>
                  <a:pt x="153944" y="523424"/>
                </a:lnTo>
              </a:path>
            </a:pathLst>
          </a:custGeom>
          <a:solidFill>
            <a:srgbClr val="00C4E5"/>
          </a:solidFill>
          <a:ln w="0" cap="flat">
            <a:noFill/>
            <a:prstDash val="solid"/>
            <a:miter/>
          </a:ln>
        </p:spPr>
        <p:txBody>
          <a:bodyPr rtlCol="0" anchor="ctr"/>
          <a:lstStyle/>
          <a:p>
            <a:endParaRPr lang="en-US" dirty="0"/>
          </a:p>
        </p:txBody>
      </p:sp>
      <p:sp>
        <p:nvSpPr>
          <p:cNvPr id="28" name="TextBox 27">
            <a:extLst>
              <a:ext uri="{FF2B5EF4-FFF2-40B4-BE49-F238E27FC236}">
                <a16:creationId xmlns:a16="http://schemas.microsoft.com/office/drawing/2014/main" id="{AA04698B-48AF-C4D1-649A-900033B1310F}"/>
              </a:ext>
            </a:extLst>
          </p:cNvPr>
          <p:cNvSpPr txBox="1"/>
          <p:nvPr/>
        </p:nvSpPr>
        <p:spPr>
          <a:xfrm>
            <a:off x="734101" y="3851324"/>
            <a:ext cx="2263011" cy="1908215"/>
          </a:xfrm>
          <a:prstGeom prst="rect">
            <a:avLst/>
          </a:prstGeom>
          <a:noFill/>
        </p:spPr>
        <p:txBody>
          <a:bodyPr wrap="square">
            <a:spAutoFit/>
          </a:bodyPr>
          <a:lstStyle/>
          <a:p>
            <a:pPr algn="ctr"/>
            <a:r>
              <a:rPr lang="en-US" sz="2800" b="1" dirty="0"/>
              <a:t>Behaviors: </a:t>
            </a:r>
          </a:p>
          <a:p>
            <a:pPr algn="ctr"/>
            <a:r>
              <a:rPr lang="en-US" dirty="0"/>
              <a:t>Coming in late, leaving early, arguing, disengaging, canceling, withdrawing </a:t>
            </a:r>
          </a:p>
        </p:txBody>
      </p:sp>
      <p:sp>
        <p:nvSpPr>
          <p:cNvPr id="29" name="TextBox 28">
            <a:extLst>
              <a:ext uri="{FF2B5EF4-FFF2-40B4-BE49-F238E27FC236}">
                <a16:creationId xmlns:a16="http://schemas.microsoft.com/office/drawing/2014/main" id="{4CD9AECF-7407-012A-4556-390D661B7B8D}"/>
              </a:ext>
            </a:extLst>
          </p:cNvPr>
          <p:cNvSpPr txBox="1"/>
          <p:nvPr/>
        </p:nvSpPr>
        <p:spPr>
          <a:xfrm>
            <a:off x="3494922" y="3842065"/>
            <a:ext cx="2467467" cy="1077218"/>
          </a:xfrm>
          <a:prstGeom prst="rect">
            <a:avLst/>
          </a:prstGeom>
          <a:noFill/>
        </p:spPr>
        <p:txBody>
          <a:bodyPr wrap="square">
            <a:spAutoFit/>
          </a:bodyPr>
          <a:lstStyle/>
          <a:p>
            <a:pPr algn="ctr"/>
            <a:r>
              <a:rPr lang="en-US" sz="2800" b="1" dirty="0"/>
              <a:t>Appearance: </a:t>
            </a:r>
          </a:p>
          <a:p>
            <a:pPr algn="ctr"/>
            <a:r>
              <a:rPr lang="en-US" dirty="0"/>
              <a:t>Disheveled clothing, unkept, looking tired </a:t>
            </a:r>
          </a:p>
        </p:txBody>
      </p:sp>
      <p:sp>
        <p:nvSpPr>
          <p:cNvPr id="30" name="TextBox 29">
            <a:extLst>
              <a:ext uri="{FF2B5EF4-FFF2-40B4-BE49-F238E27FC236}">
                <a16:creationId xmlns:a16="http://schemas.microsoft.com/office/drawing/2014/main" id="{1B9D17C8-D54C-EDE7-6DF4-504114C0717D}"/>
              </a:ext>
            </a:extLst>
          </p:cNvPr>
          <p:cNvSpPr txBox="1"/>
          <p:nvPr/>
        </p:nvSpPr>
        <p:spPr>
          <a:xfrm>
            <a:off x="6253522" y="3838112"/>
            <a:ext cx="2589789" cy="1631216"/>
          </a:xfrm>
          <a:prstGeom prst="rect">
            <a:avLst/>
          </a:prstGeom>
          <a:noFill/>
        </p:spPr>
        <p:txBody>
          <a:bodyPr wrap="square">
            <a:spAutoFit/>
          </a:bodyPr>
          <a:lstStyle/>
          <a:p>
            <a:pPr algn="ctr"/>
            <a:r>
              <a:rPr lang="en-US" sz="2800" b="1" dirty="0"/>
              <a:t>Feelings:</a:t>
            </a:r>
            <a:r>
              <a:rPr lang="en-US" sz="2000" b="1" dirty="0"/>
              <a:t> </a:t>
            </a:r>
          </a:p>
          <a:p>
            <a:pPr algn="ctr"/>
            <a:r>
              <a:rPr lang="en-US" dirty="0"/>
              <a:t>Worrying excessively, sad, irritated, no longer interested in hobbies, hopelessness</a:t>
            </a:r>
          </a:p>
        </p:txBody>
      </p:sp>
      <p:sp>
        <p:nvSpPr>
          <p:cNvPr id="31" name="TextBox 30">
            <a:extLst>
              <a:ext uri="{FF2B5EF4-FFF2-40B4-BE49-F238E27FC236}">
                <a16:creationId xmlns:a16="http://schemas.microsoft.com/office/drawing/2014/main" id="{04A1CAD8-8598-6ACA-8827-A830E3BF73D1}"/>
              </a:ext>
            </a:extLst>
          </p:cNvPr>
          <p:cNvSpPr txBox="1"/>
          <p:nvPr/>
        </p:nvSpPr>
        <p:spPr>
          <a:xfrm>
            <a:off x="9323725" y="3843744"/>
            <a:ext cx="2197715" cy="1908215"/>
          </a:xfrm>
          <a:prstGeom prst="rect">
            <a:avLst/>
          </a:prstGeom>
          <a:noFill/>
        </p:spPr>
        <p:txBody>
          <a:bodyPr wrap="square">
            <a:spAutoFit/>
          </a:bodyPr>
          <a:lstStyle/>
          <a:p>
            <a:pPr algn="ctr"/>
            <a:r>
              <a:rPr lang="en-US" sz="2800" b="1" dirty="0"/>
              <a:t>Thoughts: </a:t>
            </a:r>
          </a:p>
          <a:p>
            <a:pPr algn="ctr"/>
            <a:r>
              <a:rPr lang="en-US" dirty="0"/>
              <a:t>Concentration or focusing issues, being very indecisive, self-blame or criticism, hopelessness </a:t>
            </a:r>
          </a:p>
        </p:txBody>
      </p:sp>
      <p:sp>
        <p:nvSpPr>
          <p:cNvPr id="17" name="TextBox 16">
            <a:extLst>
              <a:ext uri="{FF2B5EF4-FFF2-40B4-BE49-F238E27FC236}">
                <a16:creationId xmlns:a16="http://schemas.microsoft.com/office/drawing/2014/main" id="{EE757670-C5B6-82FA-E1F1-816F858C5C4C}"/>
              </a:ext>
            </a:extLst>
          </p:cNvPr>
          <p:cNvSpPr txBox="1"/>
          <p:nvPr/>
        </p:nvSpPr>
        <p:spPr>
          <a:xfrm>
            <a:off x="2609025" y="184436"/>
            <a:ext cx="6973950" cy="523220"/>
          </a:xfrm>
          <a:prstGeom prst="rect">
            <a:avLst/>
          </a:prstGeom>
          <a:noFill/>
        </p:spPr>
        <p:txBody>
          <a:bodyPr wrap="square" rtlCol="0">
            <a:spAutoFit/>
          </a:bodyPr>
          <a:lstStyle/>
          <a:p>
            <a:pPr algn="ctr"/>
            <a:r>
              <a:rPr lang="en-US" sz="2800" b="1" dirty="0">
                <a:solidFill>
                  <a:schemeClr val="accent1"/>
                </a:solidFill>
                <a:latin typeface="+mj-lt"/>
              </a:rPr>
              <a:t>Key Signs of a Behavioral Health Challenge</a:t>
            </a:r>
          </a:p>
        </p:txBody>
      </p:sp>
      <p:sp>
        <p:nvSpPr>
          <p:cNvPr id="18" name="Slide Number Placeholder 5">
            <a:extLst>
              <a:ext uri="{FF2B5EF4-FFF2-40B4-BE49-F238E27FC236}">
                <a16:creationId xmlns:a16="http://schemas.microsoft.com/office/drawing/2014/main" id="{BA8C19D8-1A52-9361-3830-DF66DA8F2262}"/>
              </a:ext>
            </a:extLst>
          </p:cNvPr>
          <p:cNvSpPr txBox="1">
            <a:spLocks/>
          </p:cNvSpPr>
          <p:nvPr/>
        </p:nvSpPr>
        <p:spPr>
          <a:xfrm>
            <a:off x="10031832" y="6501399"/>
            <a:ext cx="2053795"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745CB9-ABD5-2A4C-8CC4-BD5C920CF6F1}" type="slidenum">
              <a:rPr lang="en-US" smtClean="0">
                <a:solidFill>
                  <a:schemeClr val="tx1"/>
                </a:solidFill>
              </a:rPr>
              <a:pPr/>
              <a:t>18</a:t>
            </a:fld>
            <a:endParaRPr lang="en-US" dirty="0">
              <a:solidFill>
                <a:schemeClr val="tx1"/>
              </a:solidFill>
            </a:endParaRPr>
          </a:p>
        </p:txBody>
      </p:sp>
    </p:spTree>
    <p:extLst>
      <p:ext uri="{BB962C8B-B14F-4D97-AF65-F5344CB8AC3E}">
        <p14:creationId xmlns:p14="http://schemas.microsoft.com/office/powerpoint/2010/main" val="853835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3BEBBD-5E97-E748-AB97-47C407B4E351}"/>
              </a:ext>
            </a:extLst>
          </p:cNvPr>
          <p:cNvSpPr>
            <a:spLocks noGrp="1"/>
          </p:cNvSpPr>
          <p:nvPr>
            <p:ph idx="1"/>
          </p:nvPr>
        </p:nvSpPr>
        <p:spPr>
          <a:xfrm>
            <a:off x="529193" y="1691636"/>
            <a:ext cx="11015415" cy="3683361"/>
          </a:xfrm>
        </p:spPr>
        <p:txBody>
          <a:bodyPr>
            <a:normAutofit/>
          </a:bodyPr>
          <a:lstStyle/>
          <a:p>
            <a:r>
              <a:rPr lang="en-US" sz="2800" dirty="0"/>
              <a:t>Review Workplace Drug Policy</a:t>
            </a:r>
          </a:p>
          <a:p>
            <a:r>
              <a:rPr lang="en-US" sz="2800" dirty="0"/>
              <a:t>Provide Employee Education on Behavioral Health</a:t>
            </a:r>
          </a:p>
          <a:p>
            <a:r>
              <a:rPr lang="en-US" sz="2800" dirty="0"/>
              <a:t>Update Policies and Programs Annually to Reflect Key Initiatives </a:t>
            </a:r>
          </a:p>
          <a:p>
            <a:r>
              <a:rPr lang="en-US" sz="2800" dirty="0"/>
              <a:t>Ensure Your Organization is Deriving Engagement and Outcomes from Programs in Place</a:t>
            </a:r>
          </a:p>
        </p:txBody>
      </p:sp>
      <p:sp>
        <p:nvSpPr>
          <p:cNvPr id="6" name="TextBox 5">
            <a:extLst>
              <a:ext uri="{FF2B5EF4-FFF2-40B4-BE49-F238E27FC236}">
                <a16:creationId xmlns:a16="http://schemas.microsoft.com/office/drawing/2014/main" id="{001286EA-76E0-1A85-A48C-B75FB7A0EC7E}"/>
              </a:ext>
            </a:extLst>
          </p:cNvPr>
          <p:cNvSpPr txBox="1"/>
          <p:nvPr/>
        </p:nvSpPr>
        <p:spPr>
          <a:xfrm>
            <a:off x="2609025" y="184436"/>
            <a:ext cx="6973950" cy="523220"/>
          </a:xfrm>
          <a:prstGeom prst="rect">
            <a:avLst/>
          </a:prstGeom>
          <a:noFill/>
        </p:spPr>
        <p:txBody>
          <a:bodyPr wrap="square" rtlCol="0">
            <a:spAutoFit/>
          </a:bodyPr>
          <a:lstStyle/>
          <a:p>
            <a:pPr algn="ctr"/>
            <a:r>
              <a:rPr lang="en-US" sz="2800" b="1" dirty="0">
                <a:solidFill>
                  <a:schemeClr val="accent1"/>
                </a:solidFill>
                <a:latin typeface="+mj-lt"/>
              </a:rPr>
              <a:t>Workplace Best Practices</a:t>
            </a:r>
          </a:p>
        </p:txBody>
      </p:sp>
      <p:sp>
        <p:nvSpPr>
          <p:cNvPr id="7" name="Slide Number Placeholder 5">
            <a:extLst>
              <a:ext uri="{FF2B5EF4-FFF2-40B4-BE49-F238E27FC236}">
                <a16:creationId xmlns:a16="http://schemas.microsoft.com/office/drawing/2014/main" id="{0C2BA1FE-8A82-72AE-A430-A39B33517BD3}"/>
              </a:ext>
            </a:extLst>
          </p:cNvPr>
          <p:cNvSpPr txBox="1">
            <a:spLocks/>
          </p:cNvSpPr>
          <p:nvPr/>
        </p:nvSpPr>
        <p:spPr>
          <a:xfrm>
            <a:off x="10031832" y="6501399"/>
            <a:ext cx="2053795"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745CB9-ABD5-2A4C-8CC4-BD5C920CF6F1}" type="slidenum">
              <a:rPr lang="en-US" smtClean="0">
                <a:solidFill>
                  <a:schemeClr val="tx1"/>
                </a:solidFill>
              </a:rPr>
              <a:pPr/>
              <a:t>19</a:t>
            </a:fld>
            <a:endParaRPr lang="en-US" dirty="0">
              <a:solidFill>
                <a:schemeClr val="tx1"/>
              </a:solidFill>
            </a:endParaRPr>
          </a:p>
        </p:txBody>
      </p:sp>
    </p:spTree>
    <p:extLst>
      <p:ext uri="{BB962C8B-B14F-4D97-AF65-F5344CB8AC3E}">
        <p14:creationId xmlns:p14="http://schemas.microsoft.com/office/powerpoint/2010/main" val="1931538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8AAC04E-1493-F242-AADD-1CDD774B6684}"/>
              </a:ext>
            </a:extLst>
          </p:cNvPr>
          <p:cNvSpPr>
            <a:spLocks noGrp="1"/>
          </p:cNvSpPr>
          <p:nvPr>
            <p:ph idx="1"/>
          </p:nvPr>
        </p:nvSpPr>
        <p:spPr>
          <a:xfrm>
            <a:off x="437753" y="1323658"/>
            <a:ext cx="11015415" cy="3683361"/>
          </a:xfrm>
        </p:spPr>
        <p:txBody>
          <a:bodyPr>
            <a:noAutofit/>
          </a:bodyPr>
          <a:lstStyle/>
          <a:p>
            <a:pPr marL="0" indent="0">
              <a:buNone/>
            </a:pPr>
            <a:r>
              <a:rPr lang="en-US" sz="2000" b="1" dirty="0"/>
              <a:t>Richard Jones, MA, MBA, LCAS, CCS, CCDP, CAI</a:t>
            </a:r>
            <a:br>
              <a:rPr lang="en-US" sz="2000" b="1" dirty="0"/>
            </a:br>
            <a:r>
              <a:rPr lang="en-US" sz="2000" b="1" dirty="0"/>
              <a:t>Chief Clinical Officer, Youturn Health</a:t>
            </a:r>
          </a:p>
        </p:txBody>
      </p:sp>
      <p:sp>
        <p:nvSpPr>
          <p:cNvPr id="6" name="Content Placeholder 2">
            <a:extLst>
              <a:ext uri="{FF2B5EF4-FFF2-40B4-BE49-F238E27FC236}">
                <a16:creationId xmlns:a16="http://schemas.microsoft.com/office/drawing/2014/main" id="{C024D8E0-4301-DE40-8324-A133DE7B5D58}"/>
              </a:ext>
            </a:extLst>
          </p:cNvPr>
          <p:cNvSpPr txBox="1">
            <a:spLocks/>
          </p:cNvSpPr>
          <p:nvPr/>
        </p:nvSpPr>
        <p:spPr>
          <a:xfrm>
            <a:off x="437753" y="1940056"/>
            <a:ext cx="6283087" cy="36699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unito"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Nunito"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Nunito"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unito"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unit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6985" indent="0" rtl="0">
              <a:lnSpc>
                <a:spcPct val="109000"/>
              </a:lnSpc>
              <a:spcBef>
                <a:spcPts val="600"/>
              </a:spcBef>
              <a:spcAft>
                <a:spcPts val="600"/>
              </a:spcAft>
              <a:buNone/>
            </a:pPr>
            <a:r>
              <a:rPr lang="en-US" sz="1800" b="0" i="0" u="none" strike="noStrike" dirty="0">
                <a:solidFill>
                  <a:srgbClr val="363840"/>
                </a:solidFill>
                <a:effectLst/>
                <a:latin typeface="+mn-lt"/>
              </a:rPr>
              <a:t>Richard Jones is an experienced therapist, clinician, and healthcare entrepreneur operating primarily in the behavioral health space. Richard has wide-ranging professional experience across nearly all behavioral health domains, including mental health, substance use disorders, co-occurring disorders, and intellectual disabilities.</a:t>
            </a:r>
          </a:p>
          <a:p>
            <a:pPr marL="0" marR="6985" indent="0" rtl="0">
              <a:lnSpc>
                <a:spcPct val="109000"/>
              </a:lnSpc>
              <a:spcBef>
                <a:spcPts val="600"/>
              </a:spcBef>
              <a:spcAft>
                <a:spcPts val="600"/>
              </a:spcAft>
              <a:buNone/>
            </a:pPr>
            <a:r>
              <a:rPr lang="en-US" sz="1800" b="0" i="0" u="none" strike="noStrike" dirty="0">
                <a:solidFill>
                  <a:srgbClr val="363840"/>
                </a:solidFill>
                <a:effectLst/>
                <a:latin typeface="+mn-lt"/>
              </a:rPr>
              <a:t>He has over 20 years of management experience and has been instrumental in the launch and rebuild of multiple programs nationwide. Richard is passionate about providing quality care and supporting people in need. He has been the founding CEO of two non-profit organizations and two for-profit business dedicated to disrupting the behavioral health space for the betterment of people in need.</a:t>
            </a:r>
            <a:endParaRPr lang="en-US" sz="1800" dirty="0">
              <a:solidFill>
                <a:srgbClr val="363840"/>
              </a:solidFill>
              <a:latin typeface="+mn-lt"/>
            </a:endParaRPr>
          </a:p>
        </p:txBody>
      </p:sp>
      <p:sp>
        <p:nvSpPr>
          <p:cNvPr id="3" name="Slide Number Placeholder 5">
            <a:extLst>
              <a:ext uri="{FF2B5EF4-FFF2-40B4-BE49-F238E27FC236}">
                <a16:creationId xmlns:a16="http://schemas.microsoft.com/office/drawing/2014/main" id="{0544CE16-6693-97F7-9C6B-F264D220A074}"/>
              </a:ext>
            </a:extLst>
          </p:cNvPr>
          <p:cNvSpPr txBox="1">
            <a:spLocks/>
          </p:cNvSpPr>
          <p:nvPr/>
        </p:nvSpPr>
        <p:spPr>
          <a:xfrm>
            <a:off x="10031832" y="6501399"/>
            <a:ext cx="2053795"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745CB9-ABD5-2A4C-8CC4-BD5C920CF6F1}" type="slidenum">
              <a:rPr lang="en-US" smtClean="0">
                <a:solidFill>
                  <a:schemeClr val="tx1"/>
                </a:solidFill>
              </a:rPr>
              <a:pPr/>
              <a:t>2</a:t>
            </a:fld>
            <a:endParaRPr lang="en-US" dirty="0">
              <a:solidFill>
                <a:schemeClr val="tx1"/>
              </a:solidFill>
            </a:endParaRPr>
          </a:p>
        </p:txBody>
      </p:sp>
      <p:pic>
        <p:nvPicPr>
          <p:cNvPr id="7" name="Picture 6">
            <a:extLst>
              <a:ext uri="{FF2B5EF4-FFF2-40B4-BE49-F238E27FC236}">
                <a16:creationId xmlns:a16="http://schemas.microsoft.com/office/drawing/2014/main" id="{08576568-512E-53F5-2929-81CFE7389B72}"/>
              </a:ext>
            </a:extLst>
          </p:cNvPr>
          <p:cNvPicPr>
            <a:picLocks noChangeAspect="1"/>
          </p:cNvPicPr>
          <p:nvPr/>
        </p:nvPicPr>
        <p:blipFill>
          <a:blip r:embed="rId3"/>
          <a:stretch>
            <a:fillRect/>
          </a:stretch>
        </p:blipFill>
        <p:spPr>
          <a:xfrm>
            <a:off x="7255247" y="1505206"/>
            <a:ext cx="3693994" cy="4249003"/>
          </a:xfrm>
          <a:prstGeom prst="rect">
            <a:avLst/>
          </a:prstGeom>
        </p:spPr>
      </p:pic>
    </p:spTree>
    <p:extLst>
      <p:ext uri="{BB962C8B-B14F-4D97-AF65-F5344CB8AC3E}">
        <p14:creationId xmlns:p14="http://schemas.microsoft.com/office/powerpoint/2010/main" val="2417724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4934D73-CA20-1146-9651-73565A2CDD56}"/>
              </a:ext>
            </a:extLst>
          </p:cNvPr>
          <p:cNvSpPr txBox="1">
            <a:spLocks/>
          </p:cNvSpPr>
          <p:nvPr/>
        </p:nvSpPr>
        <p:spPr>
          <a:xfrm>
            <a:off x="665922" y="1619355"/>
            <a:ext cx="11343198" cy="44252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unito"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Nunito"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Nunito"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unito"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unit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pPr>
            <a:r>
              <a:rPr lang="en-US" b="1" dirty="0">
                <a:solidFill>
                  <a:srgbClr val="2461FF"/>
                </a:solidFill>
                <a:latin typeface="+mn-lt"/>
              </a:rPr>
              <a:t>Identify, promote, and measure </a:t>
            </a:r>
            <a:r>
              <a:rPr lang="en-US" dirty="0">
                <a:latin typeface="+mn-lt"/>
              </a:rPr>
              <a:t>existing programs in place </a:t>
            </a:r>
          </a:p>
          <a:p>
            <a:pPr>
              <a:spcBef>
                <a:spcPts val="600"/>
              </a:spcBef>
              <a:spcAft>
                <a:spcPts val="600"/>
              </a:spcAft>
            </a:pPr>
            <a:r>
              <a:rPr lang="en-US" b="1" dirty="0">
                <a:solidFill>
                  <a:srgbClr val="2461FF"/>
                </a:solidFill>
                <a:latin typeface="+mn-lt"/>
              </a:rPr>
              <a:t>Recognize diverse needs </a:t>
            </a:r>
            <a:r>
              <a:rPr lang="en-US" dirty="0">
                <a:latin typeface="+mn-lt"/>
              </a:rPr>
              <a:t>and desires for support among employees</a:t>
            </a:r>
          </a:p>
          <a:p>
            <a:pPr lvl="1">
              <a:spcBef>
                <a:spcPts val="600"/>
              </a:spcBef>
              <a:spcAft>
                <a:spcPts val="600"/>
              </a:spcAft>
            </a:pPr>
            <a:r>
              <a:rPr lang="en-US" dirty="0">
                <a:latin typeface="+mn-lt"/>
              </a:rPr>
              <a:t>Conduct needs assessments and explore the needs of employees when possible</a:t>
            </a:r>
          </a:p>
          <a:p>
            <a:pPr>
              <a:spcBef>
                <a:spcPts val="600"/>
              </a:spcBef>
              <a:spcAft>
                <a:spcPts val="600"/>
              </a:spcAft>
            </a:pPr>
            <a:r>
              <a:rPr lang="en-US" dirty="0">
                <a:latin typeface="+mn-lt"/>
              </a:rPr>
              <a:t>Ensure that resources are </a:t>
            </a:r>
            <a:r>
              <a:rPr lang="en-US" b="1" dirty="0">
                <a:solidFill>
                  <a:srgbClr val="2461FF"/>
                </a:solidFill>
                <a:latin typeface="+mn-lt"/>
              </a:rPr>
              <a:t>easily accessible for all</a:t>
            </a:r>
            <a:r>
              <a:rPr lang="en-US" dirty="0">
                <a:solidFill>
                  <a:srgbClr val="2461FF"/>
                </a:solidFill>
                <a:latin typeface="+mn-lt"/>
              </a:rPr>
              <a:t> </a:t>
            </a:r>
            <a:r>
              <a:rPr lang="en-US" dirty="0">
                <a:latin typeface="+mn-lt"/>
              </a:rPr>
              <a:t>(e.g., different age groups, cultures, education levels, etc.) </a:t>
            </a:r>
          </a:p>
          <a:p>
            <a:pPr>
              <a:spcBef>
                <a:spcPts val="600"/>
              </a:spcBef>
              <a:spcAft>
                <a:spcPts val="600"/>
              </a:spcAft>
            </a:pPr>
            <a:r>
              <a:rPr lang="en-US" dirty="0">
                <a:latin typeface="+mn-lt"/>
              </a:rPr>
              <a:t>Explain </a:t>
            </a:r>
            <a:r>
              <a:rPr lang="en-US" b="1" dirty="0">
                <a:solidFill>
                  <a:srgbClr val="2461FF"/>
                </a:solidFill>
                <a:latin typeface="+mn-lt"/>
              </a:rPr>
              <a:t>HOW resources are confidential </a:t>
            </a:r>
            <a:r>
              <a:rPr lang="en-US" dirty="0">
                <a:latin typeface="+mn-lt"/>
              </a:rPr>
              <a:t>and how they are protected </a:t>
            </a:r>
          </a:p>
          <a:p>
            <a:pPr>
              <a:spcBef>
                <a:spcPts val="600"/>
              </a:spcBef>
              <a:spcAft>
                <a:spcPts val="600"/>
              </a:spcAft>
            </a:pPr>
            <a:r>
              <a:rPr lang="en-US" dirty="0">
                <a:latin typeface="+mn-lt"/>
              </a:rPr>
              <a:t>Leverage </a:t>
            </a:r>
            <a:r>
              <a:rPr lang="en-US" b="1" dirty="0">
                <a:solidFill>
                  <a:srgbClr val="2461FF"/>
                </a:solidFill>
                <a:latin typeface="+mn-lt"/>
              </a:rPr>
              <a:t>multiple engagement techniques </a:t>
            </a:r>
            <a:r>
              <a:rPr lang="en-US" dirty="0">
                <a:latin typeface="+mn-lt"/>
              </a:rPr>
              <a:t>(e.g., toolbox talks, training, wallet cards, stickers)</a:t>
            </a:r>
          </a:p>
          <a:p>
            <a:pPr marL="0" marR="0" indent="0">
              <a:lnSpc>
                <a:spcPct val="100000"/>
              </a:lnSpc>
              <a:spcBef>
                <a:spcPts val="600"/>
              </a:spcBef>
              <a:spcAft>
                <a:spcPts val="600"/>
              </a:spcAft>
              <a:buClr>
                <a:srgbClr val="FF0000"/>
              </a:buClr>
              <a:buNone/>
            </a:pPr>
            <a:endParaRPr lang="en-US" b="1" dirty="0">
              <a:solidFill>
                <a:srgbClr val="00B0F0"/>
              </a:solidFill>
              <a:latin typeface="+mn-lt"/>
            </a:endParaRPr>
          </a:p>
        </p:txBody>
      </p:sp>
      <p:sp>
        <p:nvSpPr>
          <p:cNvPr id="5" name="TextBox 4">
            <a:extLst>
              <a:ext uri="{FF2B5EF4-FFF2-40B4-BE49-F238E27FC236}">
                <a16:creationId xmlns:a16="http://schemas.microsoft.com/office/drawing/2014/main" id="{E5BD49A0-ECFF-3BFC-A50F-0114836471E8}"/>
              </a:ext>
            </a:extLst>
          </p:cNvPr>
          <p:cNvSpPr txBox="1"/>
          <p:nvPr/>
        </p:nvSpPr>
        <p:spPr>
          <a:xfrm>
            <a:off x="2609025" y="184436"/>
            <a:ext cx="6973950" cy="523220"/>
          </a:xfrm>
          <a:prstGeom prst="rect">
            <a:avLst/>
          </a:prstGeom>
          <a:noFill/>
        </p:spPr>
        <p:txBody>
          <a:bodyPr wrap="square" rtlCol="0">
            <a:spAutoFit/>
          </a:bodyPr>
          <a:lstStyle/>
          <a:p>
            <a:pPr algn="ctr"/>
            <a:r>
              <a:rPr lang="en-US" sz="2800" b="1" dirty="0">
                <a:solidFill>
                  <a:schemeClr val="accent1"/>
                </a:solidFill>
                <a:latin typeface="+mj-lt"/>
              </a:rPr>
              <a:t>Get Involved</a:t>
            </a:r>
          </a:p>
        </p:txBody>
      </p:sp>
      <p:sp>
        <p:nvSpPr>
          <p:cNvPr id="9" name="Slide Number Placeholder 5">
            <a:extLst>
              <a:ext uri="{FF2B5EF4-FFF2-40B4-BE49-F238E27FC236}">
                <a16:creationId xmlns:a16="http://schemas.microsoft.com/office/drawing/2014/main" id="{6889E33C-7AE9-C929-97AB-6353FF959496}"/>
              </a:ext>
            </a:extLst>
          </p:cNvPr>
          <p:cNvSpPr txBox="1">
            <a:spLocks/>
          </p:cNvSpPr>
          <p:nvPr/>
        </p:nvSpPr>
        <p:spPr>
          <a:xfrm>
            <a:off x="10031832" y="6501399"/>
            <a:ext cx="2053795"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745CB9-ABD5-2A4C-8CC4-BD5C920CF6F1}" type="slidenum">
              <a:rPr lang="en-US" smtClean="0">
                <a:solidFill>
                  <a:schemeClr val="tx1"/>
                </a:solidFill>
              </a:rPr>
              <a:pPr/>
              <a:t>20</a:t>
            </a:fld>
            <a:endParaRPr lang="en-US" dirty="0">
              <a:solidFill>
                <a:schemeClr val="tx1"/>
              </a:solidFill>
            </a:endParaRPr>
          </a:p>
        </p:txBody>
      </p:sp>
    </p:spTree>
    <p:extLst>
      <p:ext uri="{BB962C8B-B14F-4D97-AF65-F5344CB8AC3E}">
        <p14:creationId xmlns:p14="http://schemas.microsoft.com/office/powerpoint/2010/main" val="1517365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DEC2D4-0A28-C9F6-4410-515BEA278DC2}"/>
              </a:ext>
            </a:extLst>
          </p:cNvPr>
          <p:cNvSpPr>
            <a:spLocks noGrp="1"/>
          </p:cNvSpPr>
          <p:nvPr>
            <p:ph type="title"/>
          </p:nvPr>
        </p:nvSpPr>
        <p:spPr/>
        <p:txBody>
          <a:bodyPr/>
          <a:lstStyle/>
          <a:p>
            <a:r>
              <a:rPr lang="en-US" dirty="0"/>
              <a:t>Innovative Ways to Change the Game</a:t>
            </a:r>
          </a:p>
        </p:txBody>
      </p:sp>
      <p:sp>
        <p:nvSpPr>
          <p:cNvPr id="8" name="Slide Number Placeholder 5">
            <a:extLst>
              <a:ext uri="{FF2B5EF4-FFF2-40B4-BE49-F238E27FC236}">
                <a16:creationId xmlns:a16="http://schemas.microsoft.com/office/drawing/2014/main" id="{ECA2C3D5-2E27-0ED8-4F9E-C6C967873A51}"/>
              </a:ext>
            </a:extLst>
          </p:cNvPr>
          <p:cNvSpPr txBox="1">
            <a:spLocks/>
          </p:cNvSpPr>
          <p:nvPr/>
        </p:nvSpPr>
        <p:spPr>
          <a:xfrm>
            <a:off x="10031832" y="6501399"/>
            <a:ext cx="2053795"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745CB9-ABD5-2A4C-8CC4-BD5C920CF6F1}" type="slidenum">
              <a:rPr lang="en-US" smtClean="0">
                <a:solidFill>
                  <a:schemeClr val="tx1"/>
                </a:solidFill>
              </a:rPr>
              <a:pPr/>
              <a:t>21</a:t>
            </a:fld>
            <a:endParaRPr lang="en-US" dirty="0">
              <a:solidFill>
                <a:schemeClr val="tx1"/>
              </a:solidFill>
            </a:endParaRPr>
          </a:p>
        </p:txBody>
      </p:sp>
    </p:spTree>
    <p:extLst>
      <p:ext uri="{BB962C8B-B14F-4D97-AF65-F5344CB8AC3E}">
        <p14:creationId xmlns:p14="http://schemas.microsoft.com/office/powerpoint/2010/main" val="81756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4934D73-CA20-1146-9651-73565A2CDD56}"/>
              </a:ext>
            </a:extLst>
          </p:cNvPr>
          <p:cNvSpPr txBox="1">
            <a:spLocks/>
          </p:cNvSpPr>
          <p:nvPr/>
        </p:nvSpPr>
        <p:spPr>
          <a:xfrm>
            <a:off x="777240" y="1347345"/>
            <a:ext cx="10515600" cy="44252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unito"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Nunito"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Nunito"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unito"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unit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Clr>
                <a:srgbClr val="FF0000"/>
              </a:buClr>
              <a:buNone/>
            </a:pPr>
            <a:r>
              <a:rPr lang="en-US" sz="2400" b="1" dirty="0">
                <a:solidFill>
                  <a:srgbClr val="2461FF"/>
                </a:solidFill>
                <a:latin typeface="+mn-lt"/>
              </a:rPr>
              <a:t>Asking for Help</a:t>
            </a:r>
          </a:p>
          <a:p>
            <a:pPr>
              <a:spcBef>
                <a:spcPts val="600"/>
              </a:spcBef>
            </a:pPr>
            <a:r>
              <a:rPr lang="en-US" sz="2400" dirty="0">
                <a:latin typeface="+mn-lt"/>
              </a:rPr>
              <a:t>Only a small percentage of individuals ever reach out for help</a:t>
            </a:r>
          </a:p>
          <a:p>
            <a:pPr>
              <a:spcBef>
                <a:spcPts val="600"/>
              </a:spcBef>
            </a:pPr>
            <a:r>
              <a:rPr lang="en-US" sz="2400" dirty="0">
                <a:latin typeface="+mn-lt"/>
              </a:rPr>
              <a:t>What about those struggling that will never reach traditional support or treatment?</a:t>
            </a:r>
            <a:endParaRPr lang="en-US" sz="2000" dirty="0">
              <a:latin typeface="+mn-lt"/>
            </a:endParaRPr>
          </a:p>
          <a:p>
            <a:pPr marL="0" indent="0">
              <a:spcBef>
                <a:spcPts val="1200"/>
              </a:spcBef>
              <a:buClr>
                <a:srgbClr val="FF0000"/>
              </a:buClr>
              <a:buNone/>
            </a:pPr>
            <a:r>
              <a:rPr lang="en-US" sz="2400" b="1" dirty="0">
                <a:solidFill>
                  <a:srgbClr val="2461FF"/>
                </a:solidFill>
                <a:latin typeface="+mn-lt"/>
              </a:rPr>
              <a:t>Family Support</a:t>
            </a:r>
          </a:p>
          <a:p>
            <a:pPr>
              <a:spcBef>
                <a:spcPts val="600"/>
              </a:spcBef>
            </a:pPr>
            <a:r>
              <a:rPr lang="en-US" sz="2400" dirty="0">
                <a:latin typeface="+mn-lt"/>
              </a:rPr>
              <a:t>Overall, the family is not well supported</a:t>
            </a:r>
          </a:p>
          <a:p>
            <a:pPr>
              <a:spcBef>
                <a:spcPts val="600"/>
              </a:spcBef>
            </a:pPr>
            <a:r>
              <a:rPr lang="en-US" sz="2400" dirty="0">
                <a:latin typeface="+mn-lt"/>
              </a:rPr>
              <a:t>The focus is on the individual (which makes sense), but there is a tremendous need for family support</a:t>
            </a:r>
          </a:p>
          <a:p>
            <a:pPr marL="0" indent="0">
              <a:spcBef>
                <a:spcPts val="1200"/>
              </a:spcBef>
              <a:buNone/>
            </a:pPr>
            <a:r>
              <a:rPr lang="en-US" sz="2400" b="1" dirty="0">
                <a:solidFill>
                  <a:srgbClr val="2461FF"/>
                </a:solidFill>
                <a:latin typeface="+mn-lt"/>
              </a:rPr>
              <a:t>Engagement</a:t>
            </a:r>
          </a:p>
          <a:p>
            <a:pPr>
              <a:spcBef>
                <a:spcPts val="600"/>
              </a:spcBef>
            </a:pPr>
            <a:r>
              <a:rPr lang="en-US" sz="2400" dirty="0">
                <a:latin typeface="+mn-lt"/>
              </a:rPr>
              <a:t>75% of people who remain engaged (no matter what treatment modality) will reach recovery or remission</a:t>
            </a:r>
          </a:p>
          <a:p>
            <a:pPr>
              <a:spcBef>
                <a:spcPts val="600"/>
              </a:spcBef>
            </a:pPr>
            <a:r>
              <a:rPr lang="en-US" sz="2400" dirty="0">
                <a:latin typeface="+mn-lt"/>
              </a:rPr>
              <a:t>Problem: People do not remain committed and engaged in the process</a:t>
            </a:r>
          </a:p>
          <a:p>
            <a:pPr marL="0" indent="0">
              <a:spcBef>
                <a:spcPts val="600"/>
              </a:spcBef>
              <a:buClr>
                <a:srgbClr val="FF0000"/>
              </a:buClr>
              <a:buNone/>
            </a:pPr>
            <a:endParaRPr lang="en-US" sz="2400" b="1" dirty="0">
              <a:solidFill>
                <a:srgbClr val="00C4E5"/>
              </a:solidFill>
              <a:latin typeface="+mn-lt"/>
            </a:endParaRPr>
          </a:p>
        </p:txBody>
      </p:sp>
      <p:sp>
        <p:nvSpPr>
          <p:cNvPr id="5" name="TextBox 4">
            <a:extLst>
              <a:ext uri="{FF2B5EF4-FFF2-40B4-BE49-F238E27FC236}">
                <a16:creationId xmlns:a16="http://schemas.microsoft.com/office/drawing/2014/main" id="{6AA290B3-1AD9-5F60-C30F-1CC6F9949CFD}"/>
              </a:ext>
            </a:extLst>
          </p:cNvPr>
          <p:cNvSpPr txBox="1"/>
          <p:nvPr/>
        </p:nvSpPr>
        <p:spPr>
          <a:xfrm>
            <a:off x="2609025" y="184436"/>
            <a:ext cx="6973950" cy="523220"/>
          </a:xfrm>
          <a:prstGeom prst="rect">
            <a:avLst/>
          </a:prstGeom>
          <a:noFill/>
        </p:spPr>
        <p:txBody>
          <a:bodyPr wrap="square" rtlCol="0">
            <a:spAutoFit/>
          </a:bodyPr>
          <a:lstStyle/>
          <a:p>
            <a:pPr algn="ctr"/>
            <a:r>
              <a:rPr lang="en-US" sz="2800" b="1" dirty="0">
                <a:solidFill>
                  <a:schemeClr val="accent1"/>
                </a:solidFill>
                <a:latin typeface="+mj-lt"/>
              </a:rPr>
              <a:t>Gaps in the Treatment of Behavioral Health</a:t>
            </a:r>
          </a:p>
        </p:txBody>
      </p:sp>
      <p:sp>
        <p:nvSpPr>
          <p:cNvPr id="9" name="Slide Number Placeholder 5">
            <a:extLst>
              <a:ext uri="{FF2B5EF4-FFF2-40B4-BE49-F238E27FC236}">
                <a16:creationId xmlns:a16="http://schemas.microsoft.com/office/drawing/2014/main" id="{6E26677A-6856-4AAE-D9DC-9F05AC1D4014}"/>
              </a:ext>
            </a:extLst>
          </p:cNvPr>
          <p:cNvSpPr txBox="1">
            <a:spLocks/>
          </p:cNvSpPr>
          <p:nvPr/>
        </p:nvSpPr>
        <p:spPr>
          <a:xfrm>
            <a:off x="10031832" y="6501399"/>
            <a:ext cx="2053795"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745CB9-ABD5-2A4C-8CC4-BD5C920CF6F1}" type="slidenum">
              <a:rPr lang="en-US" smtClean="0">
                <a:solidFill>
                  <a:schemeClr val="tx1"/>
                </a:solidFill>
              </a:rPr>
              <a:pPr/>
              <a:t>22</a:t>
            </a:fld>
            <a:endParaRPr lang="en-US" dirty="0">
              <a:solidFill>
                <a:schemeClr val="tx1"/>
              </a:solidFill>
            </a:endParaRPr>
          </a:p>
        </p:txBody>
      </p:sp>
    </p:spTree>
    <p:extLst>
      <p:ext uri="{BB962C8B-B14F-4D97-AF65-F5344CB8AC3E}">
        <p14:creationId xmlns:p14="http://schemas.microsoft.com/office/powerpoint/2010/main" val="1747772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ake, room, gambling house, gear&#10;&#10;Description automatically generated">
            <a:extLst>
              <a:ext uri="{FF2B5EF4-FFF2-40B4-BE49-F238E27FC236}">
                <a16:creationId xmlns:a16="http://schemas.microsoft.com/office/drawing/2014/main" id="{9C62FCCB-18E6-68F8-7809-1F806945CA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99" t="16139" r="67729"/>
          <a:stretch/>
        </p:blipFill>
        <p:spPr>
          <a:xfrm>
            <a:off x="1021875" y="1669069"/>
            <a:ext cx="1955395" cy="2305529"/>
          </a:xfrm>
          <a:prstGeom prst="rect">
            <a:avLst/>
          </a:prstGeom>
        </p:spPr>
      </p:pic>
      <p:pic>
        <p:nvPicPr>
          <p:cNvPr id="4" name="Picture 3" descr="A picture containing cake, room, gambling house, gear&#10;&#10;Description automatically generated">
            <a:extLst>
              <a:ext uri="{FF2B5EF4-FFF2-40B4-BE49-F238E27FC236}">
                <a16:creationId xmlns:a16="http://schemas.microsoft.com/office/drawing/2014/main" id="{9A1CDE5C-0458-B3A7-3B01-4B7FC229FF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587" t="16139" r="35340"/>
          <a:stretch/>
        </p:blipFill>
        <p:spPr>
          <a:xfrm>
            <a:off x="4890511" y="1669069"/>
            <a:ext cx="1955395" cy="2305529"/>
          </a:xfrm>
          <a:prstGeom prst="rect">
            <a:avLst/>
          </a:prstGeom>
        </p:spPr>
      </p:pic>
      <p:pic>
        <p:nvPicPr>
          <p:cNvPr id="5" name="Picture 4" descr="A picture containing cake, room, gambling house, gear&#10;&#10;Description automatically generated">
            <a:extLst>
              <a:ext uri="{FF2B5EF4-FFF2-40B4-BE49-F238E27FC236}">
                <a16:creationId xmlns:a16="http://schemas.microsoft.com/office/drawing/2014/main" id="{5E4FE6BD-169F-4D97-D3CC-7E0D5B9C63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001" t="16139" r="2926"/>
          <a:stretch/>
        </p:blipFill>
        <p:spPr>
          <a:xfrm>
            <a:off x="8759147" y="1669068"/>
            <a:ext cx="1955396" cy="2305530"/>
          </a:xfrm>
          <a:prstGeom prst="rect">
            <a:avLst/>
          </a:prstGeom>
        </p:spPr>
      </p:pic>
      <p:sp>
        <p:nvSpPr>
          <p:cNvPr id="6" name="Rectangle 5">
            <a:extLst>
              <a:ext uri="{FF2B5EF4-FFF2-40B4-BE49-F238E27FC236}">
                <a16:creationId xmlns:a16="http://schemas.microsoft.com/office/drawing/2014/main" id="{C54D62A2-F962-FFD0-1AFF-F0FB286837A8}"/>
              </a:ext>
            </a:extLst>
          </p:cNvPr>
          <p:cNvSpPr/>
          <p:nvPr/>
        </p:nvSpPr>
        <p:spPr>
          <a:xfrm>
            <a:off x="442774" y="3479622"/>
            <a:ext cx="3113597" cy="439107"/>
          </a:xfrm>
          <a:prstGeom prst="rect">
            <a:avLst/>
          </a:prstGeom>
          <a:no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C4E5"/>
                </a:solidFill>
                <a:latin typeface="Open Sans" panose="020B0606030504020204" pitchFamily="34" charset="0"/>
                <a:ea typeface="Open Sans" panose="020B0606030504020204" pitchFamily="34" charset="0"/>
                <a:cs typeface="Open Sans" panose="020B0606030504020204" pitchFamily="34" charset="0"/>
              </a:rPr>
              <a:t>Engagement</a:t>
            </a:r>
          </a:p>
        </p:txBody>
      </p:sp>
      <p:sp>
        <p:nvSpPr>
          <p:cNvPr id="8" name="Rectangle 7">
            <a:extLst>
              <a:ext uri="{FF2B5EF4-FFF2-40B4-BE49-F238E27FC236}">
                <a16:creationId xmlns:a16="http://schemas.microsoft.com/office/drawing/2014/main" id="{8B04927E-AF46-5D27-2BC0-B028C96213CD}"/>
              </a:ext>
            </a:extLst>
          </p:cNvPr>
          <p:cNvSpPr/>
          <p:nvPr/>
        </p:nvSpPr>
        <p:spPr>
          <a:xfrm>
            <a:off x="4572808" y="3479623"/>
            <a:ext cx="2590800" cy="439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C4E5"/>
                </a:solidFill>
                <a:latin typeface="Open Sans" panose="020B0606030504020204" pitchFamily="34" charset="0"/>
                <a:ea typeface="Open Sans" panose="020B0606030504020204" pitchFamily="34" charset="0"/>
                <a:cs typeface="Open Sans" panose="020B0606030504020204" pitchFamily="34" charset="0"/>
              </a:rPr>
              <a:t>ACE Peer Coaching</a:t>
            </a:r>
          </a:p>
        </p:txBody>
      </p:sp>
      <p:sp>
        <p:nvSpPr>
          <p:cNvPr id="9" name="Rectangle 8">
            <a:extLst>
              <a:ext uri="{FF2B5EF4-FFF2-40B4-BE49-F238E27FC236}">
                <a16:creationId xmlns:a16="http://schemas.microsoft.com/office/drawing/2014/main" id="{C4197B3B-B01F-13D2-21A8-A559DED6BEB0}"/>
              </a:ext>
            </a:extLst>
          </p:cNvPr>
          <p:cNvSpPr/>
          <p:nvPr/>
        </p:nvSpPr>
        <p:spPr>
          <a:xfrm>
            <a:off x="8681895" y="3479624"/>
            <a:ext cx="2109899" cy="439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2461FF"/>
                </a:solidFill>
                <a:latin typeface="Open Sans" panose="020B0606030504020204" pitchFamily="34" charset="0"/>
                <a:ea typeface="Open Sans" panose="020B0606030504020204" pitchFamily="34" charset="0"/>
                <a:cs typeface="Open Sans" panose="020B0606030504020204" pitchFamily="34" charset="0"/>
              </a:rPr>
              <a:t>Family Support</a:t>
            </a:r>
          </a:p>
        </p:txBody>
      </p:sp>
      <p:sp>
        <p:nvSpPr>
          <p:cNvPr id="10" name="Rectangle 9">
            <a:extLst>
              <a:ext uri="{FF2B5EF4-FFF2-40B4-BE49-F238E27FC236}">
                <a16:creationId xmlns:a16="http://schemas.microsoft.com/office/drawing/2014/main" id="{1C4B9BB7-74A9-5398-7FAA-DFD7009354E7}"/>
              </a:ext>
            </a:extLst>
          </p:cNvPr>
          <p:cNvSpPr/>
          <p:nvPr/>
        </p:nvSpPr>
        <p:spPr>
          <a:xfrm>
            <a:off x="780160" y="3995837"/>
            <a:ext cx="2438823" cy="1238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spcBef>
                <a:spcPts val="300"/>
              </a:spcBef>
              <a:buFont typeface="Arial" panose="020B0604020202020204" pitchFamily="34" charset="0"/>
              <a:buChar char="•"/>
            </a:pPr>
            <a:r>
              <a:rPr lang="en-US" sz="1100" dirty="0">
                <a:solidFill>
                  <a:schemeClr val="tx1"/>
                </a:solidFill>
                <a:latin typeface="Nunito" pitchFamily="2" charset="0"/>
                <a:ea typeface="Open Sans" panose="020B0606030504020204" pitchFamily="34" charset="0"/>
                <a:cs typeface="Open Sans" panose="020B0606030504020204" pitchFamily="34" charset="0"/>
              </a:rPr>
              <a:t>3-5 minutes per video</a:t>
            </a:r>
          </a:p>
          <a:p>
            <a:pPr marL="171450" indent="-171450">
              <a:spcBef>
                <a:spcPts val="300"/>
              </a:spcBef>
              <a:buFont typeface="Arial" panose="020B0604020202020204" pitchFamily="34" charset="0"/>
              <a:buChar char="•"/>
            </a:pPr>
            <a:r>
              <a:rPr lang="en-US" sz="1100" dirty="0">
                <a:solidFill>
                  <a:schemeClr val="tx1"/>
                </a:solidFill>
                <a:latin typeface="Nunito" pitchFamily="2" charset="0"/>
                <a:ea typeface="Open Sans" panose="020B0606030504020204" pitchFamily="34" charset="0"/>
                <a:cs typeface="Open Sans" panose="020B0606030504020204" pitchFamily="34" charset="0"/>
              </a:rPr>
              <a:t>35+ courses (stress management, recovery 101, etc.)</a:t>
            </a:r>
          </a:p>
          <a:p>
            <a:pPr marL="171450" indent="-171450">
              <a:spcBef>
                <a:spcPts val="300"/>
              </a:spcBef>
              <a:buFont typeface="Arial" panose="020B0604020202020204" pitchFamily="34" charset="0"/>
              <a:buChar char="•"/>
            </a:pPr>
            <a:r>
              <a:rPr lang="en-US" sz="1100" dirty="0">
                <a:solidFill>
                  <a:schemeClr val="tx1"/>
                </a:solidFill>
                <a:latin typeface="Nunito" pitchFamily="2" charset="0"/>
                <a:ea typeface="Open Sans" panose="020B0606030504020204" pitchFamily="34" charset="0"/>
                <a:cs typeface="Open Sans" panose="020B0606030504020204" pitchFamily="34" charset="0"/>
              </a:rPr>
              <a:t>300+ lessons</a:t>
            </a:r>
          </a:p>
          <a:p>
            <a:pPr marL="171450" indent="-171450">
              <a:spcBef>
                <a:spcPts val="300"/>
              </a:spcBef>
              <a:buFont typeface="Arial" panose="020B0604020202020204" pitchFamily="34" charset="0"/>
              <a:buChar char="•"/>
            </a:pPr>
            <a:r>
              <a:rPr lang="en-US" sz="1100" dirty="0">
                <a:solidFill>
                  <a:schemeClr val="tx1"/>
                </a:solidFill>
                <a:latin typeface="Nunito" pitchFamily="2" charset="0"/>
                <a:ea typeface="Open Sans" panose="020B0606030504020204" pitchFamily="34" charset="0"/>
                <a:cs typeface="Open Sans" panose="020B0606030504020204" pitchFamily="34" charset="0"/>
              </a:rPr>
              <a:t>24 critical conversations</a:t>
            </a:r>
          </a:p>
          <a:p>
            <a:pPr marL="171450" indent="-171450">
              <a:spcBef>
                <a:spcPts val="300"/>
              </a:spcBef>
              <a:buFont typeface="Arial" panose="020B0604020202020204" pitchFamily="34" charset="0"/>
              <a:buChar char="•"/>
            </a:pPr>
            <a:r>
              <a:rPr lang="en-US" sz="1100" dirty="0">
                <a:solidFill>
                  <a:schemeClr val="tx1"/>
                </a:solidFill>
                <a:latin typeface="Nunito" pitchFamily="2" charset="0"/>
                <a:ea typeface="Open Sans" panose="020B0606030504020204" pitchFamily="34" charset="0"/>
                <a:cs typeface="Open Sans" panose="020B0606030504020204" pitchFamily="34" charset="0"/>
              </a:rPr>
              <a:t>Resilience Capital Index (RCI)</a:t>
            </a:r>
          </a:p>
          <a:p>
            <a:pPr>
              <a:spcBef>
                <a:spcPts val="300"/>
              </a:spcBef>
            </a:pPr>
            <a:endParaRPr lang="en-US" sz="1100" dirty="0">
              <a:solidFill>
                <a:schemeClr val="tx1"/>
              </a:solidFill>
              <a:latin typeface="Nunito" pitchFamily="2"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E119FC27-3C2A-A9E7-6BC0-08BD96CCC6D8}"/>
              </a:ext>
            </a:extLst>
          </p:cNvPr>
          <p:cNvSpPr/>
          <p:nvPr/>
        </p:nvSpPr>
        <p:spPr>
          <a:xfrm>
            <a:off x="4615840" y="3899100"/>
            <a:ext cx="2504736" cy="1886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7655" indent="-171450">
              <a:lnSpc>
                <a:spcPct val="100000"/>
              </a:lnSpc>
              <a:buFont typeface="Arial" panose="020B0604020202020204" pitchFamily="34" charset="0"/>
              <a:buChar char="•"/>
            </a:pPr>
            <a:r>
              <a:rPr lang="en-US" sz="1100" spc="-10" dirty="0">
                <a:solidFill>
                  <a:schemeClr val="tx1"/>
                </a:solidFill>
                <a:latin typeface="Nunito" pitchFamily="2" charset="0"/>
                <a:cs typeface="Arial"/>
              </a:rPr>
              <a:t>Confidential</a:t>
            </a:r>
          </a:p>
          <a:p>
            <a:pPr marL="287655" indent="-171450">
              <a:lnSpc>
                <a:spcPct val="100000"/>
              </a:lnSpc>
              <a:buFont typeface="Arial" panose="020B0604020202020204" pitchFamily="34" charset="0"/>
              <a:buChar char="•"/>
            </a:pPr>
            <a:r>
              <a:rPr lang="en-US" sz="1100" spc="-10" dirty="0">
                <a:solidFill>
                  <a:schemeClr val="tx1"/>
                </a:solidFill>
                <a:latin typeface="Nunito" pitchFamily="2" charset="0"/>
                <a:cs typeface="Arial"/>
              </a:rPr>
              <a:t>Coaches</a:t>
            </a:r>
            <a:r>
              <a:rPr lang="en-US" sz="1100" spc="65" dirty="0">
                <a:solidFill>
                  <a:schemeClr val="tx1"/>
                </a:solidFill>
                <a:latin typeface="Nunito" pitchFamily="2" charset="0"/>
                <a:cs typeface="Arial"/>
              </a:rPr>
              <a:t> </a:t>
            </a:r>
            <a:r>
              <a:rPr lang="en-US" sz="1100" dirty="0">
                <a:solidFill>
                  <a:schemeClr val="tx1"/>
                </a:solidFill>
                <a:latin typeface="Nunito" pitchFamily="2" charset="0"/>
                <a:cs typeface="Arial"/>
              </a:rPr>
              <a:t>paired</a:t>
            </a:r>
            <a:r>
              <a:rPr lang="en-US" sz="1100" spc="40" dirty="0">
                <a:solidFill>
                  <a:schemeClr val="tx1"/>
                </a:solidFill>
                <a:latin typeface="Nunito" pitchFamily="2" charset="0"/>
                <a:cs typeface="Arial"/>
              </a:rPr>
              <a:t> </a:t>
            </a:r>
            <a:r>
              <a:rPr lang="en-US" sz="1100" dirty="0">
                <a:solidFill>
                  <a:schemeClr val="tx1"/>
                </a:solidFill>
                <a:latin typeface="Nunito" pitchFamily="2" charset="0"/>
                <a:cs typeface="Arial"/>
              </a:rPr>
              <a:t>on</a:t>
            </a:r>
            <a:r>
              <a:rPr lang="en-US" sz="1100" spc="60" dirty="0">
                <a:solidFill>
                  <a:schemeClr val="tx1"/>
                </a:solidFill>
                <a:latin typeface="Nunito" pitchFamily="2" charset="0"/>
                <a:cs typeface="Arial"/>
              </a:rPr>
              <a:t> </a:t>
            </a:r>
            <a:r>
              <a:rPr lang="en-US" sz="1100" spc="-10" dirty="0">
                <a:solidFill>
                  <a:schemeClr val="tx1"/>
                </a:solidFill>
                <a:latin typeface="Nunito" pitchFamily="2" charset="0"/>
                <a:cs typeface="Arial"/>
              </a:rPr>
              <a:t>lived </a:t>
            </a:r>
            <a:r>
              <a:rPr lang="en-US" sz="1100" dirty="0">
                <a:solidFill>
                  <a:schemeClr val="tx1"/>
                </a:solidFill>
                <a:latin typeface="Nunito" pitchFamily="2" charset="0"/>
                <a:cs typeface="Arial"/>
              </a:rPr>
              <a:t>experience</a:t>
            </a:r>
            <a:r>
              <a:rPr lang="en-US" sz="1100" spc="135" dirty="0">
                <a:solidFill>
                  <a:schemeClr val="tx1"/>
                </a:solidFill>
                <a:latin typeface="Nunito" pitchFamily="2" charset="0"/>
                <a:cs typeface="Arial"/>
              </a:rPr>
              <a:t> </a:t>
            </a:r>
            <a:r>
              <a:rPr lang="en-US" sz="1100" spc="-25" dirty="0">
                <a:solidFill>
                  <a:schemeClr val="tx1"/>
                </a:solidFill>
                <a:latin typeface="Nunito" pitchFamily="2" charset="0"/>
                <a:cs typeface="Arial"/>
              </a:rPr>
              <a:t>and </a:t>
            </a:r>
            <a:r>
              <a:rPr lang="en-US" sz="1100" spc="-10" dirty="0">
                <a:solidFill>
                  <a:schemeClr val="tx1"/>
                </a:solidFill>
                <a:latin typeface="Nunito" pitchFamily="2" charset="0"/>
                <a:cs typeface="Arial"/>
              </a:rPr>
              <a:t>demographics</a:t>
            </a:r>
          </a:p>
          <a:p>
            <a:pPr marL="287655" indent="-171450">
              <a:lnSpc>
                <a:spcPct val="100000"/>
              </a:lnSpc>
              <a:buFont typeface="Arial" panose="020B0604020202020204" pitchFamily="34" charset="0"/>
              <a:buChar char="•"/>
            </a:pPr>
            <a:r>
              <a:rPr lang="en-US" sz="1100" dirty="0">
                <a:solidFill>
                  <a:schemeClr val="tx1"/>
                </a:solidFill>
                <a:latin typeface="Nunito" pitchFamily="2" charset="0"/>
                <a:cs typeface="Arial"/>
              </a:rPr>
              <a:t>Ongoing</a:t>
            </a:r>
            <a:r>
              <a:rPr lang="en-US" sz="1100" spc="95" dirty="0">
                <a:solidFill>
                  <a:schemeClr val="tx1"/>
                </a:solidFill>
                <a:latin typeface="Nunito" pitchFamily="2" charset="0"/>
                <a:cs typeface="Arial"/>
              </a:rPr>
              <a:t> </a:t>
            </a:r>
            <a:r>
              <a:rPr lang="en-US" sz="1100" spc="-10" dirty="0">
                <a:solidFill>
                  <a:schemeClr val="tx1"/>
                </a:solidFill>
                <a:latin typeface="Nunito" pitchFamily="2" charset="0"/>
                <a:cs typeface="Arial"/>
              </a:rPr>
              <a:t>communications</a:t>
            </a:r>
          </a:p>
          <a:p>
            <a:pPr marL="287655" indent="-171450">
              <a:lnSpc>
                <a:spcPct val="100000"/>
              </a:lnSpc>
              <a:buFont typeface="Arial" panose="020B0604020202020204" pitchFamily="34" charset="0"/>
              <a:buChar char="•"/>
            </a:pPr>
            <a:r>
              <a:rPr lang="en-US" sz="1100" dirty="0">
                <a:solidFill>
                  <a:schemeClr val="tx1"/>
                </a:solidFill>
                <a:latin typeface="Nunito" pitchFamily="2" charset="0"/>
                <a:cs typeface="Arial"/>
              </a:rPr>
              <a:t>Work</a:t>
            </a:r>
            <a:r>
              <a:rPr lang="en-US" sz="1100" spc="105" dirty="0">
                <a:solidFill>
                  <a:schemeClr val="tx1"/>
                </a:solidFill>
                <a:latin typeface="Nunito" pitchFamily="2" charset="0"/>
                <a:cs typeface="Arial"/>
              </a:rPr>
              <a:t> </a:t>
            </a:r>
            <a:r>
              <a:rPr lang="en-US" sz="1100" dirty="0">
                <a:solidFill>
                  <a:schemeClr val="tx1"/>
                </a:solidFill>
                <a:latin typeface="Nunito" pitchFamily="2" charset="0"/>
                <a:cs typeface="Arial"/>
              </a:rPr>
              <a:t>with</a:t>
            </a:r>
            <a:r>
              <a:rPr lang="en-US" sz="1100" spc="110" dirty="0">
                <a:solidFill>
                  <a:schemeClr val="tx1"/>
                </a:solidFill>
                <a:latin typeface="Nunito" pitchFamily="2" charset="0"/>
                <a:cs typeface="Arial"/>
              </a:rPr>
              <a:t> </a:t>
            </a:r>
            <a:r>
              <a:rPr lang="en-US" sz="1100" dirty="0">
                <a:solidFill>
                  <a:schemeClr val="tx1"/>
                </a:solidFill>
                <a:latin typeface="Nunito" pitchFamily="2" charset="0"/>
                <a:cs typeface="Arial"/>
              </a:rPr>
              <a:t>schedules</a:t>
            </a:r>
            <a:r>
              <a:rPr lang="en-US" sz="1100" spc="85" dirty="0">
                <a:solidFill>
                  <a:schemeClr val="tx1"/>
                </a:solidFill>
                <a:latin typeface="Nunito" pitchFamily="2" charset="0"/>
                <a:cs typeface="Arial"/>
              </a:rPr>
              <a:t> </a:t>
            </a:r>
            <a:r>
              <a:rPr lang="en-US" sz="1100" spc="-25" dirty="0">
                <a:solidFill>
                  <a:schemeClr val="tx1"/>
                </a:solidFill>
                <a:latin typeface="Nunito" pitchFamily="2" charset="0"/>
                <a:cs typeface="Arial"/>
              </a:rPr>
              <a:t>via </a:t>
            </a:r>
            <a:r>
              <a:rPr lang="en-US" sz="1100" dirty="0">
                <a:solidFill>
                  <a:schemeClr val="tx1"/>
                </a:solidFill>
                <a:latin typeface="Nunito" pitchFamily="2" charset="0"/>
                <a:cs typeface="Arial"/>
              </a:rPr>
              <a:t>phone,</a:t>
            </a:r>
            <a:r>
              <a:rPr lang="en-US" sz="1100" spc="85" dirty="0">
                <a:solidFill>
                  <a:schemeClr val="tx1"/>
                </a:solidFill>
                <a:latin typeface="Nunito" pitchFamily="2" charset="0"/>
                <a:cs typeface="Arial"/>
              </a:rPr>
              <a:t> </a:t>
            </a:r>
            <a:r>
              <a:rPr lang="en-US" sz="1100" dirty="0">
                <a:solidFill>
                  <a:schemeClr val="tx1"/>
                </a:solidFill>
                <a:latin typeface="Nunito" pitchFamily="2" charset="0"/>
                <a:cs typeface="Arial"/>
              </a:rPr>
              <a:t>text,</a:t>
            </a:r>
            <a:r>
              <a:rPr lang="en-US" sz="1100" spc="100" dirty="0">
                <a:solidFill>
                  <a:schemeClr val="tx1"/>
                </a:solidFill>
                <a:latin typeface="Nunito" pitchFamily="2" charset="0"/>
                <a:cs typeface="Arial"/>
              </a:rPr>
              <a:t> </a:t>
            </a:r>
            <a:r>
              <a:rPr lang="en-US" sz="1100" spc="-10" dirty="0">
                <a:solidFill>
                  <a:schemeClr val="tx1"/>
                </a:solidFill>
                <a:latin typeface="Nunito" pitchFamily="2" charset="0"/>
                <a:cs typeface="Arial"/>
              </a:rPr>
              <a:t>FaceTime</a:t>
            </a:r>
          </a:p>
          <a:p>
            <a:pPr marL="287655" indent="-171450">
              <a:lnSpc>
                <a:spcPct val="100000"/>
              </a:lnSpc>
              <a:buFont typeface="Arial" panose="020B0604020202020204" pitchFamily="34" charset="0"/>
              <a:buChar char="•"/>
            </a:pPr>
            <a:r>
              <a:rPr lang="en-US" sz="1100" dirty="0">
                <a:solidFill>
                  <a:schemeClr val="tx1"/>
                </a:solidFill>
                <a:latin typeface="Nunito" pitchFamily="2" charset="0"/>
                <a:cs typeface="Arial"/>
              </a:rPr>
              <a:t>Connect</a:t>
            </a:r>
            <a:r>
              <a:rPr lang="en-US" sz="1100" spc="70" dirty="0">
                <a:solidFill>
                  <a:schemeClr val="tx1"/>
                </a:solidFill>
                <a:latin typeface="Nunito" pitchFamily="2" charset="0"/>
                <a:cs typeface="Arial"/>
              </a:rPr>
              <a:t> </a:t>
            </a:r>
            <a:r>
              <a:rPr lang="en-US" sz="1100" dirty="0">
                <a:solidFill>
                  <a:schemeClr val="tx1"/>
                </a:solidFill>
                <a:latin typeface="Nunito" pitchFamily="2" charset="0"/>
                <a:cs typeface="Arial"/>
              </a:rPr>
              <a:t>in</a:t>
            </a:r>
            <a:r>
              <a:rPr lang="en-US" sz="1100" spc="55" dirty="0">
                <a:solidFill>
                  <a:schemeClr val="tx1"/>
                </a:solidFill>
                <a:latin typeface="Nunito" pitchFamily="2" charset="0"/>
                <a:cs typeface="Arial"/>
              </a:rPr>
              <a:t> </a:t>
            </a:r>
            <a:r>
              <a:rPr lang="en-US" sz="1100" dirty="0">
                <a:solidFill>
                  <a:schemeClr val="tx1"/>
                </a:solidFill>
                <a:latin typeface="Nunito" pitchFamily="2" charset="0"/>
                <a:cs typeface="Arial"/>
              </a:rPr>
              <a:t>the</a:t>
            </a:r>
            <a:r>
              <a:rPr lang="en-US" sz="1100" spc="70" dirty="0">
                <a:solidFill>
                  <a:schemeClr val="tx1"/>
                </a:solidFill>
                <a:latin typeface="Nunito" pitchFamily="2" charset="0"/>
                <a:cs typeface="Arial"/>
              </a:rPr>
              <a:t> </a:t>
            </a:r>
            <a:r>
              <a:rPr lang="en-US" sz="1100" spc="40" dirty="0">
                <a:solidFill>
                  <a:schemeClr val="tx1"/>
                </a:solidFill>
                <a:latin typeface="Nunito" pitchFamily="2" charset="0"/>
                <a:cs typeface="Arial"/>
              </a:rPr>
              <a:t>moment</a:t>
            </a:r>
          </a:p>
          <a:p>
            <a:pPr marL="287655" indent="-171450">
              <a:lnSpc>
                <a:spcPct val="100000"/>
              </a:lnSpc>
              <a:buFont typeface="Arial" panose="020B0604020202020204" pitchFamily="34" charset="0"/>
              <a:buChar char="•"/>
            </a:pPr>
            <a:r>
              <a:rPr lang="en-US" sz="1100" dirty="0">
                <a:solidFill>
                  <a:schemeClr val="tx1"/>
                </a:solidFill>
                <a:latin typeface="Nunito" pitchFamily="2" charset="0"/>
                <a:cs typeface="Arial"/>
              </a:rPr>
              <a:t>Stick</a:t>
            </a:r>
            <a:r>
              <a:rPr lang="en-US" sz="1100" spc="10" dirty="0">
                <a:solidFill>
                  <a:schemeClr val="tx1"/>
                </a:solidFill>
                <a:latin typeface="Nunito" pitchFamily="2" charset="0"/>
                <a:cs typeface="Arial"/>
              </a:rPr>
              <a:t> </a:t>
            </a:r>
            <a:r>
              <a:rPr lang="en-US" sz="1100" dirty="0">
                <a:solidFill>
                  <a:schemeClr val="tx1"/>
                </a:solidFill>
                <a:latin typeface="Nunito" pitchFamily="2" charset="0"/>
                <a:cs typeface="Arial"/>
              </a:rPr>
              <a:t>and</a:t>
            </a:r>
            <a:r>
              <a:rPr lang="en-US" sz="1100" spc="5" dirty="0">
                <a:solidFill>
                  <a:schemeClr val="tx1"/>
                </a:solidFill>
                <a:latin typeface="Nunito" pitchFamily="2" charset="0"/>
                <a:cs typeface="Arial"/>
              </a:rPr>
              <a:t> </a:t>
            </a:r>
            <a:r>
              <a:rPr lang="en-US" sz="1100" spc="-20" dirty="0">
                <a:solidFill>
                  <a:schemeClr val="tx1"/>
                </a:solidFill>
                <a:latin typeface="Nunito" pitchFamily="2" charset="0"/>
                <a:cs typeface="Arial"/>
              </a:rPr>
              <a:t>Stay</a:t>
            </a:r>
          </a:p>
          <a:p>
            <a:pPr marL="116205">
              <a:lnSpc>
                <a:spcPct val="100000"/>
              </a:lnSpc>
            </a:pPr>
            <a:endParaRPr lang="en-US" sz="1100" dirty="0">
              <a:solidFill>
                <a:schemeClr val="tx1"/>
              </a:solidFill>
              <a:latin typeface="Nunito" pitchFamily="2" charset="0"/>
              <a:cs typeface="Arial"/>
            </a:endParaRPr>
          </a:p>
        </p:txBody>
      </p:sp>
      <p:sp>
        <p:nvSpPr>
          <p:cNvPr id="12" name="Rectangle 11">
            <a:extLst>
              <a:ext uri="{FF2B5EF4-FFF2-40B4-BE49-F238E27FC236}">
                <a16:creationId xmlns:a16="http://schemas.microsoft.com/office/drawing/2014/main" id="{AE423E8B-8655-AF89-6765-3A2B53334133}"/>
              </a:ext>
            </a:extLst>
          </p:cNvPr>
          <p:cNvSpPr/>
          <p:nvPr/>
        </p:nvSpPr>
        <p:spPr>
          <a:xfrm>
            <a:off x="8726645" y="3805028"/>
            <a:ext cx="2443480" cy="1620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50" b="1" u="sng" dirty="0">
              <a:solidFill>
                <a:schemeClr val="tx1"/>
              </a:solidFill>
              <a:latin typeface="Nunito" pitchFamily="2" charset="0"/>
              <a:ea typeface="Open Sans" panose="020B0606030504020204" pitchFamily="34" charset="0"/>
              <a:cs typeface="Open Sans" panose="020B0606030504020204" pitchFamily="34" charset="0"/>
            </a:endParaRPr>
          </a:p>
          <a:p>
            <a:pPr algn="ctr"/>
            <a:r>
              <a:rPr lang="en-US" sz="1050" dirty="0">
                <a:solidFill>
                  <a:schemeClr val="tx1"/>
                </a:solidFill>
                <a:latin typeface="Nunito" pitchFamily="2" charset="0"/>
                <a:ea typeface="Open Sans" panose="020B0606030504020204" pitchFamily="34" charset="0"/>
                <a:cs typeface="Open Sans" panose="020B0606030504020204" pitchFamily="34" charset="0"/>
              </a:rPr>
              <a:t>Engage  |  Educate</a:t>
            </a:r>
          </a:p>
          <a:p>
            <a:pPr algn="ctr"/>
            <a:r>
              <a:rPr lang="en-US" sz="1050" dirty="0">
                <a:solidFill>
                  <a:schemeClr val="tx1"/>
                </a:solidFill>
                <a:latin typeface="Nunito" pitchFamily="2" charset="0"/>
                <a:ea typeface="Open Sans" panose="020B0606030504020204" pitchFamily="34" charset="0"/>
                <a:cs typeface="Open Sans" panose="020B0606030504020204" pitchFamily="34" charset="0"/>
              </a:rPr>
              <a:t>Empower  |  Encourage</a:t>
            </a:r>
          </a:p>
          <a:p>
            <a:pPr marL="171450" indent="-171450">
              <a:buFont typeface="Arial" panose="020B0604020202020204" pitchFamily="34" charset="0"/>
              <a:buChar char="•"/>
            </a:pPr>
            <a:endParaRPr lang="en-US" sz="1050" dirty="0">
              <a:solidFill>
                <a:schemeClr val="tx1"/>
              </a:solidFill>
              <a:latin typeface="Nunito" pitchFamily="2"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US" sz="1050" dirty="0">
                <a:solidFill>
                  <a:schemeClr val="tx1"/>
                </a:solidFill>
                <a:latin typeface="Nunito" pitchFamily="2" charset="0"/>
                <a:ea typeface="Open Sans" panose="020B0606030504020204" pitchFamily="34" charset="0"/>
                <a:cs typeface="Open Sans" panose="020B0606030504020204" pitchFamily="34" charset="0"/>
              </a:rPr>
              <a:t>Family support is complimentary and includes specific marketing and engagement techniques to target family members.</a:t>
            </a:r>
          </a:p>
          <a:p>
            <a:pPr marL="171450" indent="-171450">
              <a:buFontTx/>
              <a:buChar char="-"/>
            </a:pPr>
            <a:endParaRPr lang="en-US" sz="1050" dirty="0">
              <a:solidFill>
                <a:schemeClr val="tx1"/>
              </a:solidFill>
              <a:latin typeface="Nunito" pitchFamily="2"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endParaRPr lang="en-US" sz="1050" dirty="0">
              <a:solidFill>
                <a:schemeClr val="tx1"/>
              </a:solidFill>
              <a:latin typeface="Nunito" pitchFamily="2" charset="0"/>
              <a:ea typeface="Open Sans" panose="020B0606030504020204" pitchFamily="34" charset="0"/>
              <a:cs typeface="Open Sans" panose="020B0606030504020204" pitchFamily="34" charset="0"/>
            </a:endParaRPr>
          </a:p>
          <a:p>
            <a:pPr marL="171450" indent="-171450" algn="ctr">
              <a:buFontTx/>
              <a:buChar char="-"/>
            </a:pPr>
            <a:endParaRPr lang="en-US" sz="1050" dirty="0">
              <a:solidFill>
                <a:schemeClr val="tx1"/>
              </a:solidFill>
              <a:highlight>
                <a:srgbClr val="FFFF00"/>
              </a:highlight>
              <a:latin typeface="Nunito" pitchFamily="2" charset="0"/>
              <a:ea typeface="Open Sans" panose="020B0606030504020204" pitchFamily="34" charset="0"/>
              <a:cs typeface="Open Sans" panose="020B0606030504020204" pitchFamily="34" charset="0"/>
            </a:endParaRPr>
          </a:p>
          <a:p>
            <a:pPr marL="171450" indent="-171450" algn="ctr">
              <a:buFontTx/>
              <a:buChar char="-"/>
            </a:pPr>
            <a:endParaRPr lang="en-US" sz="1050" dirty="0">
              <a:solidFill>
                <a:schemeClr val="tx1"/>
              </a:solidFill>
              <a:highlight>
                <a:srgbClr val="FFFF00"/>
              </a:highlight>
              <a:latin typeface="Nunito" pitchFamily="2"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CEA32BD6-D46C-EE8E-3E3E-79FBF325AA7B}"/>
              </a:ext>
            </a:extLst>
          </p:cNvPr>
          <p:cNvSpPr txBox="1"/>
          <p:nvPr/>
        </p:nvSpPr>
        <p:spPr>
          <a:xfrm>
            <a:off x="2609025" y="184436"/>
            <a:ext cx="6973950" cy="523220"/>
          </a:xfrm>
          <a:prstGeom prst="rect">
            <a:avLst/>
          </a:prstGeom>
          <a:noFill/>
        </p:spPr>
        <p:txBody>
          <a:bodyPr wrap="square" rtlCol="0">
            <a:spAutoFit/>
          </a:bodyPr>
          <a:lstStyle/>
          <a:p>
            <a:pPr algn="ctr"/>
            <a:r>
              <a:rPr lang="en-US" sz="2800" b="1" dirty="0">
                <a:solidFill>
                  <a:schemeClr val="accent1"/>
                </a:solidFill>
                <a:latin typeface="+mj-lt"/>
              </a:rPr>
              <a:t>3 Paths to Success</a:t>
            </a:r>
          </a:p>
        </p:txBody>
      </p:sp>
      <p:sp>
        <p:nvSpPr>
          <p:cNvPr id="14" name="Slide Number Placeholder 5">
            <a:extLst>
              <a:ext uri="{FF2B5EF4-FFF2-40B4-BE49-F238E27FC236}">
                <a16:creationId xmlns:a16="http://schemas.microsoft.com/office/drawing/2014/main" id="{C59F2F6E-07BE-7618-CA07-075310919CF5}"/>
              </a:ext>
            </a:extLst>
          </p:cNvPr>
          <p:cNvSpPr txBox="1">
            <a:spLocks/>
          </p:cNvSpPr>
          <p:nvPr/>
        </p:nvSpPr>
        <p:spPr>
          <a:xfrm>
            <a:off x="10031832" y="6501399"/>
            <a:ext cx="2053795"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745CB9-ABD5-2A4C-8CC4-BD5C920CF6F1}" type="slidenum">
              <a:rPr lang="en-US" smtClean="0">
                <a:solidFill>
                  <a:schemeClr val="tx1"/>
                </a:solidFill>
              </a:rPr>
              <a:pPr/>
              <a:t>23</a:t>
            </a:fld>
            <a:endParaRPr lang="en-US" dirty="0">
              <a:solidFill>
                <a:schemeClr val="tx1"/>
              </a:solidFill>
            </a:endParaRPr>
          </a:p>
        </p:txBody>
      </p:sp>
    </p:spTree>
    <p:extLst>
      <p:ext uri="{BB962C8B-B14F-4D97-AF65-F5344CB8AC3E}">
        <p14:creationId xmlns:p14="http://schemas.microsoft.com/office/powerpoint/2010/main" val="255103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FA6BD60-0AE8-E35E-AEDB-5DAE448E7F98}"/>
              </a:ext>
            </a:extLst>
          </p:cNvPr>
          <p:cNvGrpSpPr/>
          <p:nvPr/>
        </p:nvGrpSpPr>
        <p:grpSpPr>
          <a:xfrm>
            <a:off x="1434881" y="1654391"/>
            <a:ext cx="6453838" cy="3375301"/>
            <a:chOff x="877455" y="1847273"/>
            <a:chExt cx="6453838" cy="3375301"/>
          </a:xfrm>
        </p:grpSpPr>
        <p:pic>
          <p:nvPicPr>
            <p:cNvPr id="15" name="Picture 14">
              <a:extLst>
                <a:ext uri="{FF2B5EF4-FFF2-40B4-BE49-F238E27FC236}">
                  <a16:creationId xmlns:a16="http://schemas.microsoft.com/office/drawing/2014/main" id="{AA07576E-560E-3ED1-4230-76AFC0B31AA4}"/>
                </a:ext>
              </a:extLst>
            </p:cNvPr>
            <p:cNvPicPr>
              <a:picLocks noChangeAspect="1"/>
            </p:cNvPicPr>
            <p:nvPr/>
          </p:nvPicPr>
          <p:blipFill rotWithShape="1">
            <a:blip r:embed="rId3"/>
            <a:srcRect l="8581" r="9249"/>
            <a:stretch/>
          </p:blipFill>
          <p:spPr>
            <a:xfrm>
              <a:off x="877455" y="1847273"/>
              <a:ext cx="6453838" cy="3303373"/>
            </a:xfrm>
            <a:prstGeom prst="rect">
              <a:avLst/>
            </a:prstGeom>
          </p:spPr>
        </p:pic>
        <p:sp>
          <p:nvSpPr>
            <p:cNvPr id="16" name="Rectangle 15">
              <a:extLst>
                <a:ext uri="{FF2B5EF4-FFF2-40B4-BE49-F238E27FC236}">
                  <a16:creationId xmlns:a16="http://schemas.microsoft.com/office/drawing/2014/main" id="{1096F21D-0354-7621-9E30-C86215F1704F}"/>
                </a:ext>
              </a:extLst>
            </p:cNvPr>
            <p:cNvSpPr/>
            <p:nvPr/>
          </p:nvSpPr>
          <p:spPr>
            <a:xfrm>
              <a:off x="877455" y="1995055"/>
              <a:ext cx="6453838" cy="3971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CF59C786-B038-4958-3CCE-0D2B75A6A5BC}"/>
                </a:ext>
              </a:extLst>
            </p:cNvPr>
            <p:cNvPicPr>
              <a:picLocks noChangeAspect="1"/>
            </p:cNvPicPr>
            <p:nvPr/>
          </p:nvPicPr>
          <p:blipFill rotWithShape="1">
            <a:blip r:embed="rId3"/>
            <a:srcRect l="14399" t="5152" r="13650"/>
            <a:stretch/>
          </p:blipFill>
          <p:spPr>
            <a:xfrm>
              <a:off x="1077671" y="2089381"/>
              <a:ext cx="5651285" cy="3133193"/>
            </a:xfrm>
            <a:prstGeom prst="rect">
              <a:avLst/>
            </a:prstGeom>
          </p:spPr>
        </p:pic>
      </p:grpSp>
      <p:pic>
        <p:nvPicPr>
          <p:cNvPr id="18" name="Google Shape;232;g12ad1266bf9_0_415" descr="Open Chromebook laptop computer">
            <a:extLst>
              <a:ext uri="{FF2B5EF4-FFF2-40B4-BE49-F238E27FC236}">
                <a16:creationId xmlns:a16="http://schemas.microsoft.com/office/drawing/2014/main" id="{CCDC148D-0F39-2A19-273C-DC107745E0F4}"/>
              </a:ext>
            </a:extLst>
          </p:cNvPr>
          <p:cNvPicPr preferRelativeResize="0"/>
          <p:nvPr/>
        </p:nvPicPr>
        <p:blipFill rotWithShape="1">
          <a:blip r:embed="rId4">
            <a:alphaModFix/>
          </a:blip>
          <a:srcRect/>
          <a:stretch/>
        </p:blipFill>
        <p:spPr>
          <a:xfrm>
            <a:off x="406019" y="1170916"/>
            <a:ext cx="8551621" cy="4998696"/>
          </a:xfrm>
          <a:prstGeom prst="rect">
            <a:avLst/>
          </a:prstGeom>
          <a:noFill/>
          <a:ln>
            <a:noFill/>
          </a:ln>
        </p:spPr>
      </p:pic>
      <p:grpSp>
        <p:nvGrpSpPr>
          <p:cNvPr id="19" name="Group 18">
            <a:extLst>
              <a:ext uri="{FF2B5EF4-FFF2-40B4-BE49-F238E27FC236}">
                <a16:creationId xmlns:a16="http://schemas.microsoft.com/office/drawing/2014/main" id="{02EF8E8C-1952-7B22-C4DD-F2D721ADD356}"/>
              </a:ext>
            </a:extLst>
          </p:cNvPr>
          <p:cNvGrpSpPr/>
          <p:nvPr/>
        </p:nvGrpSpPr>
        <p:grpSpPr>
          <a:xfrm>
            <a:off x="9199350" y="1534967"/>
            <a:ext cx="2266952" cy="4434328"/>
            <a:chOff x="8737837" y="1248850"/>
            <a:chExt cx="2451704" cy="4814253"/>
          </a:xfrm>
        </p:grpSpPr>
        <p:pic>
          <p:nvPicPr>
            <p:cNvPr id="20" name="Picture 19" descr="Graphical user interface, website&#10;&#10;Description automatically generated">
              <a:extLst>
                <a:ext uri="{FF2B5EF4-FFF2-40B4-BE49-F238E27FC236}">
                  <a16:creationId xmlns:a16="http://schemas.microsoft.com/office/drawing/2014/main" id="{3F145179-946F-0F9C-5C18-99964ABD3B6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18" t="-2246" r="3764" b="11733"/>
            <a:stretch/>
          </p:blipFill>
          <p:spPr>
            <a:xfrm>
              <a:off x="8820961" y="1547776"/>
              <a:ext cx="2183828" cy="3939310"/>
            </a:xfrm>
            <a:prstGeom prst="rect">
              <a:avLst/>
            </a:prstGeom>
          </p:spPr>
        </p:pic>
        <p:pic>
          <p:nvPicPr>
            <p:cNvPr id="21" name="Google Shape;234;g12ad1266bf9_0_415" descr="Portrait-oriented black smaptphone">
              <a:extLst>
                <a:ext uri="{FF2B5EF4-FFF2-40B4-BE49-F238E27FC236}">
                  <a16:creationId xmlns:a16="http://schemas.microsoft.com/office/drawing/2014/main" id="{D1C47C18-7344-F14E-948A-F0BFC54CE74F}"/>
                </a:ext>
              </a:extLst>
            </p:cNvPr>
            <p:cNvPicPr preferRelativeResize="0"/>
            <p:nvPr/>
          </p:nvPicPr>
          <p:blipFill rotWithShape="1">
            <a:blip r:embed="rId6">
              <a:alphaModFix/>
            </a:blip>
            <a:srcRect/>
            <a:stretch/>
          </p:blipFill>
          <p:spPr>
            <a:xfrm>
              <a:off x="8737837" y="1248850"/>
              <a:ext cx="2451704" cy="4814253"/>
            </a:xfrm>
            <a:prstGeom prst="rect">
              <a:avLst/>
            </a:prstGeom>
            <a:noFill/>
            <a:ln>
              <a:noFill/>
            </a:ln>
          </p:spPr>
        </p:pic>
      </p:grpSp>
      <p:sp>
        <p:nvSpPr>
          <p:cNvPr id="4" name="TextBox 3">
            <a:extLst>
              <a:ext uri="{FF2B5EF4-FFF2-40B4-BE49-F238E27FC236}">
                <a16:creationId xmlns:a16="http://schemas.microsoft.com/office/drawing/2014/main" id="{EDA6BC75-AA15-F5FD-438C-81CB4A53434C}"/>
              </a:ext>
            </a:extLst>
          </p:cNvPr>
          <p:cNvSpPr txBox="1"/>
          <p:nvPr/>
        </p:nvSpPr>
        <p:spPr>
          <a:xfrm>
            <a:off x="2609025" y="184436"/>
            <a:ext cx="6973950" cy="523220"/>
          </a:xfrm>
          <a:prstGeom prst="rect">
            <a:avLst/>
          </a:prstGeom>
          <a:noFill/>
        </p:spPr>
        <p:txBody>
          <a:bodyPr wrap="square" rtlCol="0">
            <a:spAutoFit/>
          </a:bodyPr>
          <a:lstStyle/>
          <a:p>
            <a:pPr algn="ctr"/>
            <a:r>
              <a:rPr lang="en-US" sz="2800" b="1" dirty="0">
                <a:solidFill>
                  <a:schemeClr val="accent1"/>
                </a:solidFill>
                <a:latin typeface="+mj-lt"/>
              </a:rPr>
              <a:t>Online Education</a:t>
            </a:r>
          </a:p>
        </p:txBody>
      </p:sp>
      <p:sp>
        <p:nvSpPr>
          <p:cNvPr id="5" name="Slide Number Placeholder 5">
            <a:extLst>
              <a:ext uri="{FF2B5EF4-FFF2-40B4-BE49-F238E27FC236}">
                <a16:creationId xmlns:a16="http://schemas.microsoft.com/office/drawing/2014/main" id="{B9556F09-A9C9-3073-1082-54C6884422D1}"/>
              </a:ext>
            </a:extLst>
          </p:cNvPr>
          <p:cNvSpPr txBox="1">
            <a:spLocks/>
          </p:cNvSpPr>
          <p:nvPr/>
        </p:nvSpPr>
        <p:spPr>
          <a:xfrm>
            <a:off x="10031832" y="6501399"/>
            <a:ext cx="2053795"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745CB9-ABD5-2A4C-8CC4-BD5C920CF6F1}" type="slidenum">
              <a:rPr lang="en-US" smtClean="0">
                <a:solidFill>
                  <a:schemeClr val="tx1"/>
                </a:solidFill>
              </a:rPr>
              <a:pPr/>
              <a:t>24</a:t>
            </a:fld>
            <a:endParaRPr lang="en-US" dirty="0">
              <a:solidFill>
                <a:schemeClr val="tx1"/>
              </a:solidFill>
            </a:endParaRPr>
          </a:p>
        </p:txBody>
      </p:sp>
    </p:spTree>
    <p:extLst>
      <p:ext uri="{BB962C8B-B14F-4D97-AF65-F5344CB8AC3E}">
        <p14:creationId xmlns:p14="http://schemas.microsoft.com/office/powerpoint/2010/main" val="2265123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ith a beard talking on a cell phone&#10;&#10;Description automatically generated with medium confidence">
            <a:extLst>
              <a:ext uri="{FF2B5EF4-FFF2-40B4-BE49-F238E27FC236}">
                <a16:creationId xmlns:a16="http://schemas.microsoft.com/office/drawing/2014/main" id="{B19098A1-8B20-C6B8-7838-8326A3A2D9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548" t="5082" r="12281"/>
          <a:stretch/>
        </p:blipFill>
        <p:spPr>
          <a:xfrm>
            <a:off x="7835035" y="1498070"/>
            <a:ext cx="3923458" cy="4425282"/>
          </a:xfrm>
          <a:prstGeom prst="rect">
            <a:avLst/>
          </a:prstGeom>
        </p:spPr>
      </p:pic>
      <p:sp>
        <p:nvSpPr>
          <p:cNvPr id="7" name="Content Placeholder 2">
            <a:extLst>
              <a:ext uri="{FF2B5EF4-FFF2-40B4-BE49-F238E27FC236}">
                <a16:creationId xmlns:a16="http://schemas.microsoft.com/office/drawing/2014/main" id="{B4934D73-CA20-1146-9651-73565A2CDD56}"/>
              </a:ext>
            </a:extLst>
          </p:cNvPr>
          <p:cNvSpPr txBox="1">
            <a:spLocks/>
          </p:cNvSpPr>
          <p:nvPr/>
        </p:nvSpPr>
        <p:spPr>
          <a:xfrm>
            <a:off x="665923" y="1216359"/>
            <a:ext cx="6771198" cy="44252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unito"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Nunito"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Nunito"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unito"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unit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FF0000"/>
              </a:buClr>
              <a:buNone/>
            </a:pPr>
            <a:r>
              <a:rPr lang="en-US" sz="2000" b="1" dirty="0">
                <a:solidFill>
                  <a:srgbClr val="2461FF"/>
                </a:solidFill>
                <a:latin typeface="+mn-lt"/>
              </a:rPr>
              <a:t>Coaching Credentials</a:t>
            </a:r>
          </a:p>
          <a:p>
            <a:pPr>
              <a:lnSpc>
                <a:spcPct val="100000"/>
              </a:lnSpc>
              <a:spcBef>
                <a:spcPts val="0"/>
              </a:spcBef>
              <a:buClr>
                <a:srgbClr val="FF0000"/>
              </a:buClr>
            </a:pPr>
            <a:r>
              <a:rPr lang="en-US" sz="1800" dirty="0">
                <a:latin typeface="+mn-lt"/>
              </a:rPr>
              <a:t>National Certification with NAADAC</a:t>
            </a:r>
          </a:p>
          <a:p>
            <a:pPr>
              <a:lnSpc>
                <a:spcPct val="100000"/>
              </a:lnSpc>
              <a:spcBef>
                <a:spcPts val="0"/>
              </a:spcBef>
              <a:buClr>
                <a:srgbClr val="FF0000"/>
              </a:buClr>
            </a:pPr>
            <a:r>
              <a:rPr lang="en-US" sz="1800" dirty="0">
                <a:latin typeface="+mn-lt"/>
              </a:rPr>
              <a:t>Assertive Community Engagement (ACE) Coaching </a:t>
            </a:r>
          </a:p>
          <a:p>
            <a:pPr>
              <a:lnSpc>
                <a:spcPct val="100000"/>
              </a:lnSpc>
              <a:spcBef>
                <a:spcPts val="0"/>
              </a:spcBef>
              <a:buClr>
                <a:srgbClr val="FF0000"/>
              </a:buClr>
            </a:pPr>
            <a:r>
              <a:rPr lang="en-US" sz="1800" dirty="0">
                <a:latin typeface="+mn-lt"/>
              </a:rPr>
              <a:t>Dedicated and Credentialed Family Coaches </a:t>
            </a:r>
          </a:p>
          <a:p>
            <a:pPr>
              <a:lnSpc>
                <a:spcPct val="100000"/>
              </a:lnSpc>
              <a:spcBef>
                <a:spcPts val="0"/>
              </a:spcBef>
              <a:buClr>
                <a:srgbClr val="FF0000"/>
              </a:buClr>
            </a:pPr>
            <a:r>
              <a:rPr lang="en-US" sz="1800" dirty="0">
                <a:latin typeface="+mn-lt"/>
              </a:rPr>
              <a:t>Adherence to CFR-42 confidentiality laws and HIPAA privacy/reporting laws at federal and state level</a:t>
            </a:r>
            <a:endParaRPr lang="en-US" sz="2000" dirty="0">
              <a:latin typeface="+mn-lt"/>
            </a:endParaRPr>
          </a:p>
          <a:p>
            <a:pPr marL="0" indent="0">
              <a:lnSpc>
                <a:spcPct val="100000"/>
              </a:lnSpc>
              <a:spcBef>
                <a:spcPts val="1200"/>
              </a:spcBef>
              <a:buClr>
                <a:srgbClr val="FF0000"/>
              </a:buClr>
              <a:buNone/>
            </a:pPr>
            <a:r>
              <a:rPr lang="en-US" sz="2000" b="1" dirty="0">
                <a:solidFill>
                  <a:srgbClr val="2461FF"/>
                </a:solidFill>
                <a:latin typeface="+mn-lt"/>
              </a:rPr>
              <a:t>Strategies</a:t>
            </a:r>
          </a:p>
          <a:p>
            <a:pPr>
              <a:lnSpc>
                <a:spcPct val="100000"/>
              </a:lnSpc>
              <a:spcBef>
                <a:spcPts val="0"/>
              </a:spcBef>
              <a:buClr>
                <a:srgbClr val="FF0000"/>
              </a:buClr>
            </a:pPr>
            <a:r>
              <a:rPr lang="en-US" sz="1800" dirty="0">
                <a:latin typeface="+mn-lt"/>
              </a:rPr>
              <a:t>Regular and consistent touchpoints with participant</a:t>
            </a:r>
          </a:p>
          <a:p>
            <a:pPr>
              <a:lnSpc>
                <a:spcPct val="100000"/>
              </a:lnSpc>
              <a:spcBef>
                <a:spcPts val="0"/>
              </a:spcBef>
              <a:buClr>
                <a:srgbClr val="FF0000"/>
              </a:buClr>
            </a:pPr>
            <a:r>
              <a:rPr lang="en-US" sz="1800" dirty="0">
                <a:latin typeface="+mn-lt"/>
              </a:rPr>
              <a:t>Referrals to providers and treatment</a:t>
            </a:r>
          </a:p>
          <a:p>
            <a:pPr>
              <a:lnSpc>
                <a:spcPct val="100000"/>
              </a:lnSpc>
              <a:spcBef>
                <a:spcPts val="0"/>
              </a:spcBef>
              <a:buClr>
                <a:srgbClr val="FF0000"/>
              </a:buClr>
            </a:pPr>
            <a:r>
              <a:rPr lang="en-US" sz="1800" dirty="0">
                <a:latin typeface="+mn-lt"/>
              </a:rPr>
              <a:t>Help high-risk/crisis cases</a:t>
            </a:r>
          </a:p>
          <a:p>
            <a:pPr>
              <a:lnSpc>
                <a:spcPct val="100000"/>
              </a:lnSpc>
              <a:spcBef>
                <a:spcPts val="0"/>
              </a:spcBef>
              <a:buClr>
                <a:srgbClr val="FF0000"/>
              </a:buClr>
            </a:pPr>
            <a:r>
              <a:rPr lang="en-US" sz="1800" dirty="0">
                <a:latin typeface="+mn-lt"/>
              </a:rPr>
              <a:t>Participant and Family Engagement</a:t>
            </a:r>
          </a:p>
          <a:p>
            <a:pPr>
              <a:lnSpc>
                <a:spcPct val="100000"/>
              </a:lnSpc>
              <a:spcBef>
                <a:spcPts val="0"/>
              </a:spcBef>
              <a:buClr>
                <a:srgbClr val="FF0000"/>
              </a:buClr>
            </a:pPr>
            <a:r>
              <a:rPr lang="en-US" sz="1800" dirty="0">
                <a:latin typeface="+mn-lt"/>
              </a:rPr>
              <a:t>Paradigm shift: The professional is responsible for the engagement of the participant</a:t>
            </a:r>
            <a:endParaRPr lang="en-US" sz="2000" dirty="0">
              <a:latin typeface="+mn-lt"/>
            </a:endParaRPr>
          </a:p>
          <a:p>
            <a:pPr marL="0" indent="0">
              <a:lnSpc>
                <a:spcPct val="100000"/>
              </a:lnSpc>
              <a:spcBef>
                <a:spcPts val="1200"/>
              </a:spcBef>
              <a:buClr>
                <a:srgbClr val="FF0000"/>
              </a:buClr>
              <a:buNone/>
            </a:pPr>
            <a:r>
              <a:rPr lang="en-US" sz="2000" b="1" dirty="0">
                <a:solidFill>
                  <a:srgbClr val="2461FF"/>
                </a:solidFill>
                <a:latin typeface="+mn-lt"/>
              </a:rPr>
              <a:t>Engagement</a:t>
            </a:r>
          </a:p>
          <a:p>
            <a:pPr>
              <a:lnSpc>
                <a:spcPct val="100000"/>
              </a:lnSpc>
              <a:spcBef>
                <a:spcPts val="0"/>
              </a:spcBef>
              <a:buClr>
                <a:srgbClr val="FF0000"/>
              </a:buClr>
            </a:pPr>
            <a:r>
              <a:rPr lang="en-US" sz="1800" dirty="0">
                <a:latin typeface="+mn-lt"/>
              </a:rPr>
              <a:t>Establish consistent contact at appropriate level for participant</a:t>
            </a:r>
          </a:p>
          <a:p>
            <a:pPr>
              <a:lnSpc>
                <a:spcPct val="100000"/>
              </a:lnSpc>
              <a:spcBef>
                <a:spcPts val="0"/>
              </a:spcBef>
              <a:buClr>
                <a:srgbClr val="FF0000"/>
              </a:buClr>
            </a:pPr>
            <a:r>
              <a:rPr lang="en-US" sz="1800" dirty="0">
                <a:latin typeface="+mn-lt"/>
              </a:rPr>
              <a:t>Meet participant where they are at</a:t>
            </a:r>
          </a:p>
          <a:p>
            <a:pPr>
              <a:lnSpc>
                <a:spcPct val="100000"/>
              </a:lnSpc>
              <a:spcBef>
                <a:spcPts val="0"/>
              </a:spcBef>
              <a:buClr>
                <a:srgbClr val="FF0000"/>
              </a:buClr>
            </a:pPr>
            <a:r>
              <a:rPr lang="en-US" sz="1800" dirty="0">
                <a:latin typeface="+mn-lt"/>
              </a:rPr>
              <a:t>Collaborate with participant and family</a:t>
            </a:r>
            <a:endParaRPr lang="en-US" sz="2000" dirty="0">
              <a:latin typeface="+mn-lt"/>
            </a:endParaRPr>
          </a:p>
        </p:txBody>
      </p:sp>
      <p:sp>
        <p:nvSpPr>
          <p:cNvPr id="6" name="TextBox 5">
            <a:extLst>
              <a:ext uri="{FF2B5EF4-FFF2-40B4-BE49-F238E27FC236}">
                <a16:creationId xmlns:a16="http://schemas.microsoft.com/office/drawing/2014/main" id="{23F31B9A-B3EC-74D1-1A87-D3310435DC8F}"/>
              </a:ext>
            </a:extLst>
          </p:cNvPr>
          <p:cNvSpPr txBox="1"/>
          <p:nvPr/>
        </p:nvSpPr>
        <p:spPr>
          <a:xfrm>
            <a:off x="2609025" y="184436"/>
            <a:ext cx="6973950" cy="523220"/>
          </a:xfrm>
          <a:prstGeom prst="rect">
            <a:avLst/>
          </a:prstGeom>
          <a:noFill/>
        </p:spPr>
        <p:txBody>
          <a:bodyPr wrap="square" rtlCol="0">
            <a:spAutoFit/>
          </a:bodyPr>
          <a:lstStyle/>
          <a:p>
            <a:pPr algn="ctr"/>
            <a:r>
              <a:rPr lang="en-US" sz="2800" b="1" dirty="0">
                <a:solidFill>
                  <a:schemeClr val="accent1"/>
                </a:solidFill>
                <a:latin typeface="+mj-lt"/>
              </a:rPr>
              <a:t>ACE Peer Coaching &amp; Family Support</a:t>
            </a:r>
          </a:p>
        </p:txBody>
      </p:sp>
      <p:sp>
        <p:nvSpPr>
          <p:cNvPr id="10" name="Slide Number Placeholder 5">
            <a:extLst>
              <a:ext uri="{FF2B5EF4-FFF2-40B4-BE49-F238E27FC236}">
                <a16:creationId xmlns:a16="http://schemas.microsoft.com/office/drawing/2014/main" id="{A27F30DB-6D00-C173-0CC4-0C785BC64774}"/>
              </a:ext>
            </a:extLst>
          </p:cNvPr>
          <p:cNvSpPr txBox="1">
            <a:spLocks/>
          </p:cNvSpPr>
          <p:nvPr/>
        </p:nvSpPr>
        <p:spPr>
          <a:xfrm>
            <a:off x="10031832" y="6501399"/>
            <a:ext cx="2053795"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745CB9-ABD5-2A4C-8CC4-BD5C920CF6F1}" type="slidenum">
              <a:rPr lang="en-US" smtClean="0">
                <a:solidFill>
                  <a:schemeClr val="tx1"/>
                </a:solidFill>
              </a:rPr>
              <a:pPr/>
              <a:t>25</a:t>
            </a:fld>
            <a:endParaRPr lang="en-US" dirty="0">
              <a:solidFill>
                <a:schemeClr val="tx1"/>
              </a:solidFill>
            </a:endParaRPr>
          </a:p>
        </p:txBody>
      </p:sp>
    </p:spTree>
    <p:extLst>
      <p:ext uri="{BB962C8B-B14F-4D97-AF65-F5344CB8AC3E}">
        <p14:creationId xmlns:p14="http://schemas.microsoft.com/office/powerpoint/2010/main" val="2381711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3">
            <a:extLst>
              <a:ext uri="{FF2B5EF4-FFF2-40B4-BE49-F238E27FC236}">
                <a16:creationId xmlns:a16="http://schemas.microsoft.com/office/drawing/2014/main" id="{E80BEE99-7897-0B9F-442B-DBB9D1F427A6}"/>
              </a:ext>
            </a:extLst>
          </p:cNvPr>
          <p:cNvPicPr/>
          <p:nvPr/>
        </p:nvPicPr>
        <p:blipFill>
          <a:blip r:embed="rId2" cstate="print">
            <a:alphaModFix amt="70000"/>
          </a:blip>
          <a:stretch>
            <a:fillRect/>
          </a:stretch>
        </p:blipFill>
        <p:spPr>
          <a:xfrm>
            <a:off x="1232630" y="1408795"/>
            <a:ext cx="1640297" cy="2003624"/>
          </a:xfrm>
          <a:prstGeom prst="rect">
            <a:avLst/>
          </a:prstGeom>
        </p:spPr>
      </p:pic>
      <p:sp>
        <p:nvSpPr>
          <p:cNvPr id="4" name="object 4">
            <a:extLst>
              <a:ext uri="{FF2B5EF4-FFF2-40B4-BE49-F238E27FC236}">
                <a16:creationId xmlns:a16="http://schemas.microsoft.com/office/drawing/2014/main" id="{323199CE-C520-3CA9-C5B9-418FAA601409}"/>
              </a:ext>
            </a:extLst>
          </p:cNvPr>
          <p:cNvSpPr txBox="1">
            <a:spLocks/>
          </p:cNvSpPr>
          <p:nvPr/>
        </p:nvSpPr>
        <p:spPr>
          <a:xfrm>
            <a:off x="275844" y="3300069"/>
            <a:ext cx="4020333" cy="2541721"/>
          </a:xfrm>
          <a:prstGeom prst="rect">
            <a:avLst/>
          </a:prstGeom>
        </p:spPr>
        <p:txBody>
          <a:bodyPr vert="horz" wrap="square" lIns="0" tIns="8128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unito"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Nunito"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Nunito"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unito"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unit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40"/>
              </a:spcBef>
              <a:buFont typeface="Arial" panose="020B0604020202020204" pitchFamily="34" charset="0"/>
              <a:buNone/>
            </a:pPr>
            <a:r>
              <a:rPr lang="en-US" sz="1100" b="1" spc="-15" dirty="0">
                <a:solidFill>
                  <a:srgbClr val="363840"/>
                </a:solidFill>
                <a:latin typeface="Calibri" panose="020F0502020204030204" pitchFamily="34" charset="0"/>
                <a:cs typeface="Calibri" panose="020F0502020204030204" pitchFamily="34" charset="0"/>
              </a:rPr>
              <a:t>Results</a:t>
            </a:r>
            <a:endParaRPr lang="en-US" sz="1100" b="1" spc="-15" dirty="0">
              <a:solidFill>
                <a:srgbClr val="363840"/>
              </a:solidFill>
              <a:latin typeface="Calibri" panose="020F0502020204030204" pitchFamily="34" charset="0"/>
              <a:ea typeface="Yu Gothic UI"/>
              <a:cs typeface="Calibri" panose="020F0502020204030204" pitchFamily="34" charset="0"/>
            </a:endParaRPr>
          </a:p>
          <a:p>
            <a:pPr marL="0" indent="0">
              <a:lnSpc>
                <a:spcPct val="100000"/>
              </a:lnSpc>
              <a:spcBef>
                <a:spcPts val="0"/>
              </a:spcBef>
              <a:buFont typeface="Arial" panose="020B0604020202020204" pitchFamily="34" charset="0"/>
              <a:buNone/>
            </a:pPr>
            <a:r>
              <a:rPr lang="en-US" sz="1100" dirty="0">
                <a:solidFill>
                  <a:srgbClr val="363840"/>
                </a:solidFill>
                <a:latin typeface="Calibri" panose="020F0502020204030204" pitchFamily="34" charset="0"/>
                <a:cs typeface="Calibri" panose="020F0502020204030204" pitchFamily="34" charset="0"/>
              </a:rPr>
              <a:t>Engagement rate over the six-month post-discharge time period was </a:t>
            </a:r>
            <a:r>
              <a:rPr lang="en-US" sz="1100" spc="-5" dirty="0">
                <a:solidFill>
                  <a:srgbClr val="363840"/>
                </a:solidFill>
                <a:latin typeface="Calibri" panose="020F0502020204030204" pitchFamily="34" charset="0"/>
                <a:cs typeface="Calibri" panose="020F0502020204030204" pitchFamily="34" charset="0"/>
              </a:rPr>
              <a:t>higher </a:t>
            </a:r>
            <a:r>
              <a:rPr lang="en-US" sz="1100" dirty="0">
                <a:solidFill>
                  <a:srgbClr val="363840"/>
                </a:solidFill>
                <a:latin typeface="Calibri" panose="020F0502020204030204" pitchFamily="34" charset="0"/>
                <a:cs typeface="Calibri" panose="020F0502020204030204" pitchFamily="34" charset="0"/>
              </a:rPr>
              <a:t>for participants </a:t>
            </a:r>
            <a:r>
              <a:rPr lang="en-US" sz="1100" spc="-5" dirty="0">
                <a:solidFill>
                  <a:srgbClr val="363840"/>
                </a:solidFill>
                <a:latin typeface="Calibri" panose="020F0502020204030204" pitchFamily="34" charset="0"/>
                <a:cs typeface="Calibri" panose="020F0502020204030204" pitchFamily="34" charset="0"/>
              </a:rPr>
              <a:t>in </a:t>
            </a:r>
            <a:r>
              <a:rPr lang="en-US" sz="1100" dirty="0">
                <a:solidFill>
                  <a:srgbClr val="363840"/>
                </a:solidFill>
                <a:latin typeface="Calibri" panose="020F0502020204030204" pitchFamily="34" charset="0"/>
                <a:cs typeface="Calibri" panose="020F0502020204030204" pitchFamily="34" charset="0"/>
              </a:rPr>
              <a:t>the recovery coaching </a:t>
            </a:r>
            <a:r>
              <a:rPr lang="en-US" sz="1100" spc="-5" dirty="0">
                <a:solidFill>
                  <a:srgbClr val="363840"/>
                </a:solidFill>
                <a:latin typeface="Calibri" panose="020F0502020204030204" pitchFamily="34" charset="0"/>
                <a:cs typeface="Calibri" panose="020F0502020204030204" pitchFamily="34" charset="0"/>
              </a:rPr>
              <a:t>intervention </a:t>
            </a:r>
            <a:r>
              <a:rPr lang="en-US" sz="1100" b="1" dirty="0">
                <a:solidFill>
                  <a:srgbClr val="2461FF"/>
                </a:solidFill>
                <a:latin typeface="Calibri" panose="020F0502020204030204" pitchFamily="34" charset="0"/>
                <a:cs typeface="Calibri" panose="020F0502020204030204" pitchFamily="34" charset="0"/>
              </a:rPr>
              <a:t>(84%, 95% </a:t>
            </a:r>
            <a:r>
              <a:rPr lang="en-US" sz="1100" b="1" spc="-370" dirty="0">
                <a:solidFill>
                  <a:srgbClr val="2461FF"/>
                </a:solidFill>
                <a:latin typeface="Calibri" panose="020F0502020204030204" pitchFamily="34" charset="0"/>
                <a:cs typeface="Calibri" panose="020F0502020204030204" pitchFamily="34" charset="0"/>
              </a:rPr>
              <a:t> </a:t>
            </a:r>
            <a:r>
              <a:rPr lang="en-US" sz="1100" b="1" spc="-5" dirty="0">
                <a:solidFill>
                  <a:srgbClr val="2461FF"/>
                </a:solidFill>
                <a:latin typeface="Calibri" panose="020F0502020204030204" pitchFamily="34" charset="0"/>
                <a:cs typeface="Calibri" panose="020F0502020204030204" pitchFamily="34" charset="0"/>
              </a:rPr>
              <a:t>CI: </a:t>
            </a:r>
            <a:r>
              <a:rPr lang="en-US" sz="1100" b="1" dirty="0">
                <a:solidFill>
                  <a:srgbClr val="2461FF"/>
                </a:solidFill>
                <a:latin typeface="Calibri" panose="020F0502020204030204" pitchFamily="34" charset="0"/>
                <a:cs typeface="Calibri" panose="020F0502020204030204" pitchFamily="34" charset="0"/>
              </a:rPr>
              <a:t>78% </a:t>
            </a:r>
            <a:r>
              <a:rPr lang="en-US" sz="1100" b="1" spc="-5" dirty="0">
                <a:solidFill>
                  <a:srgbClr val="2461FF"/>
                </a:solidFill>
                <a:latin typeface="Calibri" panose="020F0502020204030204" pitchFamily="34" charset="0"/>
                <a:cs typeface="Calibri" panose="020F0502020204030204" pitchFamily="34" charset="0"/>
              </a:rPr>
              <a:t>to 91%) </a:t>
            </a:r>
            <a:r>
              <a:rPr lang="en-US" sz="1100" dirty="0">
                <a:solidFill>
                  <a:srgbClr val="363840"/>
                </a:solidFill>
                <a:latin typeface="Calibri" panose="020F0502020204030204" pitchFamily="34" charset="0"/>
                <a:cs typeface="Calibri" panose="020F0502020204030204" pitchFamily="34" charset="0"/>
              </a:rPr>
              <a:t>compared to the standard of care control condition</a:t>
            </a:r>
            <a:r>
              <a:rPr lang="en-US" sz="1100" b="1" dirty="0">
                <a:solidFill>
                  <a:srgbClr val="2461FF"/>
                </a:solidFill>
                <a:latin typeface="Calibri" panose="020F0502020204030204" pitchFamily="34" charset="0"/>
                <a:cs typeface="Calibri" panose="020F0502020204030204" pitchFamily="34" charset="0"/>
              </a:rPr>
              <a:t> </a:t>
            </a:r>
            <a:r>
              <a:rPr lang="en-US" sz="1100" b="1" spc="5" dirty="0">
                <a:solidFill>
                  <a:srgbClr val="2461FF"/>
                </a:solidFill>
                <a:latin typeface="Calibri" panose="020F0502020204030204" pitchFamily="34" charset="0"/>
                <a:cs typeface="Calibri" panose="020F0502020204030204" pitchFamily="34" charset="0"/>
              </a:rPr>
              <a:t> </a:t>
            </a:r>
            <a:r>
              <a:rPr lang="en-US" sz="1100" b="1" dirty="0">
                <a:solidFill>
                  <a:srgbClr val="2461FF"/>
                </a:solidFill>
                <a:latin typeface="Calibri" panose="020F0502020204030204" pitchFamily="34" charset="0"/>
                <a:cs typeface="Calibri" panose="020F0502020204030204" pitchFamily="34" charset="0"/>
              </a:rPr>
              <a:t>(34%,</a:t>
            </a:r>
            <a:r>
              <a:rPr lang="en-US" sz="1100" b="1" spc="-5" dirty="0">
                <a:solidFill>
                  <a:srgbClr val="2461FF"/>
                </a:solidFill>
                <a:latin typeface="Calibri" panose="020F0502020204030204" pitchFamily="34" charset="0"/>
                <a:cs typeface="Calibri" panose="020F0502020204030204" pitchFamily="34" charset="0"/>
              </a:rPr>
              <a:t> </a:t>
            </a:r>
            <a:r>
              <a:rPr lang="en-US" sz="1100" b="1" dirty="0">
                <a:solidFill>
                  <a:srgbClr val="2461FF"/>
                </a:solidFill>
                <a:latin typeface="Calibri" panose="020F0502020204030204" pitchFamily="34" charset="0"/>
                <a:cs typeface="Calibri" panose="020F0502020204030204" pitchFamily="34" charset="0"/>
              </a:rPr>
              <a:t>95%</a:t>
            </a:r>
            <a:r>
              <a:rPr lang="en-US" sz="1100" b="1" spc="5" dirty="0">
                <a:solidFill>
                  <a:srgbClr val="2461FF"/>
                </a:solidFill>
                <a:latin typeface="Calibri" panose="020F0502020204030204" pitchFamily="34" charset="0"/>
                <a:cs typeface="Calibri" panose="020F0502020204030204" pitchFamily="34" charset="0"/>
              </a:rPr>
              <a:t> </a:t>
            </a:r>
            <a:r>
              <a:rPr lang="en-US" sz="1100" b="1" spc="-5" dirty="0">
                <a:solidFill>
                  <a:srgbClr val="2461FF"/>
                </a:solidFill>
                <a:latin typeface="Calibri" panose="020F0502020204030204" pitchFamily="34" charset="0"/>
                <a:cs typeface="Calibri" panose="020F0502020204030204" pitchFamily="34" charset="0"/>
              </a:rPr>
              <a:t>CI: </a:t>
            </a:r>
            <a:r>
              <a:rPr lang="en-US" sz="1100" b="1" dirty="0">
                <a:solidFill>
                  <a:srgbClr val="2461FF"/>
                </a:solidFill>
                <a:latin typeface="Calibri" panose="020F0502020204030204" pitchFamily="34" charset="0"/>
                <a:cs typeface="Calibri" panose="020F0502020204030204" pitchFamily="34" charset="0"/>
              </a:rPr>
              <a:t>25%</a:t>
            </a:r>
            <a:r>
              <a:rPr lang="en-US" sz="1100" b="1" spc="-5" dirty="0">
                <a:solidFill>
                  <a:srgbClr val="2461FF"/>
                </a:solidFill>
                <a:latin typeface="Calibri" panose="020F0502020204030204" pitchFamily="34" charset="0"/>
                <a:cs typeface="Calibri" panose="020F0502020204030204" pitchFamily="34" charset="0"/>
              </a:rPr>
              <a:t> to</a:t>
            </a:r>
            <a:r>
              <a:rPr lang="en-US" sz="1100" b="1" spc="-15" dirty="0">
                <a:solidFill>
                  <a:srgbClr val="2461FF"/>
                </a:solidFill>
                <a:latin typeface="Calibri" panose="020F0502020204030204" pitchFamily="34" charset="0"/>
                <a:cs typeface="Calibri" panose="020F0502020204030204" pitchFamily="34" charset="0"/>
              </a:rPr>
              <a:t> </a:t>
            </a:r>
            <a:r>
              <a:rPr lang="en-US" sz="1100" b="1" spc="-5" dirty="0">
                <a:solidFill>
                  <a:srgbClr val="2461FF"/>
                </a:solidFill>
                <a:latin typeface="Calibri" panose="020F0502020204030204" pitchFamily="34" charset="0"/>
                <a:cs typeface="Calibri" panose="020F0502020204030204" pitchFamily="34" charset="0"/>
              </a:rPr>
              <a:t>44%),</a:t>
            </a:r>
            <a:r>
              <a:rPr lang="en-US" sz="1100" b="1" spc="20" dirty="0">
                <a:solidFill>
                  <a:srgbClr val="2461FF"/>
                </a:solidFill>
                <a:latin typeface="Calibri" panose="020F0502020204030204" pitchFamily="34" charset="0"/>
                <a:cs typeface="Calibri" panose="020F0502020204030204" pitchFamily="34" charset="0"/>
              </a:rPr>
              <a:t> </a:t>
            </a:r>
            <a:r>
              <a:rPr lang="en-US" sz="1100" b="1" dirty="0">
                <a:solidFill>
                  <a:srgbClr val="2461FF"/>
                </a:solidFill>
                <a:latin typeface="Calibri" panose="020F0502020204030204" pitchFamily="34" charset="0"/>
                <a:cs typeface="Calibri" panose="020F0502020204030204" pitchFamily="34" charset="0"/>
              </a:rPr>
              <a:t>log</a:t>
            </a:r>
            <a:r>
              <a:rPr lang="en-US" sz="1100" b="1" spc="-20" dirty="0">
                <a:solidFill>
                  <a:srgbClr val="2461FF"/>
                </a:solidFill>
                <a:latin typeface="Calibri" panose="020F0502020204030204" pitchFamily="34" charset="0"/>
                <a:cs typeface="Calibri" panose="020F0502020204030204" pitchFamily="34" charset="0"/>
              </a:rPr>
              <a:t> </a:t>
            </a:r>
            <a:r>
              <a:rPr lang="en-US" sz="1100" b="1" spc="-5" dirty="0">
                <a:solidFill>
                  <a:srgbClr val="2461FF"/>
                </a:solidFill>
                <a:latin typeface="Calibri" panose="020F0502020204030204" pitchFamily="34" charset="0"/>
                <a:cs typeface="Calibri" panose="020F0502020204030204" pitchFamily="34" charset="0"/>
              </a:rPr>
              <a:t>OR</a:t>
            </a:r>
            <a:r>
              <a:rPr lang="en-US" sz="1100" b="1" spc="10" dirty="0">
                <a:solidFill>
                  <a:srgbClr val="2461FF"/>
                </a:solidFill>
                <a:latin typeface="Calibri" panose="020F0502020204030204" pitchFamily="34" charset="0"/>
                <a:cs typeface="Calibri" panose="020F0502020204030204" pitchFamily="34" charset="0"/>
              </a:rPr>
              <a:t> </a:t>
            </a:r>
            <a:r>
              <a:rPr lang="en-US" sz="1100" b="1" dirty="0">
                <a:solidFill>
                  <a:srgbClr val="2461FF"/>
                </a:solidFill>
                <a:latin typeface="Calibri" panose="020F0502020204030204" pitchFamily="34" charset="0"/>
                <a:cs typeface="Calibri" panose="020F0502020204030204" pitchFamily="34" charset="0"/>
              </a:rPr>
              <a:t>=</a:t>
            </a:r>
            <a:r>
              <a:rPr lang="en-US" sz="1100" b="1" spc="-5" dirty="0">
                <a:solidFill>
                  <a:srgbClr val="2461FF"/>
                </a:solidFill>
                <a:latin typeface="Calibri" panose="020F0502020204030204" pitchFamily="34" charset="0"/>
                <a:cs typeface="Calibri" panose="020F0502020204030204" pitchFamily="34" charset="0"/>
              </a:rPr>
              <a:t> </a:t>
            </a:r>
            <a:r>
              <a:rPr lang="en-US" sz="1100" b="1" dirty="0">
                <a:solidFill>
                  <a:srgbClr val="2461FF"/>
                </a:solidFill>
                <a:latin typeface="Calibri" panose="020F0502020204030204" pitchFamily="34" charset="0"/>
                <a:cs typeface="Calibri" panose="020F0502020204030204" pitchFamily="34" charset="0"/>
              </a:rPr>
              <a:t>28.95,</a:t>
            </a:r>
            <a:r>
              <a:rPr lang="en-US" sz="1100" b="1" spc="-10" dirty="0">
                <a:solidFill>
                  <a:srgbClr val="2461FF"/>
                </a:solidFill>
                <a:latin typeface="Calibri" panose="020F0502020204030204" pitchFamily="34" charset="0"/>
                <a:cs typeface="Calibri" panose="020F0502020204030204" pitchFamily="34" charset="0"/>
              </a:rPr>
              <a:t> </a:t>
            </a:r>
            <a:r>
              <a:rPr lang="en-US" sz="1100" b="1" i="1" spc="-5" dirty="0">
                <a:solidFill>
                  <a:srgbClr val="2461FF"/>
                </a:solidFill>
                <a:latin typeface="Calibri" panose="020F0502020204030204" pitchFamily="34" charset="0"/>
                <a:cs typeface="Calibri" panose="020F0502020204030204" pitchFamily="34" charset="0"/>
              </a:rPr>
              <a:t>p</a:t>
            </a:r>
            <a:r>
              <a:rPr lang="en-US" sz="1100" b="1" spc="-5" dirty="0">
                <a:solidFill>
                  <a:srgbClr val="2461FF"/>
                </a:solidFill>
                <a:latin typeface="Calibri" panose="020F0502020204030204" pitchFamily="34" charset="0"/>
                <a:cs typeface="Calibri" panose="020F0502020204030204" pitchFamily="34" charset="0"/>
              </a:rPr>
              <a:t>&lt;.001.</a:t>
            </a:r>
            <a:endParaRPr lang="en-US" sz="1100" b="1" dirty="0">
              <a:solidFill>
                <a:srgbClr val="2461FF"/>
              </a:solidFill>
              <a:latin typeface="Calibri" panose="020F0502020204030204" pitchFamily="34" charset="0"/>
              <a:cs typeface="Calibri" panose="020F0502020204030204" pitchFamily="34" charset="0"/>
            </a:endParaRPr>
          </a:p>
          <a:p>
            <a:pPr marL="0" indent="0">
              <a:lnSpc>
                <a:spcPct val="100000"/>
              </a:lnSpc>
              <a:spcBef>
                <a:spcPts val="50"/>
              </a:spcBef>
              <a:buFont typeface="Arial" panose="020B0604020202020204" pitchFamily="34" charset="0"/>
              <a:buNone/>
            </a:pPr>
            <a:endParaRPr lang="en-US" sz="1100" dirty="0">
              <a:solidFill>
                <a:srgbClr val="363840"/>
              </a:solidFill>
              <a:latin typeface="Calibri" panose="020F0502020204030204" pitchFamily="34" charset="0"/>
              <a:cs typeface="Calibri" panose="020F0502020204030204" pitchFamily="34" charset="0"/>
            </a:endParaRPr>
          </a:p>
          <a:p>
            <a:pPr marL="0" indent="0">
              <a:lnSpc>
                <a:spcPct val="100000"/>
              </a:lnSpc>
              <a:spcBef>
                <a:spcPts val="5"/>
              </a:spcBef>
              <a:buFont typeface="Arial" panose="020B0604020202020204" pitchFamily="34" charset="0"/>
              <a:buNone/>
            </a:pPr>
            <a:r>
              <a:rPr lang="en-US" sz="1100" b="1" spc="-15" dirty="0">
                <a:solidFill>
                  <a:srgbClr val="363840"/>
                </a:solidFill>
                <a:latin typeface="Calibri" panose="020F0502020204030204" pitchFamily="34" charset="0"/>
                <a:cs typeface="Calibri" panose="020F0502020204030204" pitchFamily="34" charset="0"/>
              </a:rPr>
              <a:t>Conclusion</a:t>
            </a:r>
            <a:endParaRPr lang="en-US" sz="1100" b="1" spc="-15" dirty="0">
              <a:solidFill>
                <a:srgbClr val="363840"/>
              </a:solidFill>
              <a:latin typeface="Calibri" panose="020F0502020204030204" pitchFamily="34" charset="0"/>
              <a:ea typeface="Yu Gothic UI"/>
              <a:cs typeface="Calibri" panose="020F0502020204030204" pitchFamily="34" charset="0"/>
            </a:endParaRPr>
          </a:p>
          <a:p>
            <a:pPr marL="0" marR="44450" indent="0">
              <a:lnSpc>
                <a:spcPct val="100000"/>
              </a:lnSpc>
              <a:spcBef>
                <a:spcPts val="0"/>
              </a:spcBef>
              <a:buFont typeface="Arial" panose="020B0604020202020204" pitchFamily="34" charset="0"/>
              <a:buNone/>
            </a:pPr>
            <a:r>
              <a:rPr lang="en-US" sz="1100" spc="-5" dirty="0">
                <a:solidFill>
                  <a:srgbClr val="363840"/>
                </a:solidFill>
                <a:latin typeface="Calibri" panose="020F0502020204030204" pitchFamily="34" charset="0"/>
                <a:cs typeface="Calibri" panose="020F0502020204030204" pitchFamily="34" charset="0"/>
              </a:rPr>
              <a:t>SUD is </a:t>
            </a:r>
            <a:r>
              <a:rPr lang="en-US" sz="1100" dirty="0">
                <a:solidFill>
                  <a:srgbClr val="363840"/>
                </a:solidFill>
                <a:latin typeface="Calibri" panose="020F0502020204030204" pitchFamily="34" charset="0"/>
                <a:cs typeface="Calibri" panose="020F0502020204030204" pitchFamily="34" charset="0"/>
              </a:rPr>
              <a:t>a </a:t>
            </a:r>
            <a:r>
              <a:rPr lang="en-US" sz="1100" spc="-5" dirty="0">
                <a:solidFill>
                  <a:srgbClr val="363840"/>
                </a:solidFill>
                <a:latin typeface="Calibri" panose="020F0502020204030204" pitchFamily="34" charset="0"/>
                <a:cs typeface="Calibri" panose="020F0502020204030204" pitchFamily="34" charset="0"/>
              </a:rPr>
              <a:t>chronic, </a:t>
            </a:r>
            <a:r>
              <a:rPr lang="en-US" sz="1100" dirty="0">
                <a:solidFill>
                  <a:srgbClr val="363840"/>
                </a:solidFill>
                <a:latin typeface="Calibri" panose="020F0502020204030204" pitchFamily="34" charset="0"/>
                <a:cs typeface="Calibri" panose="020F0502020204030204" pitchFamily="34" charset="0"/>
              </a:rPr>
              <a:t>relapse-prone disease, and the most important factor for </a:t>
            </a:r>
            <a:r>
              <a:rPr lang="en-US" sz="1100" spc="-5" dirty="0">
                <a:solidFill>
                  <a:srgbClr val="363840"/>
                </a:solidFill>
                <a:latin typeface="Calibri" panose="020F0502020204030204" pitchFamily="34" charset="0"/>
                <a:cs typeface="Calibri" panose="020F0502020204030204" pitchFamily="34" charset="0"/>
              </a:rPr>
              <a:t>predicting </a:t>
            </a:r>
            <a:r>
              <a:rPr lang="en-US" sz="1100" dirty="0">
                <a:solidFill>
                  <a:srgbClr val="363840"/>
                </a:solidFill>
                <a:latin typeface="Calibri" panose="020F0502020204030204" pitchFamily="34" charset="0"/>
                <a:cs typeface="Calibri" panose="020F0502020204030204" pitchFamily="34" charset="0"/>
              </a:rPr>
              <a:t>improvement at </a:t>
            </a:r>
            <a:r>
              <a:rPr lang="en-US" sz="1100" spc="-5" dirty="0">
                <a:solidFill>
                  <a:srgbClr val="363840"/>
                </a:solidFill>
                <a:latin typeface="Calibri" panose="020F0502020204030204" pitchFamily="34" charset="0"/>
                <a:cs typeface="Calibri" panose="020F0502020204030204" pitchFamily="34" charset="0"/>
              </a:rPr>
              <a:t>five </a:t>
            </a:r>
            <a:r>
              <a:rPr lang="en-US" sz="1100" dirty="0">
                <a:solidFill>
                  <a:srgbClr val="363840"/>
                </a:solidFill>
                <a:latin typeface="Calibri" panose="020F0502020204030204" pitchFamily="34" charset="0"/>
                <a:cs typeface="Calibri" panose="020F0502020204030204" pitchFamily="34" charset="0"/>
              </a:rPr>
              <a:t>years post-discharge </a:t>
            </a:r>
            <a:r>
              <a:rPr lang="en-US" sz="1100" spc="-5" dirty="0">
                <a:solidFill>
                  <a:srgbClr val="363840"/>
                </a:solidFill>
                <a:latin typeface="Calibri" panose="020F0502020204030204" pitchFamily="34" charset="0"/>
                <a:cs typeface="Calibri" panose="020F0502020204030204" pitchFamily="34" charset="0"/>
              </a:rPr>
              <a:t>is </a:t>
            </a:r>
            <a:r>
              <a:rPr lang="en-US" sz="1100" dirty="0">
                <a:solidFill>
                  <a:srgbClr val="363840"/>
                </a:solidFill>
                <a:latin typeface="Calibri" panose="020F0502020204030204" pitchFamily="34" charset="0"/>
                <a:cs typeface="Calibri" panose="020F0502020204030204" pitchFamily="34" charset="0"/>
              </a:rPr>
              <a:t>on-going engagement </a:t>
            </a:r>
            <a:r>
              <a:rPr lang="en-US" sz="1100" spc="-5" dirty="0">
                <a:solidFill>
                  <a:srgbClr val="363840"/>
                </a:solidFill>
                <a:latin typeface="Calibri" panose="020F0502020204030204" pitchFamily="34" charset="0"/>
                <a:cs typeface="Calibri" panose="020F0502020204030204" pitchFamily="34" charset="0"/>
              </a:rPr>
              <a:t>(Weisner et </a:t>
            </a:r>
            <a:r>
              <a:rPr lang="en-US" sz="1100" dirty="0">
                <a:solidFill>
                  <a:srgbClr val="363840"/>
                </a:solidFill>
                <a:latin typeface="Calibri" panose="020F0502020204030204" pitchFamily="34" charset="0"/>
                <a:cs typeface="Calibri" panose="020F0502020204030204" pitchFamily="34" charset="0"/>
              </a:rPr>
              <a:t>al, </a:t>
            </a:r>
            <a:r>
              <a:rPr lang="en-US" sz="1100" spc="-5" dirty="0">
                <a:solidFill>
                  <a:srgbClr val="363840"/>
                </a:solidFill>
                <a:latin typeface="Calibri" panose="020F0502020204030204" pitchFamily="34" charset="0"/>
                <a:cs typeface="Calibri" panose="020F0502020204030204" pitchFamily="34" charset="0"/>
              </a:rPr>
              <a:t>2003). This </a:t>
            </a:r>
            <a:r>
              <a:rPr lang="en-US" sz="1100" dirty="0">
                <a:solidFill>
                  <a:srgbClr val="363840"/>
                </a:solidFill>
                <a:latin typeface="Calibri" panose="020F0502020204030204" pitchFamily="34" charset="0"/>
                <a:cs typeface="Calibri" panose="020F0502020204030204" pitchFamily="34" charset="0"/>
              </a:rPr>
              <a:t>study demonstrates that</a:t>
            </a:r>
            <a:r>
              <a:rPr lang="en-US" sz="1100" spc="5" dirty="0">
                <a:solidFill>
                  <a:srgbClr val="363840"/>
                </a:solidFill>
                <a:latin typeface="Calibri" panose="020F0502020204030204" pitchFamily="34" charset="0"/>
                <a:cs typeface="Calibri" panose="020F0502020204030204" pitchFamily="34" charset="0"/>
              </a:rPr>
              <a:t> </a:t>
            </a:r>
            <a:r>
              <a:rPr lang="en-US" sz="1100" spc="-5" dirty="0">
                <a:solidFill>
                  <a:srgbClr val="363840"/>
                </a:solidFill>
                <a:latin typeface="Calibri" panose="020F0502020204030204" pitchFamily="34" charset="0"/>
                <a:cs typeface="Calibri" panose="020F0502020204030204" pitchFamily="34" charset="0"/>
              </a:rPr>
              <a:t>inpatient linkage</a:t>
            </a:r>
            <a:r>
              <a:rPr lang="en-US" sz="1100" spc="5" dirty="0">
                <a:solidFill>
                  <a:srgbClr val="363840"/>
                </a:solidFill>
                <a:latin typeface="Calibri" panose="020F0502020204030204" pitchFamily="34" charset="0"/>
                <a:cs typeface="Calibri" panose="020F0502020204030204" pitchFamily="34" charset="0"/>
              </a:rPr>
              <a:t> </a:t>
            </a:r>
            <a:r>
              <a:rPr lang="en-US" sz="1100" dirty="0">
                <a:solidFill>
                  <a:srgbClr val="363840"/>
                </a:solidFill>
                <a:latin typeface="Calibri" panose="020F0502020204030204" pitchFamily="34" charset="0"/>
                <a:cs typeface="Calibri" panose="020F0502020204030204" pitchFamily="34" charset="0"/>
              </a:rPr>
              <a:t>to</a:t>
            </a:r>
            <a:r>
              <a:rPr lang="en-US" sz="1100" spc="-5" dirty="0">
                <a:solidFill>
                  <a:srgbClr val="363840"/>
                </a:solidFill>
                <a:latin typeface="Calibri" panose="020F0502020204030204" pitchFamily="34" charset="0"/>
                <a:cs typeface="Calibri" panose="020F0502020204030204" pitchFamily="34" charset="0"/>
              </a:rPr>
              <a:t> recover</a:t>
            </a:r>
            <a:r>
              <a:rPr lang="en-US" sz="1100" spc="25" dirty="0">
                <a:solidFill>
                  <a:srgbClr val="363840"/>
                </a:solidFill>
                <a:latin typeface="Calibri" panose="020F0502020204030204" pitchFamily="34" charset="0"/>
                <a:cs typeface="Calibri" panose="020F0502020204030204" pitchFamily="34" charset="0"/>
              </a:rPr>
              <a:t> </a:t>
            </a:r>
            <a:r>
              <a:rPr lang="en-US" sz="1100" dirty="0">
                <a:solidFill>
                  <a:srgbClr val="363840"/>
                </a:solidFill>
                <a:latin typeface="Calibri" panose="020F0502020204030204" pitchFamily="34" charset="0"/>
                <a:cs typeface="Calibri" panose="020F0502020204030204" pitchFamily="34" charset="0"/>
              </a:rPr>
              <a:t>coaching</a:t>
            </a:r>
            <a:r>
              <a:rPr lang="en-US" sz="1100" spc="-10" dirty="0">
                <a:solidFill>
                  <a:srgbClr val="363840"/>
                </a:solidFill>
                <a:latin typeface="Calibri" panose="020F0502020204030204" pitchFamily="34" charset="0"/>
                <a:cs typeface="Calibri" panose="020F0502020204030204" pitchFamily="34" charset="0"/>
              </a:rPr>
              <a:t> </a:t>
            </a:r>
            <a:r>
              <a:rPr lang="en-US" sz="1100" spc="-5" dirty="0">
                <a:solidFill>
                  <a:srgbClr val="363840"/>
                </a:solidFill>
                <a:latin typeface="Calibri" panose="020F0502020204030204" pitchFamily="34" charset="0"/>
                <a:cs typeface="Calibri" panose="020F0502020204030204" pitchFamily="34" charset="0"/>
              </a:rPr>
              <a:t>services</a:t>
            </a:r>
            <a:r>
              <a:rPr lang="en-US" sz="1100" spc="25" dirty="0">
                <a:solidFill>
                  <a:srgbClr val="363840"/>
                </a:solidFill>
                <a:latin typeface="Calibri" panose="020F0502020204030204" pitchFamily="34" charset="0"/>
                <a:cs typeface="Calibri" panose="020F0502020204030204" pitchFamily="34" charset="0"/>
              </a:rPr>
              <a:t> </a:t>
            </a:r>
            <a:r>
              <a:rPr lang="en-US" sz="1100" dirty="0">
                <a:solidFill>
                  <a:srgbClr val="363840"/>
                </a:solidFill>
                <a:latin typeface="Calibri" panose="020F0502020204030204" pitchFamily="34" charset="0"/>
                <a:cs typeface="Calibri" panose="020F0502020204030204" pitchFamily="34" charset="0"/>
              </a:rPr>
              <a:t>improves</a:t>
            </a:r>
            <a:r>
              <a:rPr lang="en-US" sz="1100" spc="-5" dirty="0">
                <a:solidFill>
                  <a:srgbClr val="363840"/>
                </a:solidFill>
                <a:latin typeface="Calibri" panose="020F0502020204030204" pitchFamily="34" charset="0"/>
                <a:cs typeface="Calibri" panose="020F0502020204030204" pitchFamily="34" charset="0"/>
              </a:rPr>
              <a:t> engagement</a:t>
            </a:r>
            <a:r>
              <a:rPr lang="en-US" sz="1100" dirty="0">
                <a:solidFill>
                  <a:srgbClr val="363840"/>
                </a:solidFill>
                <a:latin typeface="Calibri" panose="020F0502020204030204" pitchFamily="34" charset="0"/>
                <a:cs typeface="Calibri" panose="020F0502020204030204" pitchFamily="34" charset="0"/>
              </a:rPr>
              <a:t> rates and can feasibly be </a:t>
            </a:r>
            <a:r>
              <a:rPr lang="en-US" sz="1100" spc="-5" dirty="0">
                <a:solidFill>
                  <a:srgbClr val="363840"/>
                </a:solidFill>
                <a:latin typeface="Calibri" panose="020F0502020204030204" pitchFamily="34" charset="0"/>
                <a:cs typeface="Calibri" panose="020F0502020204030204" pitchFamily="34" charset="0"/>
              </a:rPr>
              <a:t>implemented in </a:t>
            </a:r>
            <a:r>
              <a:rPr lang="en-US" sz="1100" dirty="0">
                <a:solidFill>
                  <a:srgbClr val="363840"/>
                </a:solidFill>
                <a:latin typeface="Calibri" panose="020F0502020204030204" pitchFamily="34" charset="0"/>
                <a:cs typeface="Calibri" panose="020F0502020204030204" pitchFamily="34" charset="0"/>
              </a:rPr>
              <a:t>a </a:t>
            </a:r>
            <a:r>
              <a:rPr lang="en-US" sz="1100" spc="-5" dirty="0">
                <a:solidFill>
                  <a:srgbClr val="363840"/>
                </a:solidFill>
                <a:latin typeface="Calibri" panose="020F0502020204030204" pitchFamily="34" charset="0"/>
                <a:cs typeface="Calibri" panose="020F0502020204030204" pitchFamily="34" charset="0"/>
              </a:rPr>
              <a:t>single </a:t>
            </a:r>
            <a:r>
              <a:rPr lang="en-US" sz="1100" dirty="0">
                <a:solidFill>
                  <a:srgbClr val="363840"/>
                </a:solidFill>
                <a:latin typeface="Calibri" panose="020F0502020204030204" pitchFamily="34" charset="0"/>
                <a:cs typeface="Calibri" panose="020F0502020204030204" pitchFamily="34" charset="0"/>
              </a:rPr>
              <a:t>large hospital system. </a:t>
            </a:r>
            <a:r>
              <a:rPr lang="en-US" sz="1100" spc="-370" dirty="0">
                <a:solidFill>
                  <a:srgbClr val="363840"/>
                </a:solidFill>
                <a:latin typeface="Calibri" panose="020F0502020204030204" pitchFamily="34" charset="0"/>
                <a:cs typeface="Calibri" panose="020F0502020204030204" pitchFamily="34" charset="0"/>
              </a:rPr>
              <a:t> </a:t>
            </a:r>
            <a:r>
              <a:rPr lang="en-US" sz="1100" spc="-5" dirty="0">
                <a:solidFill>
                  <a:srgbClr val="363840"/>
                </a:solidFill>
                <a:latin typeface="Calibri" panose="020F0502020204030204" pitchFamily="34" charset="0"/>
                <a:cs typeface="Calibri" panose="020F0502020204030204" pitchFamily="34" charset="0"/>
              </a:rPr>
              <a:t>This intervention is </a:t>
            </a:r>
            <a:r>
              <a:rPr lang="en-US" sz="1100" dirty="0">
                <a:solidFill>
                  <a:srgbClr val="363840"/>
                </a:solidFill>
                <a:latin typeface="Calibri" panose="020F0502020204030204" pitchFamily="34" charset="0"/>
                <a:cs typeface="Calibri" panose="020F0502020204030204" pitchFamily="34" charset="0"/>
              </a:rPr>
              <a:t>promising for both short-term and long-term</a:t>
            </a:r>
            <a:r>
              <a:rPr lang="en-US" sz="1100" spc="5" dirty="0">
                <a:solidFill>
                  <a:srgbClr val="363840"/>
                </a:solidFill>
                <a:latin typeface="Calibri" panose="020F0502020204030204" pitchFamily="34" charset="0"/>
                <a:cs typeface="Calibri" panose="020F0502020204030204" pitchFamily="34" charset="0"/>
              </a:rPr>
              <a:t> </a:t>
            </a:r>
            <a:r>
              <a:rPr lang="en-US" sz="1100" dirty="0">
                <a:solidFill>
                  <a:srgbClr val="363840"/>
                </a:solidFill>
                <a:latin typeface="Calibri" panose="020F0502020204030204" pitchFamily="34" charset="0"/>
                <a:cs typeface="Calibri" panose="020F0502020204030204" pitchFamily="34" charset="0"/>
              </a:rPr>
              <a:t>engagement</a:t>
            </a:r>
            <a:r>
              <a:rPr lang="en-US" sz="1100" spc="-25" dirty="0">
                <a:solidFill>
                  <a:srgbClr val="363840"/>
                </a:solidFill>
                <a:latin typeface="Calibri" panose="020F0502020204030204" pitchFamily="34" charset="0"/>
                <a:cs typeface="Calibri" panose="020F0502020204030204" pitchFamily="34" charset="0"/>
              </a:rPr>
              <a:t> </a:t>
            </a:r>
            <a:r>
              <a:rPr lang="en-US" sz="1100" spc="-5" dirty="0">
                <a:solidFill>
                  <a:srgbClr val="363840"/>
                </a:solidFill>
                <a:latin typeface="Calibri" panose="020F0502020204030204" pitchFamily="34" charset="0"/>
                <a:cs typeface="Calibri" panose="020F0502020204030204" pitchFamily="34" charset="0"/>
              </a:rPr>
              <a:t>in </a:t>
            </a:r>
            <a:r>
              <a:rPr lang="en-US" sz="1100" dirty="0">
                <a:solidFill>
                  <a:srgbClr val="363840"/>
                </a:solidFill>
                <a:latin typeface="Calibri" panose="020F0502020204030204" pitchFamily="34" charset="0"/>
                <a:cs typeface="Calibri" panose="020F0502020204030204" pitchFamily="34" charset="0"/>
              </a:rPr>
              <a:t>recovery</a:t>
            </a:r>
            <a:r>
              <a:rPr lang="en-US" sz="1100" spc="5" dirty="0">
                <a:solidFill>
                  <a:srgbClr val="363840"/>
                </a:solidFill>
                <a:latin typeface="Calibri" panose="020F0502020204030204" pitchFamily="34" charset="0"/>
                <a:cs typeface="Calibri" panose="020F0502020204030204" pitchFamily="34" charset="0"/>
              </a:rPr>
              <a:t> </a:t>
            </a:r>
            <a:r>
              <a:rPr lang="en-US" sz="1100" dirty="0">
                <a:solidFill>
                  <a:srgbClr val="363840"/>
                </a:solidFill>
                <a:latin typeface="Calibri" panose="020F0502020204030204" pitchFamily="34" charset="0"/>
                <a:cs typeface="Calibri" panose="020F0502020204030204" pitchFamily="34" charset="0"/>
              </a:rPr>
              <a:t>support</a:t>
            </a:r>
            <a:r>
              <a:rPr lang="en-US" sz="1100" spc="-10" dirty="0">
                <a:solidFill>
                  <a:srgbClr val="363840"/>
                </a:solidFill>
                <a:latin typeface="Calibri" panose="020F0502020204030204" pitchFamily="34" charset="0"/>
                <a:cs typeface="Calibri" panose="020F0502020204030204" pitchFamily="34" charset="0"/>
              </a:rPr>
              <a:t> </a:t>
            </a:r>
            <a:r>
              <a:rPr lang="en-US" sz="1100" spc="-5" dirty="0">
                <a:solidFill>
                  <a:srgbClr val="363840"/>
                </a:solidFill>
                <a:latin typeface="Calibri" panose="020F0502020204030204" pitchFamily="34" charset="0"/>
                <a:cs typeface="Calibri" panose="020F0502020204030204" pitchFamily="34" charset="0"/>
              </a:rPr>
              <a:t>services.</a:t>
            </a:r>
            <a:endParaRPr lang="en-US" sz="1100" dirty="0">
              <a:solidFill>
                <a:srgbClr val="363840"/>
              </a:solidFill>
              <a:latin typeface="Calibri" panose="020F0502020204030204" pitchFamily="34" charset="0"/>
              <a:cs typeface="Calibri" panose="020F0502020204030204" pitchFamily="34" charset="0"/>
            </a:endParaRPr>
          </a:p>
        </p:txBody>
      </p:sp>
      <p:sp>
        <p:nvSpPr>
          <p:cNvPr id="8" name="object 5">
            <a:extLst>
              <a:ext uri="{FF2B5EF4-FFF2-40B4-BE49-F238E27FC236}">
                <a16:creationId xmlns:a16="http://schemas.microsoft.com/office/drawing/2014/main" id="{9A993F06-F770-3E47-C42C-2A70530A2F2F}"/>
              </a:ext>
            </a:extLst>
          </p:cNvPr>
          <p:cNvSpPr txBox="1"/>
          <p:nvPr/>
        </p:nvSpPr>
        <p:spPr>
          <a:xfrm>
            <a:off x="1214113" y="5893258"/>
            <a:ext cx="9763773" cy="304571"/>
          </a:xfrm>
          <a:prstGeom prst="rect">
            <a:avLst/>
          </a:prstGeom>
        </p:spPr>
        <p:txBody>
          <a:bodyPr vert="horz" wrap="square" lIns="0" tIns="12065" rIns="0" bIns="0" rtlCol="0">
            <a:spAutoFit/>
          </a:bodyPr>
          <a:lstStyle/>
          <a:p>
            <a:pPr marL="95885" marR="269875" lvl="0" indent="0" algn="ctr" defTabSz="914400" rtl="0" eaLnBrk="1" fontAlgn="auto" latinLnBrk="0" hangingPunct="1">
              <a:lnSpc>
                <a:spcPct val="100000"/>
              </a:lnSpc>
              <a:spcBef>
                <a:spcPts val="95"/>
              </a:spcBef>
              <a:spcAft>
                <a:spcPts val="0"/>
              </a:spcAft>
              <a:buClrTx/>
              <a:buSzTx/>
              <a:buFontTx/>
              <a:buNone/>
              <a:tabLst/>
              <a:defRPr/>
            </a:pPr>
            <a:r>
              <a:rPr kumimoji="0" lang="en-US" sz="900" b="0" i="0" u="none" strike="noStrike" kern="1200" cap="none" spc="-10"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Kaileigh</a:t>
            </a:r>
            <a:r>
              <a:rPr kumimoji="0" sz="900" b="0" i="0" u="none" strike="noStrike" kern="1200" cap="none" spc="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 </a:t>
            </a:r>
            <a:r>
              <a:rPr kumimoji="0" sz="900" b="0" i="0" u="none" strike="noStrike" kern="1200" cap="none" spc="0"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A.</a:t>
            </a:r>
            <a:r>
              <a:rPr kumimoji="0" sz="900" b="0" i="0" u="none" strike="noStrike" kern="1200" cap="none" spc="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 </a:t>
            </a:r>
            <a:r>
              <a:rPr kumimoji="0" sz="900" b="0" i="0" u="none" strike="noStrike" kern="1200" cap="none" spc="-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Byrne,</a:t>
            </a:r>
            <a:r>
              <a:rPr kumimoji="0" sz="900" b="0" i="0" u="none" strike="noStrike" kern="1200" cap="none" spc="20"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 </a:t>
            </a:r>
            <a:r>
              <a:rPr kumimoji="0" lang="en-US" sz="900" b="0" i="0" u="none" strike="noStrike" kern="1200" cap="none" spc="-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Prerana</a:t>
            </a:r>
            <a:r>
              <a:rPr kumimoji="0" sz="900" b="0" i="0" u="none" strike="noStrike" kern="1200" cap="none" spc="40"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 </a:t>
            </a:r>
            <a:r>
              <a:rPr kumimoji="0" sz="900" b="0" i="0" u="none" strike="noStrike" kern="1200" cap="none" spc="-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J.</a:t>
            </a:r>
            <a:r>
              <a:rPr kumimoji="0" sz="900" b="0" i="0" u="none" strike="noStrike" kern="1200" cap="none" spc="10"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 </a:t>
            </a:r>
            <a:r>
              <a:rPr kumimoji="0" sz="900" b="0" i="0" u="none" strike="noStrike" kern="1200" cap="none" spc="-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Roth,</a:t>
            </a:r>
            <a:r>
              <a:rPr kumimoji="0" sz="900" b="0" i="0" u="none" strike="noStrike" kern="1200" cap="none" spc="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 </a:t>
            </a:r>
            <a:r>
              <a:rPr kumimoji="0" sz="900" b="0" i="0" u="none" strike="noStrike" kern="1200" cap="none" spc="-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Krupa</a:t>
            </a:r>
            <a:r>
              <a:rPr kumimoji="0" sz="900" b="0" i="0" u="none" strike="noStrike" kern="1200" cap="none" spc="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 </a:t>
            </a:r>
            <a:r>
              <a:rPr kumimoji="0" sz="900" b="0" i="0" u="none" strike="noStrike" kern="1200" cap="none" spc="-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Merchant,</a:t>
            </a:r>
            <a:r>
              <a:rPr kumimoji="0" sz="900" b="0" i="0" u="none" strike="noStrike" kern="1200" cap="none" spc="30"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 </a:t>
            </a:r>
            <a:r>
              <a:rPr kumimoji="0" sz="900" b="0" i="0" u="none" strike="noStrike" kern="1200" cap="none" spc="-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Bryana</a:t>
            </a:r>
            <a:r>
              <a:rPr kumimoji="0" sz="900" b="0" i="0" u="none" strike="noStrike" kern="1200" cap="none" spc="30"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 </a:t>
            </a:r>
            <a:r>
              <a:rPr kumimoji="0" lang="en-US" sz="900" b="0" i="0" u="none" strike="noStrike" kern="1200" cap="none" spc="-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Baginksi</a:t>
            </a:r>
            <a:r>
              <a:rPr kumimoji="0" sz="900" b="0" i="0" u="none" strike="noStrike" kern="1200" cap="none" spc="-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a:t>
            </a:r>
            <a:r>
              <a:rPr kumimoji="0" sz="900" b="0" i="0" u="none" strike="noStrike" kern="1200" cap="none" spc="1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 </a:t>
            </a:r>
            <a:r>
              <a:rPr kumimoji="0" sz="900" b="0" i="0" u="none" strike="noStrike" kern="1200" cap="none" spc="-10"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Katie</a:t>
            </a:r>
            <a:r>
              <a:rPr kumimoji="0" sz="900" b="0" i="0" u="none" strike="noStrike" kern="1200" cap="none" spc="1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 </a:t>
            </a:r>
            <a:r>
              <a:rPr kumimoji="0" sz="900" b="0" i="0" u="none" strike="noStrike" kern="1200" cap="none" spc="-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Robinson, </a:t>
            </a:r>
            <a:r>
              <a:rPr kumimoji="0" sz="900" b="0" i="0" u="none" strike="noStrike" kern="1200" cap="none" spc="-10"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Katy</a:t>
            </a:r>
            <a:r>
              <a:rPr kumimoji="0" sz="900" b="0" i="0" u="none" strike="noStrike" kern="1200" cap="none" spc="30"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 </a:t>
            </a:r>
            <a:r>
              <a:rPr kumimoji="0" sz="900" b="0" i="0" u="none" strike="noStrike" kern="1200" cap="none" spc="-10"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Dumas,</a:t>
            </a:r>
            <a:r>
              <a:rPr kumimoji="0" sz="900" b="0" i="0" u="none" strike="noStrike" kern="1200" cap="none" spc="30"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 </a:t>
            </a:r>
            <a:r>
              <a:rPr kumimoji="0" sz="900" b="0" i="0" u="none" strike="noStrike" kern="1200" cap="none" spc="-10"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James </a:t>
            </a:r>
            <a:r>
              <a:rPr kumimoji="0" sz="900" b="0" i="0" u="none" strike="noStrike" kern="1200" cap="none" spc="-260"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 </a:t>
            </a:r>
            <a:r>
              <a:rPr kumimoji="0" sz="900" b="0" i="0" u="none" strike="noStrike" kern="1200" cap="none" spc="-10"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Collie,</a:t>
            </a:r>
            <a:r>
              <a:rPr kumimoji="0" sz="900" b="0" i="0" u="none" strike="noStrike" kern="1200" cap="none" spc="10"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 </a:t>
            </a:r>
            <a:r>
              <a:rPr kumimoji="0" sz="900" b="0" i="0" u="none" strike="noStrike" kern="1200" cap="none" spc="-10"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Benjamin</a:t>
            </a:r>
            <a:r>
              <a:rPr kumimoji="0" sz="900" b="0" i="0" u="none" strike="noStrike" kern="1200" cap="none" spc="1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 </a:t>
            </a:r>
            <a:r>
              <a:rPr kumimoji="0" sz="900" b="0" i="0" u="none" strike="noStrike" kern="1200" cap="none" spc="-10"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Ramsey,</a:t>
            </a:r>
            <a:r>
              <a:rPr kumimoji="0" sz="900" b="0" i="0" u="none" strike="noStrike" kern="1200" cap="none" spc="40"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 </a:t>
            </a:r>
            <a:r>
              <a:rPr kumimoji="0" sz="900" b="0" i="0" u="none" strike="noStrike" kern="1200" cap="none" spc="-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Jen</a:t>
            </a:r>
            <a:r>
              <a:rPr kumimoji="0" sz="900" b="0" i="0" u="none" strike="noStrike" kern="1200" cap="none" spc="1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 </a:t>
            </a:r>
            <a:r>
              <a:rPr kumimoji="0" sz="900" b="0" i="0" u="none" strike="noStrike" kern="1200" cap="none" spc="-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Cull,</a:t>
            </a:r>
            <a:r>
              <a:rPr kumimoji="0" sz="900" b="0" i="0" u="none" strike="noStrike" kern="1200" cap="none" spc="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 </a:t>
            </a:r>
            <a:r>
              <a:rPr kumimoji="0" sz="900" b="0" i="0" u="none" strike="noStrike" kern="1200" cap="none" spc="-10"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Leah</a:t>
            </a:r>
            <a:r>
              <a:rPr kumimoji="0" sz="900" b="0" i="0" u="none" strike="noStrike" kern="1200" cap="none" spc="30"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 </a:t>
            </a:r>
            <a:r>
              <a:rPr kumimoji="0" sz="900" b="0" i="0" u="none" strike="noStrike" kern="1200" cap="none" spc="-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Cooper,</a:t>
            </a:r>
            <a:r>
              <a:rPr kumimoji="0" sz="900" b="0" i="0" u="none" strike="noStrike" kern="1200" cap="none" spc="30"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 </a:t>
            </a:r>
            <a:r>
              <a:rPr kumimoji="0" sz="900" b="0" i="0" u="none" strike="noStrike" kern="1200" cap="none" spc="-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Matthew</a:t>
            </a:r>
            <a:r>
              <a:rPr kumimoji="0" sz="900" b="0" i="0" u="none" strike="noStrike" kern="1200" cap="none" spc="1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 </a:t>
            </a:r>
            <a:r>
              <a:rPr kumimoji="0" lang="en-US" sz="900" b="0" i="0" u="none" strike="noStrike" kern="1200" cap="none" spc="-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Churitch</a:t>
            </a:r>
            <a:r>
              <a:rPr kumimoji="0" sz="900" b="0" i="0" u="none" strike="noStrike" kern="1200" cap="none" spc="-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a:t>
            </a:r>
            <a:r>
              <a:rPr kumimoji="0" sz="900" b="0" i="0" u="none" strike="noStrike" kern="1200" cap="none" spc="1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 </a:t>
            </a:r>
            <a:r>
              <a:rPr kumimoji="0" lang="en-US" sz="900" b="0" i="0" u="none" strike="noStrike" kern="1200" cap="none" spc="-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Lior</a:t>
            </a:r>
            <a:r>
              <a:rPr kumimoji="0" sz="900" b="0" i="0" u="none" strike="noStrike" kern="1200" cap="none" spc="20"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 </a:t>
            </a:r>
            <a:r>
              <a:rPr kumimoji="0" lang="en-US" sz="900" b="0" i="0" u="none" strike="noStrike" kern="1200" cap="none" spc="-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Rennert</a:t>
            </a:r>
            <a:r>
              <a:rPr kumimoji="0" sz="900" b="0" i="0" u="none" strike="noStrike" kern="1200" cap="none" spc="-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a:t>
            </a:r>
            <a:r>
              <a:rPr kumimoji="0" sz="900" b="0" i="0" u="none" strike="noStrike" kern="1200" cap="none" spc="1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 </a:t>
            </a:r>
            <a:r>
              <a:rPr kumimoji="0" lang="en-US" sz="900" b="0" i="0" u="none" strike="noStrike" kern="1200" cap="none" spc="-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Moonseong</a:t>
            </a:r>
            <a:r>
              <a:rPr kumimoji="0" sz="900" b="0" i="0" u="none" strike="noStrike" kern="1200" cap="none" spc="20"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 </a:t>
            </a:r>
            <a:r>
              <a:rPr kumimoji="0" lang="en-US" sz="900" b="0" i="0" u="none" strike="noStrike" kern="1200" cap="none" spc="-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Heo</a:t>
            </a:r>
            <a:r>
              <a:rPr kumimoji="0" sz="900" b="0" i="0" u="none" strike="noStrike" kern="1200" cap="none" spc="-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a:t>
            </a:r>
            <a:r>
              <a:rPr kumimoji="0" sz="900" b="0" i="0" u="none" strike="noStrike" kern="1200" cap="none" spc="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 </a:t>
            </a:r>
            <a:r>
              <a:rPr kumimoji="0" sz="900" b="0" i="0" u="none" strike="noStrike" kern="1200" cap="none" spc="-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&amp; Richard</a:t>
            </a:r>
            <a:r>
              <a:rPr kumimoji="0" sz="900" b="0" i="0" u="none" strike="noStrike" kern="1200" cap="none" spc="10"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 </a:t>
            </a:r>
            <a:r>
              <a:rPr kumimoji="0" sz="900" b="0" i="0" u="none" strike="noStrike" kern="1200" cap="none" spc="-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Jones</a:t>
            </a:r>
            <a:r>
              <a:rPr lang="en-US" sz="900" dirty="0">
                <a:solidFill>
                  <a:schemeClr val="bg1">
                    <a:lumMod val="65000"/>
                  </a:schemeClr>
                </a:solidFill>
                <a:latin typeface="Calibri" panose="020F0502020204030204" pitchFamily="34" charset="0"/>
                <a:cs typeface="Calibri" panose="020F0502020204030204" pitchFamily="34" charset="0"/>
              </a:rPr>
              <a:t> | </a:t>
            </a:r>
            <a:r>
              <a:rPr kumimoji="0" sz="1000" b="0" i="1" u="none" strike="noStrike" kern="1200" cap="none" spc="-3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Clemson</a:t>
            </a:r>
            <a:r>
              <a:rPr kumimoji="0" sz="1000" b="0" i="1" u="none" strike="noStrike" kern="1200" cap="none" spc="2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 </a:t>
            </a:r>
            <a:r>
              <a:rPr kumimoji="0" sz="1000" b="0" i="1" u="none" strike="noStrike" kern="1200" cap="none" spc="-30"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University,</a:t>
            </a:r>
            <a:r>
              <a:rPr kumimoji="0" sz="1000" b="0" i="1" u="none" strike="noStrike" kern="1200" cap="none" spc="10"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 </a:t>
            </a:r>
            <a:r>
              <a:rPr kumimoji="0" sz="1000" b="0" i="1" u="none" strike="noStrike" kern="1200" cap="none" spc="-3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Prisma</a:t>
            </a:r>
            <a:r>
              <a:rPr kumimoji="0" sz="1000" b="0" i="1" u="none" strike="noStrike" kern="1200" cap="none" spc="1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 </a:t>
            </a:r>
            <a:r>
              <a:rPr kumimoji="0" sz="1000" b="0" i="1" u="none" strike="noStrike" kern="1200" cap="none" spc="-30"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Health-Upstate,</a:t>
            </a:r>
            <a:r>
              <a:rPr kumimoji="0" sz="1000" b="0" i="1" u="none" strike="noStrike" kern="1200" cap="none" spc="4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 </a:t>
            </a:r>
            <a:r>
              <a:rPr kumimoji="0" sz="1000" b="0" i="1" u="none" strike="noStrike" kern="1200" cap="none" spc="-30"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University</a:t>
            </a:r>
            <a:r>
              <a:rPr kumimoji="0" sz="1000" b="0" i="1" u="none" strike="noStrike" kern="1200" cap="none" spc="1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 </a:t>
            </a:r>
            <a:r>
              <a:rPr kumimoji="0" sz="1000" b="0" i="1" u="none" strike="noStrike" kern="1200" cap="none" spc="-2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of</a:t>
            </a:r>
            <a:r>
              <a:rPr kumimoji="0" sz="1000" b="0" i="1" u="none" strike="noStrike" kern="1200" cap="none" spc="-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 </a:t>
            </a:r>
            <a:r>
              <a:rPr kumimoji="0" sz="1000" b="0" i="1" u="none" strike="noStrike" kern="1200" cap="none" spc="-30"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South</a:t>
            </a:r>
            <a:r>
              <a:rPr kumimoji="0" sz="1000" b="0" i="1" u="none" strike="noStrike" kern="1200" cap="none" spc="-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 </a:t>
            </a:r>
            <a:r>
              <a:rPr kumimoji="0" sz="1000" b="0" i="1" u="none" strike="noStrike" kern="1200" cap="none" spc="-30"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Carolina</a:t>
            </a:r>
            <a:r>
              <a:rPr kumimoji="0" sz="1000" b="0" i="1" u="none" strike="noStrike" kern="1200" cap="none" spc="10"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 </a:t>
            </a:r>
            <a:r>
              <a:rPr kumimoji="0" sz="1000" b="0" i="1" u="none" strike="noStrike" kern="1200" cap="none" spc="-30"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School</a:t>
            </a:r>
            <a:r>
              <a:rPr kumimoji="0" sz="1000" b="0" i="1" u="none" strike="noStrike" kern="1200" cap="none" spc="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 </a:t>
            </a:r>
            <a:r>
              <a:rPr kumimoji="0" sz="1000" b="0" i="1" u="none" strike="noStrike" kern="1200" cap="none" spc="-2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of</a:t>
            </a:r>
            <a:r>
              <a:rPr kumimoji="0" sz="1000" b="0" i="1" u="none" strike="noStrike" kern="1200" cap="none" spc="-5"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 </a:t>
            </a:r>
            <a:r>
              <a:rPr kumimoji="0" sz="1000" b="0" i="1" u="none" strike="noStrike" kern="1200" cap="none" spc="-30"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Medicine</a:t>
            </a:r>
            <a:r>
              <a:rPr kumimoji="0" sz="1000" b="0" i="1" u="none" strike="noStrike" kern="1200" cap="none" spc="0"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 </a:t>
            </a:r>
            <a:r>
              <a:rPr kumimoji="0" lang="en-US" sz="1000" b="0" i="1" u="none" strike="noStrike" kern="1200" cap="none" spc="-30" normalizeH="0" baseline="0" noProof="0" dirty="0">
                <a:ln>
                  <a:noFill/>
                </a:ln>
                <a:solidFill>
                  <a:schemeClr val="bg1">
                    <a:lumMod val="65000"/>
                  </a:schemeClr>
                </a:solidFill>
                <a:effectLst/>
                <a:uLnTx/>
                <a:uFillTx/>
                <a:latin typeface="Calibri" panose="020F0502020204030204" pitchFamily="34" charset="0"/>
                <a:ea typeface="+mn-ea"/>
                <a:cs typeface="Calibri" panose="020F0502020204030204" pitchFamily="34" charset="0"/>
              </a:rPr>
              <a:t>Greenville</a:t>
            </a:r>
          </a:p>
        </p:txBody>
      </p:sp>
      <p:grpSp>
        <p:nvGrpSpPr>
          <p:cNvPr id="9" name="Group 8">
            <a:extLst>
              <a:ext uri="{FF2B5EF4-FFF2-40B4-BE49-F238E27FC236}">
                <a16:creationId xmlns:a16="http://schemas.microsoft.com/office/drawing/2014/main" id="{2F10B811-6A97-AF90-EE56-E6F891343F6D}"/>
              </a:ext>
            </a:extLst>
          </p:cNvPr>
          <p:cNvGrpSpPr/>
          <p:nvPr/>
        </p:nvGrpSpPr>
        <p:grpSpPr>
          <a:xfrm>
            <a:off x="4605543" y="1525701"/>
            <a:ext cx="7439199" cy="3469417"/>
            <a:chOff x="395731" y="974914"/>
            <a:chExt cx="11680377" cy="5447375"/>
          </a:xfrm>
        </p:grpSpPr>
        <p:sp>
          <p:nvSpPr>
            <p:cNvPr id="10" name="object 2">
              <a:extLst>
                <a:ext uri="{FF2B5EF4-FFF2-40B4-BE49-F238E27FC236}">
                  <a16:creationId xmlns:a16="http://schemas.microsoft.com/office/drawing/2014/main" id="{C313FD0F-64B7-3D2E-0781-0095C7D44A1F}"/>
                </a:ext>
              </a:extLst>
            </p:cNvPr>
            <p:cNvSpPr/>
            <p:nvPr/>
          </p:nvSpPr>
          <p:spPr>
            <a:xfrm>
              <a:off x="1362455" y="5378196"/>
              <a:ext cx="9420225" cy="0"/>
            </a:xfrm>
            <a:custGeom>
              <a:avLst/>
              <a:gdLst/>
              <a:ahLst/>
              <a:cxnLst/>
              <a:rect l="l" t="t" r="r" b="b"/>
              <a:pathLst>
                <a:path w="9420225">
                  <a:moveTo>
                    <a:pt x="0" y="0"/>
                  </a:moveTo>
                  <a:lnTo>
                    <a:pt x="9419844" y="0"/>
                  </a:lnTo>
                </a:path>
              </a:pathLst>
            </a:custGeom>
            <a:ln w="952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Yu Gothic UI"/>
                <a:ea typeface="+mn-ea"/>
                <a:cs typeface="+mn-cs"/>
              </a:endParaRPr>
            </a:p>
          </p:txBody>
        </p:sp>
        <p:sp>
          <p:nvSpPr>
            <p:cNvPr id="11" name="object 3">
              <a:extLst>
                <a:ext uri="{FF2B5EF4-FFF2-40B4-BE49-F238E27FC236}">
                  <a16:creationId xmlns:a16="http://schemas.microsoft.com/office/drawing/2014/main" id="{3DB6BC79-5E78-E5DE-A36E-BA7AC692EB05}"/>
                </a:ext>
              </a:extLst>
            </p:cNvPr>
            <p:cNvSpPr/>
            <p:nvPr/>
          </p:nvSpPr>
          <p:spPr>
            <a:xfrm>
              <a:off x="1362455" y="4902708"/>
              <a:ext cx="9420225" cy="0"/>
            </a:xfrm>
            <a:custGeom>
              <a:avLst/>
              <a:gdLst/>
              <a:ahLst/>
              <a:cxnLst/>
              <a:rect l="l" t="t" r="r" b="b"/>
              <a:pathLst>
                <a:path w="9420225">
                  <a:moveTo>
                    <a:pt x="0" y="0"/>
                  </a:moveTo>
                  <a:lnTo>
                    <a:pt x="9419844" y="0"/>
                  </a:lnTo>
                </a:path>
              </a:pathLst>
            </a:custGeom>
            <a:ln w="952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Yu Gothic UI"/>
                <a:ea typeface="+mn-ea"/>
                <a:cs typeface="+mn-cs"/>
              </a:endParaRPr>
            </a:p>
          </p:txBody>
        </p:sp>
        <p:sp>
          <p:nvSpPr>
            <p:cNvPr id="12" name="object 4">
              <a:extLst>
                <a:ext uri="{FF2B5EF4-FFF2-40B4-BE49-F238E27FC236}">
                  <a16:creationId xmlns:a16="http://schemas.microsoft.com/office/drawing/2014/main" id="{E7489480-4ED1-0150-C35E-6C6FBD3F0F2E}"/>
                </a:ext>
              </a:extLst>
            </p:cNvPr>
            <p:cNvSpPr/>
            <p:nvPr/>
          </p:nvSpPr>
          <p:spPr>
            <a:xfrm>
              <a:off x="1362455" y="4427220"/>
              <a:ext cx="9420225" cy="0"/>
            </a:xfrm>
            <a:custGeom>
              <a:avLst/>
              <a:gdLst/>
              <a:ahLst/>
              <a:cxnLst/>
              <a:rect l="l" t="t" r="r" b="b"/>
              <a:pathLst>
                <a:path w="9420225">
                  <a:moveTo>
                    <a:pt x="0" y="0"/>
                  </a:moveTo>
                  <a:lnTo>
                    <a:pt x="9419844" y="0"/>
                  </a:lnTo>
                </a:path>
              </a:pathLst>
            </a:custGeom>
            <a:ln w="952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Yu Gothic UI"/>
                <a:ea typeface="+mn-ea"/>
                <a:cs typeface="+mn-cs"/>
              </a:endParaRPr>
            </a:p>
          </p:txBody>
        </p:sp>
        <p:sp>
          <p:nvSpPr>
            <p:cNvPr id="13" name="object 5">
              <a:extLst>
                <a:ext uri="{FF2B5EF4-FFF2-40B4-BE49-F238E27FC236}">
                  <a16:creationId xmlns:a16="http://schemas.microsoft.com/office/drawing/2014/main" id="{26EB8906-8BCC-A6BA-C6BE-48DBFC8B92CA}"/>
                </a:ext>
              </a:extLst>
            </p:cNvPr>
            <p:cNvSpPr/>
            <p:nvPr/>
          </p:nvSpPr>
          <p:spPr>
            <a:xfrm>
              <a:off x="1362455" y="3951732"/>
              <a:ext cx="9420225" cy="0"/>
            </a:xfrm>
            <a:custGeom>
              <a:avLst/>
              <a:gdLst/>
              <a:ahLst/>
              <a:cxnLst/>
              <a:rect l="l" t="t" r="r" b="b"/>
              <a:pathLst>
                <a:path w="9420225">
                  <a:moveTo>
                    <a:pt x="0" y="0"/>
                  </a:moveTo>
                  <a:lnTo>
                    <a:pt x="9419844" y="0"/>
                  </a:lnTo>
                </a:path>
              </a:pathLst>
            </a:custGeom>
            <a:ln w="952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Yu Gothic UI"/>
                <a:ea typeface="+mn-ea"/>
                <a:cs typeface="+mn-cs"/>
              </a:endParaRPr>
            </a:p>
          </p:txBody>
        </p:sp>
        <p:sp>
          <p:nvSpPr>
            <p:cNvPr id="14" name="object 6">
              <a:extLst>
                <a:ext uri="{FF2B5EF4-FFF2-40B4-BE49-F238E27FC236}">
                  <a16:creationId xmlns:a16="http://schemas.microsoft.com/office/drawing/2014/main" id="{C9535CB6-E630-1FA5-35F5-A7094E0D19A2}"/>
                </a:ext>
              </a:extLst>
            </p:cNvPr>
            <p:cNvSpPr/>
            <p:nvPr/>
          </p:nvSpPr>
          <p:spPr>
            <a:xfrm>
              <a:off x="1362455" y="3476244"/>
              <a:ext cx="9420225" cy="0"/>
            </a:xfrm>
            <a:custGeom>
              <a:avLst/>
              <a:gdLst/>
              <a:ahLst/>
              <a:cxnLst/>
              <a:rect l="l" t="t" r="r" b="b"/>
              <a:pathLst>
                <a:path w="9420225">
                  <a:moveTo>
                    <a:pt x="0" y="0"/>
                  </a:moveTo>
                  <a:lnTo>
                    <a:pt x="9419844" y="0"/>
                  </a:lnTo>
                </a:path>
              </a:pathLst>
            </a:custGeom>
            <a:ln w="952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Yu Gothic UI"/>
                <a:ea typeface="+mn-ea"/>
                <a:cs typeface="+mn-cs"/>
              </a:endParaRPr>
            </a:p>
          </p:txBody>
        </p:sp>
        <p:sp>
          <p:nvSpPr>
            <p:cNvPr id="15" name="object 7">
              <a:extLst>
                <a:ext uri="{FF2B5EF4-FFF2-40B4-BE49-F238E27FC236}">
                  <a16:creationId xmlns:a16="http://schemas.microsoft.com/office/drawing/2014/main" id="{9753AC31-8546-684D-B00C-40352C1FC084}"/>
                </a:ext>
              </a:extLst>
            </p:cNvPr>
            <p:cNvSpPr/>
            <p:nvPr/>
          </p:nvSpPr>
          <p:spPr>
            <a:xfrm>
              <a:off x="1362455" y="2999232"/>
              <a:ext cx="9420225" cy="0"/>
            </a:xfrm>
            <a:custGeom>
              <a:avLst/>
              <a:gdLst/>
              <a:ahLst/>
              <a:cxnLst/>
              <a:rect l="l" t="t" r="r" b="b"/>
              <a:pathLst>
                <a:path w="9420225">
                  <a:moveTo>
                    <a:pt x="0" y="0"/>
                  </a:moveTo>
                  <a:lnTo>
                    <a:pt x="9419844" y="0"/>
                  </a:lnTo>
                </a:path>
              </a:pathLst>
            </a:custGeom>
            <a:ln w="952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Yu Gothic UI"/>
                <a:ea typeface="+mn-ea"/>
                <a:cs typeface="+mn-cs"/>
              </a:endParaRPr>
            </a:p>
          </p:txBody>
        </p:sp>
        <p:sp>
          <p:nvSpPr>
            <p:cNvPr id="16" name="object 8">
              <a:extLst>
                <a:ext uri="{FF2B5EF4-FFF2-40B4-BE49-F238E27FC236}">
                  <a16:creationId xmlns:a16="http://schemas.microsoft.com/office/drawing/2014/main" id="{2DB487FC-8F66-D528-BCE5-D967E47368A0}"/>
                </a:ext>
              </a:extLst>
            </p:cNvPr>
            <p:cNvSpPr/>
            <p:nvPr/>
          </p:nvSpPr>
          <p:spPr>
            <a:xfrm>
              <a:off x="1362455" y="2523744"/>
              <a:ext cx="9420225" cy="0"/>
            </a:xfrm>
            <a:custGeom>
              <a:avLst/>
              <a:gdLst/>
              <a:ahLst/>
              <a:cxnLst/>
              <a:rect l="l" t="t" r="r" b="b"/>
              <a:pathLst>
                <a:path w="9420225">
                  <a:moveTo>
                    <a:pt x="0" y="0"/>
                  </a:moveTo>
                  <a:lnTo>
                    <a:pt x="9419844" y="0"/>
                  </a:lnTo>
                </a:path>
              </a:pathLst>
            </a:custGeom>
            <a:ln w="952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Yu Gothic UI"/>
                <a:ea typeface="+mn-ea"/>
                <a:cs typeface="+mn-cs"/>
              </a:endParaRPr>
            </a:p>
          </p:txBody>
        </p:sp>
        <p:sp>
          <p:nvSpPr>
            <p:cNvPr id="17" name="object 9">
              <a:extLst>
                <a:ext uri="{FF2B5EF4-FFF2-40B4-BE49-F238E27FC236}">
                  <a16:creationId xmlns:a16="http://schemas.microsoft.com/office/drawing/2014/main" id="{A366DF23-513B-420F-6E34-E3C76C17D1A5}"/>
                </a:ext>
              </a:extLst>
            </p:cNvPr>
            <p:cNvSpPr/>
            <p:nvPr/>
          </p:nvSpPr>
          <p:spPr>
            <a:xfrm>
              <a:off x="1362455" y="2048255"/>
              <a:ext cx="9420225" cy="0"/>
            </a:xfrm>
            <a:custGeom>
              <a:avLst/>
              <a:gdLst/>
              <a:ahLst/>
              <a:cxnLst/>
              <a:rect l="l" t="t" r="r" b="b"/>
              <a:pathLst>
                <a:path w="9420225">
                  <a:moveTo>
                    <a:pt x="0" y="0"/>
                  </a:moveTo>
                  <a:lnTo>
                    <a:pt x="9419844" y="0"/>
                  </a:lnTo>
                </a:path>
              </a:pathLst>
            </a:custGeom>
            <a:ln w="952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Yu Gothic UI"/>
                <a:ea typeface="+mn-ea"/>
                <a:cs typeface="+mn-cs"/>
              </a:endParaRPr>
            </a:p>
          </p:txBody>
        </p:sp>
        <p:sp>
          <p:nvSpPr>
            <p:cNvPr id="18" name="object 10">
              <a:extLst>
                <a:ext uri="{FF2B5EF4-FFF2-40B4-BE49-F238E27FC236}">
                  <a16:creationId xmlns:a16="http://schemas.microsoft.com/office/drawing/2014/main" id="{AD157187-A135-862B-12F1-C167FF9F6A5E}"/>
                </a:ext>
              </a:extLst>
            </p:cNvPr>
            <p:cNvSpPr/>
            <p:nvPr/>
          </p:nvSpPr>
          <p:spPr>
            <a:xfrm>
              <a:off x="1362455" y="1572767"/>
              <a:ext cx="9420225" cy="0"/>
            </a:xfrm>
            <a:custGeom>
              <a:avLst/>
              <a:gdLst/>
              <a:ahLst/>
              <a:cxnLst/>
              <a:rect l="l" t="t" r="r" b="b"/>
              <a:pathLst>
                <a:path w="9420225">
                  <a:moveTo>
                    <a:pt x="0" y="0"/>
                  </a:moveTo>
                  <a:lnTo>
                    <a:pt x="9419844" y="0"/>
                  </a:lnTo>
                </a:path>
              </a:pathLst>
            </a:custGeom>
            <a:ln w="952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Yu Gothic UI"/>
                <a:ea typeface="+mn-ea"/>
                <a:cs typeface="+mn-cs"/>
              </a:endParaRPr>
            </a:p>
          </p:txBody>
        </p:sp>
        <p:sp>
          <p:nvSpPr>
            <p:cNvPr id="19" name="object 11">
              <a:extLst>
                <a:ext uri="{FF2B5EF4-FFF2-40B4-BE49-F238E27FC236}">
                  <a16:creationId xmlns:a16="http://schemas.microsoft.com/office/drawing/2014/main" id="{8648D2D6-4CE5-1012-19E0-8ADC47534808}"/>
                </a:ext>
              </a:extLst>
            </p:cNvPr>
            <p:cNvSpPr/>
            <p:nvPr/>
          </p:nvSpPr>
          <p:spPr>
            <a:xfrm>
              <a:off x="1362455" y="1097280"/>
              <a:ext cx="9420225" cy="0"/>
            </a:xfrm>
            <a:custGeom>
              <a:avLst/>
              <a:gdLst/>
              <a:ahLst/>
              <a:cxnLst/>
              <a:rect l="l" t="t" r="r" b="b"/>
              <a:pathLst>
                <a:path w="9420225">
                  <a:moveTo>
                    <a:pt x="0" y="0"/>
                  </a:moveTo>
                  <a:lnTo>
                    <a:pt x="9419844" y="0"/>
                  </a:lnTo>
                </a:path>
              </a:pathLst>
            </a:custGeom>
            <a:ln w="952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Yu Gothic UI"/>
                <a:ea typeface="+mn-ea"/>
                <a:cs typeface="+mn-cs"/>
              </a:endParaRPr>
            </a:p>
          </p:txBody>
        </p:sp>
        <p:sp>
          <p:nvSpPr>
            <p:cNvPr id="20" name="object 12">
              <a:extLst>
                <a:ext uri="{FF2B5EF4-FFF2-40B4-BE49-F238E27FC236}">
                  <a16:creationId xmlns:a16="http://schemas.microsoft.com/office/drawing/2014/main" id="{FF9C49DA-89C7-4B98-D403-7CB498121527}"/>
                </a:ext>
              </a:extLst>
            </p:cNvPr>
            <p:cNvSpPr/>
            <p:nvPr/>
          </p:nvSpPr>
          <p:spPr>
            <a:xfrm>
              <a:off x="1362455" y="5853684"/>
              <a:ext cx="9420225" cy="0"/>
            </a:xfrm>
            <a:custGeom>
              <a:avLst/>
              <a:gdLst/>
              <a:ahLst/>
              <a:cxnLst/>
              <a:rect l="l" t="t" r="r" b="b"/>
              <a:pathLst>
                <a:path w="9420225">
                  <a:moveTo>
                    <a:pt x="0" y="0"/>
                  </a:moveTo>
                  <a:lnTo>
                    <a:pt x="9419844" y="0"/>
                  </a:lnTo>
                </a:path>
              </a:pathLst>
            </a:custGeom>
            <a:ln w="952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Yu Gothic UI"/>
                <a:ea typeface="+mn-ea"/>
                <a:cs typeface="+mn-cs"/>
              </a:endParaRPr>
            </a:p>
          </p:txBody>
        </p:sp>
        <p:grpSp>
          <p:nvGrpSpPr>
            <p:cNvPr id="21" name="object 13">
              <a:extLst>
                <a:ext uri="{FF2B5EF4-FFF2-40B4-BE49-F238E27FC236}">
                  <a16:creationId xmlns:a16="http://schemas.microsoft.com/office/drawing/2014/main" id="{15C13E64-26A8-FF94-3268-8CDA2A3D9D9C}"/>
                </a:ext>
              </a:extLst>
            </p:cNvPr>
            <p:cNvGrpSpPr/>
            <p:nvPr/>
          </p:nvGrpSpPr>
          <p:grpSpPr>
            <a:xfrm>
              <a:off x="2223325" y="1491805"/>
              <a:ext cx="7698105" cy="3920490"/>
              <a:chOff x="2223325" y="1491805"/>
              <a:chExt cx="7698105" cy="3920490"/>
            </a:xfrm>
          </p:grpSpPr>
          <p:sp>
            <p:nvSpPr>
              <p:cNvPr id="36" name="object 14">
                <a:extLst>
                  <a:ext uri="{FF2B5EF4-FFF2-40B4-BE49-F238E27FC236}">
                    <a16:creationId xmlns:a16="http://schemas.microsoft.com/office/drawing/2014/main" id="{56B3E2CD-43AE-2B69-CB27-D412FA6A6643}"/>
                  </a:ext>
                </a:extLst>
              </p:cNvPr>
              <p:cNvSpPr/>
              <p:nvPr/>
            </p:nvSpPr>
            <p:spPr>
              <a:xfrm>
                <a:off x="2305050" y="1572005"/>
                <a:ext cx="7536180" cy="3569335"/>
              </a:xfrm>
              <a:custGeom>
                <a:avLst/>
                <a:gdLst/>
                <a:ahLst/>
                <a:cxnLst/>
                <a:rect l="l" t="t" r="r" b="b"/>
                <a:pathLst>
                  <a:path w="7536180" h="3569335">
                    <a:moveTo>
                      <a:pt x="0" y="3569208"/>
                    </a:moveTo>
                    <a:lnTo>
                      <a:pt x="1883664" y="333756"/>
                    </a:lnTo>
                    <a:lnTo>
                      <a:pt x="3767328" y="0"/>
                    </a:lnTo>
                    <a:lnTo>
                      <a:pt x="5650992" y="143256"/>
                    </a:lnTo>
                    <a:lnTo>
                      <a:pt x="7536180" y="143256"/>
                    </a:lnTo>
                  </a:path>
                </a:pathLst>
              </a:custGeom>
              <a:ln w="28575">
                <a:solidFill>
                  <a:srgbClr val="4471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Yu Gothic UI"/>
                  <a:ea typeface="+mn-ea"/>
                  <a:cs typeface="+mn-cs"/>
                </a:endParaRPr>
              </a:p>
            </p:txBody>
          </p:sp>
          <p:pic>
            <p:nvPicPr>
              <p:cNvPr id="37" name="object 15">
                <a:extLst>
                  <a:ext uri="{FF2B5EF4-FFF2-40B4-BE49-F238E27FC236}">
                    <a16:creationId xmlns:a16="http://schemas.microsoft.com/office/drawing/2014/main" id="{E0FF176C-7FAE-8113-9961-F0828D7868D7}"/>
                  </a:ext>
                </a:extLst>
              </p:cNvPr>
              <p:cNvPicPr/>
              <p:nvPr/>
            </p:nvPicPr>
            <p:blipFill>
              <a:blip r:embed="rId3" cstate="print"/>
              <a:stretch>
                <a:fillRect/>
              </a:stretch>
            </p:blipFill>
            <p:spPr>
              <a:xfrm>
                <a:off x="2223325" y="5059489"/>
                <a:ext cx="161925" cy="161925"/>
              </a:xfrm>
              <a:prstGeom prst="rect">
                <a:avLst/>
              </a:prstGeom>
            </p:spPr>
          </p:pic>
          <p:pic>
            <p:nvPicPr>
              <p:cNvPr id="38" name="object 16">
                <a:extLst>
                  <a:ext uri="{FF2B5EF4-FFF2-40B4-BE49-F238E27FC236}">
                    <a16:creationId xmlns:a16="http://schemas.microsoft.com/office/drawing/2014/main" id="{02785131-6CAF-2B94-D11D-9D44FC1A3711}"/>
                  </a:ext>
                </a:extLst>
              </p:cNvPr>
              <p:cNvPicPr/>
              <p:nvPr/>
            </p:nvPicPr>
            <p:blipFill>
              <a:blip r:embed="rId3" cstate="print"/>
              <a:stretch>
                <a:fillRect/>
              </a:stretch>
            </p:blipFill>
            <p:spPr>
              <a:xfrm>
                <a:off x="4106989" y="1824037"/>
                <a:ext cx="161925" cy="161925"/>
              </a:xfrm>
              <a:prstGeom prst="rect">
                <a:avLst/>
              </a:prstGeom>
            </p:spPr>
          </p:pic>
          <p:pic>
            <p:nvPicPr>
              <p:cNvPr id="39" name="object 17">
                <a:extLst>
                  <a:ext uri="{FF2B5EF4-FFF2-40B4-BE49-F238E27FC236}">
                    <a16:creationId xmlns:a16="http://schemas.microsoft.com/office/drawing/2014/main" id="{3C0ED144-9764-956B-6EA9-85E2DCCC8B40}"/>
                  </a:ext>
                </a:extLst>
              </p:cNvPr>
              <p:cNvPicPr/>
              <p:nvPr/>
            </p:nvPicPr>
            <p:blipFill>
              <a:blip r:embed="rId3" cstate="print"/>
              <a:stretch>
                <a:fillRect/>
              </a:stretch>
            </p:blipFill>
            <p:spPr>
              <a:xfrm>
                <a:off x="5992177" y="1491805"/>
                <a:ext cx="161925" cy="161925"/>
              </a:xfrm>
              <a:prstGeom prst="rect">
                <a:avLst/>
              </a:prstGeom>
            </p:spPr>
          </p:pic>
          <p:pic>
            <p:nvPicPr>
              <p:cNvPr id="40" name="object 18">
                <a:extLst>
                  <a:ext uri="{FF2B5EF4-FFF2-40B4-BE49-F238E27FC236}">
                    <a16:creationId xmlns:a16="http://schemas.microsoft.com/office/drawing/2014/main" id="{94C50B12-2983-9035-81DC-B01F8C146B7E}"/>
                  </a:ext>
                </a:extLst>
              </p:cNvPr>
              <p:cNvPicPr/>
              <p:nvPr/>
            </p:nvPicPr>
            <p:blipFill>
              <a:blip r:embed="rId3" cstate="print"/>
              <a:stretch>
                <a:fillRect/>
              </a:stretch>
            </p:blipFill>
            <p:spPr>
              <a:xfrm>
                <a:off x="7875841" y="1633537"/>
                <a:ext cx="161925" cy="161925"/>
              </a:xfrm>
              <a:prstGeom prst="rect">
                <a:avLst/>
              </a:prstGeom>
            </p:spPr>
          </p:pic>
          <p:pic>
            <p:nvPicPr>
              <p:cNvPr id="41" name="object 19">
                <a:extLst>
                  <a:ext uri="{FF2B5EF4-FFF2-40B4-BE49-F238E27FC236}">
                    <a16:creationId xmlns:a16="http://schemas.microsoft.com/office/drawing/2014/main" id="{A8F0739E-7972-1F58-A165-F54220BEA528}"/>
                  </a:ext>
                </a:extLst>
              </p:cNvPr>
              <p:cNvPicPr/>
              <p:nvPr/>
            </p:nvPicPr>
            <p:blipFill>
              <a:blip r:embed="rId3" cstate="print"/>
              <a:stretch>
                <a:fillRect/>
              </a:stretch>
            </p:blipFill>
            <p:spPr>
              <a:xfrm>
                <a:off x="9759505" y="1633537"/>
                <a:ext cx="161925" cy="161925"/>
              </a:xfrm>
              <a:prstGeom prst="rect">
                <a:avLst/>
              </a:prstGeom>
            </p:spPr>
          </p:pic>
          <p:sp>
            <p:nvSpPr>
              <p:cNvPr id="42" name="object 20">
                <a:extLst>
                  <a:ext uri="{FF2B5EF4-FFF2-40B4-BE49-F238E27FC236}">
                    <a16:creationId xmlns:a16="http://schemas.microsoft.com/office/drawing/2014/main" id="{20D8F436-1E2C-D6EB-8752-4C4125B22CD4}"/>
                  </a:ext>
                </a:extLst>
              </p:cNvPr>
              <p:cNvSpPr/>
              <p:nvPr/>
            </p:nvSpPr>
            <p:spPr>
              <a:xfrm>
                <a:off x="2305050" y="3569969"/>
                <a:ext cx="7536180" cy="1762125"/>
              </a:xfrm>
              <a:custGeom>
                <a:avLst/>
                <a:gdLst/>
                <a:ahLst/>
                <a:cxnLst/>
                <a:rect l="l" t="t" r="r" b="b"/>
                <a:pathLst>
                  <a:path w="7536180" h="1762125">
                    <a:moveTo>
                      <a:pt x="0" y="1190243"/>
                    </a:moveTo>
                    <a:lnTo>
                      <a:pt x="1883664" y="0"/>
                    </a:lnTo>
                    <a:lnTo>
                      <a:pt x="3767328" y="143255"/>
                    </a:lnTo>
                    <a:lnTo>
                      <a:pt x="5650992" y="1571243"/>
                    </a:lnTo>
                    <a:lnTo>
                      <a:pt x="7536180" y="1761743"/>
                    </a:lnTo>
                  </a:path>
                </a:pathLst>
              </a:custGeom>
              <a:ln w="285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Yu Gothic UI"/>
                  <a:ea typeface="+mn-ea"/>
                  <a:cs typeface="+mn-cs"/>
                </a:endParaRPr>
              </a:p>
            </p:txBody>
          </p:sp>
          <p:pic>
            <p:nvPicPr>
              <p:cNvPr id="43" name="object 21">
                <a:extLst>
                  <a:ext uri="{FF2B5EF4-FFF2-40B4-BE49-F238E27FC236}">
                    <a16:creationId xmlns:a16="http://schemas.microsoft.com/office/drawing/2014/main" id="{57D0EC96-0FC3-C4A4-8D97-ACA8CE1E7FD8}"/>
                  </a:ext>
                </a:extLst>
              </p:cNvPr>
              <p:cNvPicPr/>
              <p:nvPr/>
            </p:nvPicPr>
            <p:blipFill>
              <a:blip r:embed="rId4" cstate="print"/>
              <a:stretch>
                <a:fillRect/>
              </a:stretch>
            </p:blipFill>
            <p:spPr>
              <a:xfrm>
                <a:off x="2223325" y="4678489"/>
                <a:ext cx="161925" cy="161925"/>
              </a:xfrm>
              <a:prstGeom prst="rect">
                <a:avLst/>
              </a:prstGeom>
            </p:spPr>
          </p:pic>
          <p:pic>
            <p:nvPicPr>
              <p:cNvPr id="44" name="object 22">
                <a:extLst>
                  <a:ext uri="{FF2B5EF4-FFF2-40B4-BE49-F238E27FC236}">
                    <a16:creationId xmlns:a16="http://schemas.microsoft.com/office/drawing/2014/main" id="{40C1166F-843E-9C05-6263-73117041BB4B}"/>
                  </a:ext>
                </a:extLst>
              </p:cNvPr>
              <p:cNvPicPr/>
              <p:nvPr/>
            </p:nvPicPr>
            <p:blipFill>
              <a:blip r:embed="rId4" cstate="print"/>
              <a:stretch>
                <a:fillRect/>
              </a:stretch>
            </p:blipFill>
            <p:spPr>
              <a:xfrm>
                <a:off x="4106989" y="3489769"/>
                <a:ext cx="161925" cy="161925"/>
              </a:xfrm>
              <a:prstGeom prst="rect">
                <a:avLst/>
              </a:prstGeom>
            </p:spPr>
          </p:pic>
          <p:pic>
            <p:nvPicPr>
              <p:cNvPr id="45" name="object 23">
                <a:extLst>
                  <a:ext uri="{FF2B5EF4-FFF2-40B4-BE49-F238E27FC236}">
                    <a16:creationId xmlns:a16="http://schemas.microsoft.com/office/drawing/2014/main" id="{B4845442-4DDC-C208-63B6-FA6A48CDF75C}"/>
                  </a:ext>
                </a:extLst>
              </p:cNvPr>
              <p:cNvPicPr/>
              <p:nvPr/>
            </p:nvPicPr>
            <p:blipFill>
              <a:blip r:embed="rId4" cstate="print"/>
              <a:stretch>
                <a:fillRect/>
              </a:stretch>
            </p:blipFill>
            <p:spPr>
              <a:xfrm>
                <a:off x="5992177" y="3633025"/>
                <a:ext cx="161925" cy="161925"/>
              </a:xfrm>
              <a:prstGeom prst="rect">
                <a:avLst/>
              </a:prstGeom>
            </p:spPr>
          </p:pic>
          <p:pic>
            <p:nvPicPr>
              <p:cNvPr id="46" name="object 24">
                <a:extLst>
                  <a:ext uri="{FF2B5EF4-FFF2-40B4-BE49-F238E27FC236}">
                    <a16:creationId xmlns:a16="http://schemas.microsoft.com/office/drawing/2014/main" id="{C2A29790-AFBD-9F50-1267-D233AC27BCBD}"/>
                  </a:ext>
                </a:extLst>
              </p:cNvPr>
              <p:cNvPicPr/>
              <p:nvPr/>
            </p:nvPicPr>
            <p:blipFill>
              <a:blip r:embed="rId4" cstate="print"/>
              <a:stretch>
                <a:fillRect/>
              </a:stretch>
            </p:blipFill>
            <p:spPr>
              <a:xfrm>
                <a:off x="7875841" y="5059489"/>
                <a:ext cx="161925" cy="161925"/>
              </a:xfrm>
              <a:prstGeom prst="rect">
                <a:avLst/>
              </a:prstGeom>
            </p:spPr>
          </p:pic>
          <p:pic>
            <p:nvPicPr>
              <p:cNvPr id="47" name="object 25">
                <a:extLst>
                  <a:ext uri="{FF2B5EF4-FFF2-40B4-BE49-F238E27FC236}">
                    <a16:creationId xmlns:a16="http://schemas.microsoft.com/office/drawing/2014/main" id="{12532E8C-C35A-FD4B-5E74-96074351817B}"/>
                  </a:ext>
                </a:extLst>
              </p:cNvPr>
              <p:cNvPicPr/>
              <p:nvPr/>
            </p:nvPicPr>
            <p:blipFill>
              <a:blip r:embed="rId4" cstate="print"/>
              <a:stretch>
                <a:fillRect/>
              </a:stretch>
            </p:blipFill>
            <p:spPr>
              <a:xfrm>
                <a:off x="9759505" y="5249989"/>
                <a:ext cx="161925" cy="161925"/>
              </a:xfrm>
              <a:prstGeom prst="rect">
                <a:avLst/>
              </a:prstGeom>
            </p:spPr>
          </p:pic>
        </p:grpSp>
        <p:sp>
          <p:nvSpPr>
            <p:cNvPr id="22" name="object 26">
              <a:extLst>
                <a:ext uri="{FF2B5EF4-FFF2-40B4-BE49-F238E27FC236}">
                  <a16:creationId xmlns:a16="http://schemas.microsoft.com/office/drawing/2014/main" id="{B7EB63F9-9A95-1DBB-69F8-1549375F7B61}"/>
                </a:ext>
              </a:extLst>
            </p:cNvPr>
            <p:cNvSpPr txBox="1"/>
            <p:nvPr/>
          </p:nvSpPr>
          <p:spPr>
            <a:xfrm>
              <a:off x="1016224" y="4305464"/>
              <a:ext cx="218440" cy="1518191"/>
            </a:xfrm>
            <a:prstGeom prst="rect">
              <a:avLst/>
            </a:prstGeom>
          </p:spPr>
          <p:txBody>
            <a:bodyPr vert="horz" wrap="square" lIns="0" tIns="12700" rIns="0" bIns="0" rtlCol="0">
              <a:spAutoFit/>
            </a:bodyPr>
            <a:lstStyle/>
            <a:p>
              <a:pPr marL="0" marR="5080" lvl="0" indent="0" algn="r" defTabSz="914400" rtl="0" eaLnBrk="1" fontAlgn="auto" latinLnBrk="0" hangingPunct="1">
                <a:lnSpc>
                  <a:spcPct val="100000"/>
                </a:lnSpc>
                <a:spcBef>
                  <a:spcPts val="100"/>
                </a:spcBef>
                <a:spcAft>
                  <a:spcPts val="0"/>
                </a:spcAft>
                <a:buClrTx/>
                <a:buSzTx/>
                <a:buFontTx/>
                <a:buNone/>
                <a:tabLst/>
                <a:defRPr/>
              </a:pPr>
              <a:r>
                <a:rPr kumimoji="0" sz="600" b="0" i="0" u="none" strike="noStrike" kern="1200" cap="none" spc="0" normalizeH="0" baseline="0" noProof="0" dirty="0">
                  <a:ln>
                    <a:noFill/>
                  </a:ln>
                  <a:solidFill>
                    <a:srgbClr val="585858"/>
                  </a:solidFill>
                  <a:effectLst/>
                  <a:uLnTx/>
                  <a:uFillTx/>
                  <a:latin typeface="Calibri"/>
                  <a:ea typeface="+mn-ea"/>
                  <a:cs typeface="Calibri"/>
                </a:rPr>
                <a:t>0</a:t>
              </a:r>
              <a:r>
                <a:rPr kumimoji="0" sz="600" b="0" i="0" u="none" strike="noStrike" kern="1200" cap="none" spc="-5" normalizeH="0" baseline="0" noProof="0" dirty="0">
                  <a:ln>
                    <a:noFill/>
                  </a:ln>
                  <a:solidFill>
                    <a:srgbClr val="585858"/>
                  </a:solidFill>
                  <a:effectLst/>
                  <a:uLnTx/>
                  <a:uFillTx/>
                  <a:latin typeface="Calibri"/>
                  <a:ea typeface="+mn-ea"/>
                  <a:cs typeface="Calibri"/>
                </a:rPr>
                <a:t>.3</a:t>
              </a:r>
              <a:endParaRPr kumimoji="0" sz="6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dirty="0">
                <a:ln>
                  <a:noFill/>
                </a:ln>
                <a:solidFill>
                  <a:prstClr val="black"/>
                </a:solidFill>
                <a:effectLst/>
                <a:uLnTx/>
                <a:uFillTx/>
                <a:latin typeface="Calibri"/>
                <a:ea typeface="+mn-ea"/>
                <a:cs typeface="Calibri"/>
              </a:endParaRPr>
            </a:p>
            <a:p>
              <a:pPr marL="0" marR="5080" lvl="0" indent="0" algn="r" defTabSz="914400" rtl="0" eaLnBrk="1" fontAlgn="auto" latinLnBrk="0" hangingPunct="1">
                <a:lnSpc>
                  <a:spcPct val="100000"/>
                </a:lnSpc>
                <a:spcBef>
                  <a:spcPts val="840"/>
                </a:spcBef>
                <a:spcAft>
                  <a:spcPts val="0"/>
                </a:spcAft>
                <a:buClrTx/>
                <a:buSzTx/>
                <a:buFontTx/>
                <a:buNone/>
                <a:tabLst/>
                <a:defRPr/>
              </a:pPr>
              <a:r>
                <a:rPr kumimoji="0" sz="600" b="0" i="0" u="none" strike="noStrike" kern="1200" cap="none" spc="0" normalizeH="0" baseline="0" noProof="0" dirty="0">
                  <a:ln>
                    <a:noFill/>
                  </a:ln>
                  <a:solidFill>
                    <a:srgbClr val="585858"/>
                  </a:solidFill>
                  <a:effectLst/>
                  <a:uLnTx/>
                  <a:uFillTx/>
                  <a:latin typeface="Calibri"/>
                  <a:ea typeface="+mn-ea"/>
                  <a:cs typeface="Calibri"/>
                </a:rPr>
                <a:t>0</a:t>
              </a:r>
              <a:r>
                <a:rPr kumimoji="0" sz="600" b="0" i="0" u="none" strike="noStrike" kern="1200" cap="none" spc="-5" normalizeH="0" baseline="0" noProof="0" dirty="0">
                  <a:ln>
                    <a:noFill/>
                  </a:ln>
                  <a:solidFill>
                    <a:srgbClr val="585858"/>
                  </a:solidFill>
                  <a:effectLst/>
                  <a:uLnTx/>
                  <a:uFillTx/>
                  <a:latin typeface="Calibri"/>
                  <a:ea typeface="+mn-ea"/>
                  <a:cs typeface="Calibri"/>
                </a:rPr>
                <a:t>.2</a:t>
              </a:r>
              <a:endParaRPr kumimoji="0" sz="6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dirty="0">
                <a:ln>
                  <a:noFill/>
                </a:ln>
                <a:solidFill>
                  <a:prstClr val="black"/>
                </a:solidFill>
                <a:effectLst/>
                <a:uLnTx/>
                <a:uFillTx/>
                <a:latin typeface="Calibri"/>
                <a:ea typeface="+mn-ea"/>
                <a:cs typeface="Calibri"/>
              </a:endParaRPr>
            </a:p>
            <a:p>
              <a:pPr marL="0" marR="5080" lvl="0" indent="0" algn="r" defTabSz="914400" rtl="0" eaLnBrk="1" fontAlgn="auto" latinLnBrk="0" hangingPunct="1">
                <a:lnSpc>
                  <a:spcPct val="100000"/>
                </a:lnSpc>
                <a:spcBef>
                  <a:spcPts val="840"/>
                </a:spcBef>
                <a:spcAft>
                  <a:spcPts val="0"/>
                </a:spcAft>
                <a:buClrTx/>
                <a:buSzTx/>
                <a:buFontTx/>
                <a:buNone/>
                <a:tabLst/>
                <a:defRPr/>
              </a:pPr>
              <a:r>
                <a:rPr kumimoji="0" sz="600" b="0" i="0" u="none" strike="noStrike" kern="1200" cap="none" spc="0" normalizeH="0" baseline="0" noProof="0" dirty="0">
                  <a:ln>
                    <a:noFill/>
                  </a:ln>
                  <a:solidFill>
                    <a:srgbClr val="585858"/>
                  </a:solidFill>
                  <a:effectLst/>
                  <a:uLnTx/>
                  <a:uFillTx/>
                  <a:latin typeface="Calibri"/>
                  <a:ea typeface="+mn-ea"/>
                  <a:cs typeface="Calibri"/>
                </a:rPr>
                <a:t>0</a:t>
              </a:r>
              <a:r>
                <a:rPr kumimoji="0" sz="600" b="0" i="0" u="none" strike="noStrike" kern="1200" cap="none" spc="-5" normalizeH="0" baseline="0" noProof="0" dirty="0">
                  <a:ln>
                    <a:noFill/>
                  </a:ln>
                  <a:solidFill>
                    <a:srgbClr val="585858"/>
                  </a:solidFill>
                  <a:effectLst/>
                  <a:uLnTx/>
                  <a:uFillTx/>
                  <a:latin typeface="Calibri"/>
                  <a:ea typeface="+mn-ea"/>
                  <a:cs typeface="Calibri"/>
                </a:rPr>
                <a:t>.1</a:t>
              </a:r>
              <a:endParaRPr kumimoji="0" sz="6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dirty="0">
                <a:ln>
                  <a:noFill/>
                </a:ln>
                <a:solidFill>
                  <a:prstClr val="black"/>
                </a:solidFill>
                <a:effectLst/>
                <a:uLnTx/>
                <a:uFillTx/>
                <a:latin typeface="Calibri"/>
                <a:ea typeface="+mn-ea"/>
                <a:cs typeface="Calibri"/>
              </a:endParaRPr>
            </a:p>
            <a:p>
              <a:pPr marL="0" marR="5080" lvl="0" indent="0" algn="r" defTabSz="914400" rtl="0" eaLnBrk="1" fontAlgn="auto" latinLnBrk="0" hangingPunct="1">
                <a:lnSpc>
                  <a:spcPct val="100000"/>
                </a:lnSpc>
                <a:spcBef>
                  <a:spcPts val="845"/>
                </a:spcBef>
                <a:spcAft>
                  <a:spcPts val="0"/>
                </a:spcAft>
                <a:buClrTx/>
                <a:buSzTx/>
                <a:buFontTx/>
                <a:buNone/>
                <a:tabLst/>
                <a:defRPr/>
              </a:pPr>
              <a:r>
                <a:rPr kumimoji="0" sz="600" b="0" i="0" u="none" strike="noStrike" kern="1200" cap="none" spc="0" normalizeH="0" baseline="0" noProof="0" dirty="0">
                  <a:ln>
                    <a:noFill/>
                  </a:ln>
                  <a:solidFill>
                    <a:srgbClr val="585858"/>
                  </a:solidFill>
                  <a:effectLst/>
                  <a:uLnTx/>
                  <a:uFillTx/>
                  <a:latin typeface="Calibri"/>
                  <a:ea typeface="+mn-ea"/>
                  <a:cs typeface="Calibri"/>
                </a:rPr>
                <a:t>0</a:t>
              </a:r>
              <a:endParaRPr kumimoji="0" sz="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3" name="object 27">
              <a:extLst>
                <a:ext uri="{FF2B5EF4-FFF2-40B4-BE49-F238E27FC236}">
                  <a16:creationId xmlns:a16="http://schemas.microsoft.com/office/drawing/2014/main" id="{33D62EBC-4FF8-9E82-97F3-2C015FB16195}"/>
                </a:ext>
              </a:extLst>
            </p:cNvPr>
            <p:cNvSpPr txBox="1"/>
            <p:nvPr/>
          </p:nvSpPr>
          <p:spPr>
            <a:xfrm>
              <a:off x="1016224" y="3829671"/>
              <a:ext cx="218440" cy="16510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0" i="0" u="none" strike="noStrike" kern="1200" cap="none" spc="0" normalizeH="0" baseline="0" noProof="0" dirty="0">
                  <a:ln>
                    <a:noFill/>
                  </a:ln>
                  <a:solidFill>
                    <a:srgbClr val="585858"/>
                  </a:solidFill>
                  <a:effectLst/>
                  <a:uLnTx/>
                  <a:uFillTx/>
                  <a:latin typeface="Calibri"/>
                  <a:ea typeface="+mn-ea"/>
                  <a:cs typeface="Calibri"/>
                </a:rPr>
                <a:t>0</a:t>
              </a:r>
              <a:r>
                <a:rPr kumimoji="0" sz="600" b="0" i="0" u="none" strike="noStrike" kern="1200" cap="none" spc="-5" normalizeH="0" baseline="0" noProof="0" dirty="0">
                  <a:ln>
                    <a:noFill/>
                  </a:ln>
                  <a:solidFill>
                    <a:srgbClr val="585858"/>
                  </a:solidFill>
                  <a:effectLst/>
                  <a:uLnTx/>
                  <a:uFillTx/>
                  <a:latin typeface="Calibri"/>
                  <a:ea typeface="+mn-ea"/>
                  <a:cs typeface="Calibri"/>
                </a:rPr>
                <a:t>.4</a:t>
              </a:r>
              <a:endParaRPr kumimoji="0" sz="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4" name="object 28">
              <a:extLst>
                <a:ext uri="{FF2B5EF4-FFF2-40B4-BE49-F238E27FC236}">
                  <a16:creationId xmlns:a16="http://schemas.microsoft.com/office/drawing/2014/main" id="{661797DF-DCA9-737B-87B4-D7595B6F9B31}"/>
                </a:ext>
              </a:extLst>
            </p:cNvPr>
            <p:cNvSpPr txBox="1"/>
            <p:nvPr/>
          </p:nvSpPr>
          <p:spPr>
            <a:xfrm>
              <a:off x="1016224" y="974914"/>
              <a:ext cx="218440" cy="2420247"/>
            </a:xfrm>
            <a:prstGeom prst="rect">
              <a:avLst/>
            </a:prstGeom>
          </p:spPr>
          <p:txBody>
            <a:bodyPr vert="horz" wrap="square" lIns="0" tIns="12700" rIns="0" bIns="0" rtlCol="0">
              <a:spAutoFit/>
            </a:bodyPr>
            <a:lstStyle/>
            <a:p>
              <a:pPr marL="0" marR="5080" lvl="0" indent="0" algn="r" defTabSz="914400" rtl="0" eaLnBrk="1" fontAlgn="auto" latinLnBrk="0" hangingPunct="1">
                <a:lnSpc>
                  <a:spcPct val="100000"/>
                </a:lnSpc>
                <a:spcBef>
                  <a:spcPts val="100"/>
                </a:spcBef>
                <a:spcAft>
                  <a:spcPts val="0"/>
                </a:spcAft>
                <a:buClrTx/>
                <a:buSzTx/>
                <a:buFontTx/>
                <a:buNone/>
                <a:tabLst/>
                <a:defRPr/>
              </a:pPr>
              <a:r>
                <a:rPr kumimoji="0" sz="600" b="0" i="0" u="none" strike="noStrike" kern="1200" cap="none" spc="0" normalizeH="0" baseline="0" noProof="0" dirty="0">
                  <a:ln>
                    <a:noFill/>
                  </a:ln>
                  <a:solidFill>
                    <a:srgbClr val="585858"/>
                  </a:solidFill>
                  <a:effectLst/>
                  <a:uLnTx/>
                  <a:uFillTx/>
                  <a:latin typeface="Calibri"/>
                  <a:ea typeface="+mn-ea"/>
                  <a:cs typeface="Calibri"/>
                </a:rPr>
                <a:t>1</a:t>
              </a:r>
              <a:endParaRPr kumimoji="0" sz="6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dirty="0">
                <a:ln>
                  <a:noFill/>
                </a:ln>
                <a:solidFill>
                  <a:prstClr val="black"/>
                </a:solidFill>
                <a:effectLst/>
                <a:uLnTx/>
                <a:uFillTx/>
                <a:latin typeface="Calibri"/>
                <a:ea typeface="+mn-ea"/>
                <a:cs typeface="Calibri"/>
              </a:endParaRPr>
            </a:p>
            <a:p>
              <a:pPr marL="0" marR="5080" lvl="0" indent="0" algn="r" defTabSz="914400" rtl="0" eaLnBrk="1" fontAlgn="auto" latinLnBrk="0" hangingPunct="1">
                <a:lnSpc>
                  <a:spcPct val="100000"/>
                </a:lnSpc>
                <a:spcBef>
                  <a:spcPts val="840"/>
                </a:spcBef>
                <a:spcAft>
                  <a:spcPts val="0"/>
                </a:spcAft>
                <a:buClrTx/>
                <a:buSzTx/>
                <a:buFontTx/>
                <a:buNone/>
                <a:tabLst/>
                <a:defRPr/>
              </a:pPr>
              <a:r>
                <a:rPr kumimoji="0" sz="600" b="0" i="0" u="none" strike="noStrike" kern="1200" cap="none" spc="0" normalizeH="0" baseline="0" noProof="0" dirty="0">
                  <a:ln>
                    <a:noFill/>
                  </a:ln>
                  <a:solidFill>
                    <a:srgbClr val="585858"/>
                  </a:solidFill>
                  <a:effectLst/>
                  <a:uLnTx/>
                  <a:uFillTx/>
                  <a:latin typeface="Calibri"/>
                  <a:ea typeface="+mn-ea"/>
                  <a:cs typeface="Calibri"/>
                </a:rPr>
                <a:t>0</a:t>
              </a:r>
              <a:r>
                <a:rPr kumimoji="0" sz="600" b="0" i="0" u="none" strike="noStrike" kern="1200" cap="none" spc="-5" normalizeH="0" baseline="0" noProof="0" dirty="0">
                  <a:ln>
                    <a:noFill/>
                  </a:ln>
                  <a:solidFill>
                    <a:srgbClr val="585858"/>
                  </a:solidFill>
                  <a:effectLst/>
                  <a:uLnTx/>
                  <a:uFillTx/>
                  <a:latin typeface="Calibri"/>
                  <a:ea typeface="+mn-ea"/>
                  <a:cs typeface="Calibri"/>
                </a:rPr>
                <a:t>.9</a:t>
              </a:r>
              <a:endParaRPr kumimoji="0" sz="6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dirty="0">
                <a:ln>
                  <a:noFill/>
                </a:ln>
                <a:solidFill>
                  <a:prstClr val="black"/>
                </a:solidFill>
                <a:effectLst/>
                <a:uLnTx/>
                <a:uFillTx/>
                <a:latin typeface="Calibri"/>
                <a:ea typeface="+mn-ea"/>
                <a:cs typeface="Calibri"/>
              </a:endParaRPr>
            </a:p>
            <a:p>
              <a:pPr marL="0" marR="5080" lvl="0" indent="0" algn="r" defTabSz="914400" rtl="0" eaLnBrk="1" fontAlgn="auto" latinLnBrk="0" hangingPunct="1">
                <a:lnSpc>
                  <a:spcPct val="100000"/>
                </a:lnSpc>
                <a:spcBef>
                  <a:spcPts val="840"/>
                </a:spcBef>
                <a:spcAft>
                  <a:spcPts val="0"/>
                </a:spcAft>
                <a:buClrTx/>
                <a:buSzTx/>
                <a:buFontTx/>
                <a:buNone/>
                <a:tabLst/>
                <a:defRPr/>
              </a:pPr>
              <a:r>
                <a:rPr kumimoji="0" sz="600" b="0" i="0" u="none" strike="noStrike" kern="1200" cap="none" spc="0" normalizeH="0" baseline="0" noProof="0" dirty="0">
                  <a:ln>
                    <a:noFill/>
                  </a:ln>
                  <a:solidFill>
                    <a:srgbClr val="585858"/>
                  </a:solidFill>
                  <a:effectLst/>
                  <a:uLnTx/>
                  <a:uFillTx/>
                  <a:latin typeface="Calibri"/>
                  <a:ea typeface="+mn-ea"/>
                  <a:cs typeface="Calibri"/>
                </a:rPr>
                <a:t>0</a:t>
              </a:r>
              <a:r>
                <a:rPr kumimoji="0" sz="600" b="0" i="0" u="none" strike="noStrike" kern="1200" cap="none" spc="-5" normalizeH="0" baseline="0" noProof="0" dirty="0">
                  <a:ln>
                    <a:noFill/>
                  </a:ln>
                  <a:solidFill>
                    <a:srgbClr val="585858"/>
                  </a:solidFill>
                  <a:effectLst/>
                  <a:uLnTx/>
                  <a:uFillTx/>
                  <a:latin typeface="Calibri"/>
                  <a:ea typeface="+mn-ea"/>
                  <a:cs typeface="Calibri"/>
                </a:rPr>
                <a:t>.8</a:t>
              </a:r>
              <a:endParaRPr kumimoji="0" sz="6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dirty="0">
                <a:ln>
                  <a:noFill/>
                </a:ln>
                <a:solidFill>
                  <a:prstClr val="black"/>
                </a:solidFill>
                <a:effectLst/>
                <a:uLnTx/>
                <a:uFillTx/>
                <a:latin typeface="Calibri"/>
                <a:ea typeface="+mn-ea"/>
                <a:cs typeface="Calibri"/>
              </a:endParaRPr>
            </a:p>
            <a:p>
              <a:pPr marL="0" marR="5080" lvl="0" indent="0" algn="r" defTabSz="914400" rtl="0" eaLnBrk="1" fontAlgn="auto" latinLnBrk="0" hangingPunct="1">
                <a:lnSpc>
                  <a:spcPct val="100000"/>
                </a:lnSpc>
                <a:spcBef>
                  <a:spcPts val="845"/>
                </a:spcBef>
                <a:spcAft>
                  <a:spcPts val="0"/>
                </a:spcAft>
                <a:buClrTx/>
                <a:buSzTx/>
                <a:buFontTx/>
                <a:buNone/>
                <a:tabLst/>
                <a:defRPr/>
              </a:pPr>
              <a:r>
                <a:rPr kumimoji="0" sz="600" b="0" i="0" u="none" strike="noStrike" kern="1200" cap="none" spc="0" normalizeH="0" baseline="0" noProof="0" dirty="0">
                  <a:ln>
                    <a:noFill/>
                  </a:ln>
                  <a:solidFill>
                    <a:srgbClr val="585858"/>
                  </a:solidFill>
                  <a:effectLst/>
                  <a:uLnTx/>
                  <a:uFillTx/>
                  <a:latin typeface="Calibri"/>
                  <a:ea typeface="+mn-ea"/>
                  <a:cs typeface="Calibri"/>
                </a:rPr>
                <a:t>0</a:t>
              </a:r>
              <a:r>
                <a:rPr kumimoji="0" sz="600" b="0" i="0" u="none" strike="noStrike" kern="1200" cap="none" spc="-5" normalizeH="0" baseline="0" noProof="0" dirty="0">
                  <a:ln>
                    <a:noFill/>
                  </a:ln>
                  <a:solidFill>
                    <a:srgbClr val="585858"/>
                  </a:solidFill>
                  <a:effectLst/>
                  <a:uLnTx/>
                  <a:uFillTx/>
                  <a:latin typeface="Calibri"/>
                  <a:ea typeface="+mn-ea"/>
                  <a:cs typeface="Calibri"/>
                </a:rPr>
                <a:t>.7</a:t>
              </a:r>
              <a:endParaRPr kumimoji="0" sz="6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dirty="0">
                <a:ln>
                  <a:noFill/>
                </a:ln>
                <a:solidFill>
                  <a:prstClr val="black"/>
                </a:solidFill>
                <a:effectLst/>
                <a:uLnTx/>
                <a:uFillTx/>
                <a:latin typeface="Calibri"/>
                <a:ea typeface="+mn-ea"/>
                <a:cs typeface="Calibri"/>
              </a:endParaRPr>
            </a:p>
            <a:p>
              <a:pPr marL="0" marR="5080" lvl="0" indent="0" algn="r" defTabSz="914400" rtl="0" eaLnBrk="1" fontAlgn="auto" latinLnBrk="0" hangingPunct="1">
                <a:lnSpc>
                  <a:spcPct val="100000"/>
                </a:lnSpc>
                <a:spcBef>
                  <a:spcPts val="840"/>
                </a:spcBef>
                <a:spcAft>
                  <a:spcPts val="0"/>
                </a:spcAft>
                <a:buClrTx/>
                <a:buSzTx/>
                <a:buFontTx/>
                <a:buNone/>
                <a:tabLst/>
                <a:defRPr/>
              </a:pPr>
              <a:r>
                <a:rPr kumimoji="0" sz="600" b="0" i="0" u="none" strike="noStrike" kern="1200" cap="none" spc="0" normalizeH="0" baseline="0" noProof="0" dirty="0">
                  <a:ln>
                    <a:noFill/>
                  </a:ln>
                  <a:solidFill>
                    <a:srgbClr val="585858"/>
                  </a:solidFill>
                  <a:effectLst/>
                  <a:uLnTx/>
                  <a:uFillTx/>
                  <a:latin typeface="Calibri"/>
                  <a:ea typeface="+mn-ea"/>
                  <a:cs typeface="Calibri"/>
                </a:rPr>
                <a:t>0</a:t>
              </a:r>
              <a:r>
                <a:rPr kumimoji="0" sz="600" b="0" i="0" u="none" strike="noStrike" kern="1200" cap="none" spc="-5" normalizeH="0" baseline="0" noProof="0" dirty="0">
                  <a:ln>
                    <a:noFill/>
                  </a:ln>
                  <a:solidFill>
                    <a:srgbClr val="585858"/>
                  </a:solidFill>
                  <a:effectLst/>
                  <a:uLnTx/>
                  <a:uFillTx/>
                  <a:latin typeface="Calibri"/>
                  <a:ea typeface="+mn-ea"/>
                  <a:cs typeface="Calibri"/>
                </a:rPr>
                <a:t>.6</a:t>
              </a:r>
              <a:endParaRPr kumimoji="0" sz="6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600" b="0" i="0" u="none" strike="noStrike" kern="1200" cap="none" spc="0" normalizeH="0" baseline="0" noProof="0" dirty="0">
                <a:ln>
                  <a:noFill/>
                </a:ln>
                <a:solidFill>
                  <a:prstClr val="black"/>
                </a:solidFill>
                <a:effectLst/>
                <a:uLnTx/>
                <a:uFillTx/>
                <a:latin typeface="Calibri"/>
                <a:ea typeface="+mn-ea"/>
                <a:cs typeface="Calibri"/>
              </a:endParaRPr>
            </a:p>
            <a:p>
              <a:pPr marL="0" marR="5080" lvl="0" indent="0" algn="r" defTabSz="914400" rtl="0" eaLnBrk="1" fontAlgn="auto" latinLnBrk="0" hangingPunct="1">
                <a:lnSpc>
                  <a:spcPct val="100000"/>
                </a:lnSpc>
                <a:spcBef>
                  <a:spcPts val="840"/>
                </a:spcBef>
                <a:spcAft>
                  <a:spcPts val="0"/>
                </a:spcAft>
                <a:buClrTx/>
                <a:buSzTx/>
                <a:buFontTx/>
                <a:buNone/>
                <a:tabLst/>
                <a:defRPr/>
              </a:pPr>
              <a:r>
                <a:rPr kumimoji="0" sz="600" b="0" i="0" u="none" strike="noStrike" kern="1200" cap="none" spc="0" normalizeH="0" baseline="0" noProof="0" dirty="0">
                  <a:ln>
                    <a:noFill/>
                  </a:ln>
                  <a:solidFill>
                    <a:srgbClr val="585858"/>
                  </a:solidFill>
                  <a:effectLst/>
                  <a:uLnTx/>
                  <a:uFillTx/>
                  <a:latin typeface="Calibri"/>
                  <a:ea typeface="+mn-ea"/>
                  <a:cs typeface="Calibri"/>
                </a:rPr>
                <a:t>0</a:t>
              </a:r>
              <a:r>
                <a:rPr kumimoji="0" sz="600" b="0" i="0" u="none" strike="noStrike" kern="1200" cap="none" spc="-5" normalizeH="0" baseline="0" noProof="0" dirty="0">
                  <a:ln>
                    <a:noFill/>
                  </a:ln>
                  <a:solidFill>
                    <a:srgbClr val="585858"/>
                  </a:solidFill>
                  <a:effectLst/>
                  <a:uLnTx/>
                  <a:uFillTx/>
                  <a:latin typeface="Calibri"/>
                  <a:ea typeface="+mn-ea"/>
                  <a:cs typeface="Calibri"/>
                </a:rPr>
                <a:t>.5</a:t>
              </a:r>
              <a:endParaRPr kumimoji="0" sz="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5" name="object 29">
              <a:extLst>
                <a:ext uri="{FF2B5EF4-FFF2-40B4-BE49-F238E27FC236}">
                  <a16:creationId xmlns:a16="http://schemas.microsoft.com/office/drawing/2014/main" id="{093AE5CD-7BA0-2262-32E9-3EEF7C40AE5B}"/>
                </a:ext>
              </a:extLst>
            </p:cNvPr>
            <p:cNvSpPr txBox="1"/>
            <p:nvPr/>
          </p:nvSpPr>
          <p:spPr>
            <a:xfrm>
              <a:off x="2033799" y="5930047"/>
              <a:ext cx="542290" cy="16510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0" i="0" u="none" strike="noStrike" kern="1200" cap="none" spc="-5" normalizeH="0" baseline="0" noProof="0" dirty="0">
                  <a:ln>
                    <a:noFill/>
                  </a:ln>
                  <a:solidFill>
                    <a:srgbClr val="585858"/>
                  </a:solidFill>
                  <a:effectLst/>
                  <a:uLnTx/>
                  <a:uFillTx/>
                  <a:latin typeface="Calibri"/>
                  <a:ea typeface="+mn-ea"/>
                  <a:cs typeface="Calibri"/>
                </a:rPr>
                <a:t>B</a:t>
              </a:r>
              <a:r>
                <a:rPr kumimoji="0" sz="600" b="0" i="0" u="none" strike="noStrike" kern="1200" cap="none" spc="0" normalizeH="0" baseline="0" noProof="0" dirty="0">
                  <a:ln>
                    <a:noFill/>
                  </a:ln>
                  <a:solidFill>
                    <a:srgbClr val="585858"/>
                  </a:solidFill>
                  <a:effectLst/>
                  <a:uLnTx/>
                  <a:uFillTx/>
                  <a:latin typeface="Calibri"/>
                  <a:ea typeface="+mn-ea"/>
                  <a:cs typeface="Calibri"/>
                </a:rPr>
                <a:t>a</a:t>
              </a:r>
              <a:r>
                <a:rPr kumimoji="0" sz="600" b="0" i="0" u="none" strike="noStrike" kern="1200" cap="none" spc="-5" normalizeH="0" baseline="0" noProof="0" dirty="0">
                  <a:ln>
                    <a:noFill/>
                  </a:ln>
                  <a:solidFill>
                    <a:srgbClr val="585858"/>
                  </a:solidFill>
                  <a:effectLst/>
                  <a:uLnTx/>
                  <a:uFillTx/>
                  <a:latin typeface="Calibri"/>
                  <a:ea typeface="+mn-ea"/>
                  <a:cs typeface="Calibri"/>
                </a:rPr>
                <a:t>s</a:t>
              </a:r>
              <a:r>
                <a:rPr kumimoji="0" sz="600" b="0" i="0" u="none" strike="noStrike" kern="1200" cap="none" spc="0" normalizeH="0" baseline="0" noProof="0" dirty="0">
                  <a:ln>
                    <a:noFill/>
                  </a:ln>
                  <a:solidFill>
                    <a:srgbClr val="585858"/>
                  </a:solidFill>
                  <a:effectLst/>
                  <a:uLnTx/>
                  <a:uFillTx/>
                  <a:latin typeface="Calibri"/>
                  <a:ea typeface="+mn-ea"/>
                  <a:cs typeface="Calibri"/>
                </a:rPr>
                <a:t>el</a:t>
              </a:r>
              <a:r>
                <a:rPr kumimoji="0" sz="600" b="0" i="0" u="none" strike="noStrike" kern="1200" cap="none" spc="-15" normalizeH="0" baseline="0" noProof="0" dirty="0">
                  <a:ln>
                    <a:noFill/>
                  </a:ln>
                  <a:solidFill>
                    <a:srgbClr val="585858"/>
                  </a:solidFill>
                  <a:effectLst/>
                  <a:uLnTx/>
                  <a:uFillTx/>
                  <a:latin typeface="Calibri"/>
                  <a:ea typeface="+mn-ea"/>
                  <a:cs typeface="Calibri"/>
                </a:rPr>
                <a:t>i</a:t>
              </a:r>
              <a:r>
                <a:rPr kumimoji="0" sz="600" b="0" i="0" u="none" strike="noStrike" kern="1200" cap="none" spc="5" normalizeH="0" baseline="0" noProof="0" dirty="0">
                  <a:ln>
                    <a:noFill/>
                  </a:ln>
                  <a:solidFill>
                    <a:srgbClr val="585858"/>
                  </a:solidFill>
                  <a:effectLst/>
                  <a:uLnTx/>
                  <a:uFillTx/>
                  <a:latin typeface="Calibri"/>
                  <a:ea typeface="+mn-ea"/>
                  <a:cs typeface="Calibri"/>
                </a:rPr>
                <a:t>n</a:t>
              </a:r>
              <a:r>
                <a:rPr kumimoji="0" sz="600" b="0" i="0" u="none" strike="noStrike" kern="1200" cap="none" spc="0" normalizeH="0" baseline="0" noProof="0" dirty="0">
                  <a:ln>
                    <a:noFill/>
                  </a:ln>
                  <a:solidFill>
                    <a:srgbClr val="585858"/>
                  </a:solidFill>
                  <a:effectLst/>
                  <a:uLnTx/>
                  <a:uFillTx/>
                  <a:latin typeface="Calibri"/>
                  <a:ea typeface="+mn-ea"/>
                  <a:cs typeface="Calibri"/>
                </a:rPr>
                <a:t>e</a:t>
              </a:r>
              <a:endParaRPr kumimoji="0" sz="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6" name="object 30">
              <a:extLst>
                <a:ext uri="{FF2B5EF4-FFF2-40B4-BE49-F238E27FC236}">
                  <a16:creationId xmlns:a16="http://schemas.microsoft.com/office/drawing/2014/main" id="{D1CF7100-E6D4-ED2D-BE16-02ED44696D3E}"/>
                </a:ext>
              </a:extLst>
            </p:cNvPr>
            <p:cNvSpPr txBox="1"/>
            <p:nvPr/>
          </p:nvSpPr>
          <p:spPr>
            <a:xfrm>
              <a:off x="3957849" y="5930047"/>
              <a:ext cx="462280" cy="16510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0" i="0" u="none" strike="noStrike" kern="1200" cap="none" spc="0" normalizeH="0" baseline="0" noProof="0" dirty="0">
                  <a:ln>
                    <a:noFill/>
                  </a:ln>
                  <a:solidFill>
                    <a:srgbClr val="585858"/>
                  </a:solidFill>
                  <a:effectLst/>
                  <a:uLnTx/>
                  <a:uFillTx/>
                  <a:latin typeface="Calibri"/>
                  <a:ea typeface="+mn-ea"/>
                  <a:cs typeface="Calibri"/>
                </a:rPr>
                <a:t>3</a:t>
              </a:r>
              <a:r>
                <a:rPr kumimoji="0" sz="600" b="0" i="0" u="none" strike="noStrike" kern="1200" cap="none" spc="-10" normalizeH="0" baseline="0" noProof="0" dirty="0">
                  <a:ln>
                    <a:noFill/>
                  </a:ln>
                  <a:solidFill>
                    <a:srgbClr val="585858"/>
                  </a:solidFill>
                  <a:effectLst/>
                  <a:uLnTx/>
                  <a:uFillTx/>
                  <a:latin typeface="Calibri"/>
                  <a:ea typeface="+mn-ea"/>
                  <a:cs typeface="Calibri"/>
                </a:rPr>
                <a:t>0</a:t>
              </a:r>
              <a:r>
                <a:rPr kumimoji="0" sz="600" b="0" i="0" u="none" strike="noStrike" kern="1200" cap="none" spc="5" normalizeH="0" baseline="0" noProof="0" dirty="0">
                  <a:ln>
                    <a:noFill/>
                  </a:ln>
                  <a:solidFill>
                    <a:srgbClr val="585858"/>
                  </a:solidFill>
                  <a:effectLst/>
                  <a:uLnTx/>
                  <a:uFillTx/>
                  <a:latin typeface="Calibri"/>
                  <a:ea typeface="+mn-ea"/>
                  <a:cs typeface="Calibri"/>
                </a:rPr>
                <a:t>-</a:t>
              </a:r>
              <a:r>
                <a:rPr kumimoji="0" sz="600" b="0" i="0" u="none" strike="noStrike" kern="1200" cap="none" spc="-10" normalizeH="0" baseline="0" noProof="0" dirty="0">
                  <a:ln>
                    <a:noFill/>
                  </a:ln>
                  <a:solidFill>
                    <a:srgbClr val="585858"/>
                  </a:solidFill>
                  <a:effectLst/>
                  <a:uLnTx/>
                  <a:uFillTx/>
                  <a:latin typeface="Calibri"/>
                  <a:ea typeface="+mn-ea"/>
                  <a:cs typeface="Calibri"/>
                </a:rPr>
                <a:t>D</a:t>
              </a:r>
              <a:r>
                <a:rPr kumimoji="0" sz="600" b="0" i="0" u="none" strike="noStrike" kern="1200" cap="none" spc="0" normalizeH="0" baseline="0" noProof="0" dirty="0">
                  <a:ln>
                    <a:noFill/>
                  </a:ln>
                  <a:solidFill>
                    <a:srgbClr val="585858"/>
                  </a:solidFill>
                  <a:effectLst/>
                  <a:uLnTx/>
                  <a:uFillTx/>
                  <a:latin typeface="Calibri"/>
                  <a:ea typeface="+mn-ea"/>
                  <a:cs typeface="Calibri"/>
                </a:rPr>
                <a:t>ay</a:t>
              </a:r>
              <a:endParaRPr kumimoji="0" sz="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7" name="object 31">
              <a:extLst>
                <a:ext uri="{FF2B5EF4-FFF2-40B4-BE49-F238E27FC236}">
                  <a16:creationId xmlns:a16="http://schemas.microsoft.com/office/drawing/2014/main" id="{F0B61807-C854-0C6A-66D9-4CA2FB753533}"/>
                </a:ext>
              </a:extLst>
            </p:cNvPr>
            <p:cNvSpPr txBox="1"/>
            <p:nvPr/>
          </p:nvSpPr>
          <p:spPr>
            <a:xfrm>
              <a:off x="5841970" y="5930047"/>
              <a:ext cx="462280" cy="16510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0" i="0" u="none" strike="noStrike" kern="1200" cap="none" spc="0" normalizeH="0" baseline="0" noProof="0" dirty="0">
                  <a:ln>
                    <a:noFill/>
                  </a:ln>
                  <a:solidFill>
                    <a:srgbClr val="585858"/>
                  </a:solidFill>
                  <a:effectLst/>
                  <a:uLnTx/>
                  <a:uFillTx/>
                  <a:latin typeface="Calibri"/>
                  <a:ea typeface="+mn-ea"/>
                  <a:cs typeface="Calibri"/>
                </a:rPr>
                <a:t>6</a:t>
              </a:r>
              <a:r>
                <a:rPr kumimoji="0" sz="600" b="0" i="0" u="none" strike="noStrike" kern="1200" cap="none" spc="-10" normalizeH="0" baseline="0" noProof="0" dirty="0">
                  <a:ln>
                    <a:noFill/>
                  </a:ln>
                  <a:solidFill>
                    <a:srgbClr val="585858"/>
                  </a:solidFill>
                  <a:effectLst/>
                  <a:uLnTx/>
                  <a:uFillTx/>
                  <a:latin typeface="Calibri"/>
                  <a:ea typeface="+mn-ea"/>
                  <a:cs typeface="Calibri"/>
                </a:rPr>
                <a:t>0</a:t>
              </a:r>
              <a:r>
                <a:rPr kumimoji="0" sz="600" b="0" i="0" u="none" strike="noStrike" kern="1200" cap="none" spc="5" normalizeH="0" baseline="0" noProof="0" dirty="0">
                  <a:ln>
                    <a:noFill/>
                  </a:ln>
                  <a:solidFill>
                    <a:srgbClr val="585858"/>
                  </a:solidFill>
                  <a:effectLst/>
                  <a:uLnTx/>
                  <a:uFillTx/>
                  <a:latin typeface="Calibri"/>
                  <a:ea typeface="+mn-ea"/>
                  <a:cs typeface="Calibri"/>
                </a:rPr>
                <a:t>-</a:t>
              </a:r>
              <a:r>
                <a:rPr kumimoji="0" sz="600" b="0" i="0" u="none" strike="noStrike" kern="1200" cap="none" spc="-10" normalizeH="0" baseline="0" noProof="0" dirty="0">
                  <a:ln>
                    <a:noFill/>
                  </a:ln>
                  <a:solidFill>
                    <a:srgbClr val="585858"/>
                  </a:solidFill>
                  <a:effectLst/>
                  <a:uLnTx/>
                  <a:uFillTx/>
                  <a:latin typeface="Calibri"/>
                  <a:ea typeface="+mn-ea"/>
                  <a:cs typeface="Calibri"/>
                </a:rPr>
                <a:t>D</a:t>
              </a:r>
              <a:r>
                <a:rPr kumimoji="0" sz="600" b="0" i="0" u="none" strike="noStrike" kern="1200" cap="none" spc="0" normalizeH="0" baseline="0" noProof="0" dirty="0">
                  <a:ln>
                    <a:noFill/>
                  </a:ln>
                  <a:solidFill>
                    <a:srgbClr val="585858"/>
                  </a:solidFill>
                  <a:effectLst/>
                  <a:uLnTx/>
                  <a:uFillTx/>
                  <a:latin typeface="Calibri"/>
                  <a:ea typeface="+mn-ea"/>
                  <a:cs typeface="Calibri"/>
                </a:rPr>
                <a:t>ay</a:t>
              </a:r>
              <a:endParaRPr kumimoji="0" sz="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8" name="object 32">
              <a:extLst>
                <a:ext uri="{FF2B5EF4-FFF2-40B4-BE49-F238E27FC236}">
                  <a16:creationId xmlns:a16="http://schemas.microsoft.com/office/drawing/2014/main" id="{DFB6E9D0-6A24-72A6-1D6A-238DC510ECB9}"/>
                </a:ext>
              </a:extLst>
            </p:cNvPr>
            <p:cNvSpPr txBox="1"/>
            <p:nvPr/>
          </p:nvSpPr>
          <p:spPr>
            <a:xfrm>
              <a:off x="7708869" y="5930047"/>
              <a:ext cx="462280" cy="16510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0" i="0" u="none" strike="noStrike" kern="1200" cap="none" spc="0" normalizeH="0" baseline="0" noProof="0" dirty="0">
                  <a:ln>
                    <a:noFill/>
                  </a:ln>
                  <a:solidFill>
                    <a:srgbClr val="585858"/>
                  </a:solidFill>
                  <a:effectLst/>
                  <a:uLnTx/>
                  <a:uFillTx/>
                  <a:latin typeface="Calibri"/>
                  <a:ea typeface="+mn-ea"/>
                  <a:cs typeface="Calibri"/>
                </a:rPr>
                <a:t>9</a:t>
              </a:r>
              <a:r>
                <a:rPr kumimoji="0" sz="600" b="0" i="0" u="none" strike="noStrike" kern="1200" cap="none" spc="-10" normalizeH="0" baseline="0" noProof="0" dirty="0">
                  <a:ln>
                    <a:noFill/>
                  </a:ln>
                  <a:solidFill>
                    <a:srgbClr val="585858"/>
                  </a:solidFill>
                  <a:effectLst/>
                  <a:uLnTx/>
                  <a:uFillTx/>
                  <a:latin typeface="Calibri"/>
                  <a:ea typeface="+mn-ea"/>
                  <a:cs typeface="Calibri"/>
                </a:rPr>
                <a:t>0</a:t>
              </a:r>
              <a:r>
                <a:rPr kumimoji="0" sz="600" b="0" i="0" u="none" strike="noStrike" kern="1200" cap="none" spc="5" normalizeH="0" baseline="0" noProof="0" dirty="0">
                  <a:ln>
                    <a:noFill/>
                  </a:ln>
                  <a:solidFill>
                    <a:srgbClr val="585858"/>
                  </a:solidFill>
                  <a:effectLst/>
                  <a:uLnTx/>
                  <a:uFillTx/>
                  <a:latin typeface="Calibri"/>
                  <a:ea typeface="+mn-ea"/>
                  <a:cs typeface="Calibri"/>
                </a:rPr>
                <a:t>-</a:t>
              </a:r>
              <a:r>
                <a:rPr kumimoji="0" sz="600" b="0" i="0" u="none" strike="noStrike" kern="1200" cap="none" spc="-10" normalizeH="0" baseline="0" noProof="0" dirty="0">
                  <a:ln>
                    <a:noFill/>
                  </a:ln>
                  <a:solidFill>
                    <a:srgbClr val="585858"/>
                  </a:solidFill>
                  <a:effectLst/>
                  <a:uLnTx/>
                  <a:uFillTx/>
                  <a:latin typeface="Calibri"/>
                  <a:ea typeface="+mn-ea"/>
                  <a:cs typeface="Calibri"/>
                </a:rPr>
                <a:t>D</a:t>
              </a:r>
              <a:r>
                <a:rPr kumimoji="0" sz="600" b="0" i="0" u="none" strike="noStrike" kern="1200" cap="none" spc="0" normalizeH="0" baseline="0" noProof="0" dirty="0">
                  <a:ln>
                    <a:noFill/>
                  </a:ln>
                  <a:solidFill>
                    <a:srgbClr val="585858"/>
                  </a:solidFill>
                  <a:effectLst/>
                  <a:uLnTx/>
                  <a:uFillTx/>
                  <a:latin typeface="Calibri"/>
                  <a:ea typeface="+mn-ea"/>
                  <a:cs typeface="Calibri"/>
                </a:rPr>
                <a:t>ay</a:t>
              </a:r>
              <a:endParaRPr kumimoji="0" sz="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9" name="object 33">
              <a:extLst>
                <a:ext uri="{FF2B5EF4-FFF2-40B4-BE49-F238E27FC236}">
                  <a16:creationId xmlns:a16="http://schemas.microsoft.com/office/drawing/2014/main" id="{3540F371-0710-3A6F-A137-2180B820C0F3}"/>
                </a:ext>
              </a:extLst>
            </p:cNvPr>
            <p:cNvSpPr txBox="1"/>
            <p:nvPr/>
          </p:nvSpPr>
          <p:spPr>
            <a:xfrm>
              <a:off x="9555806" y="5930047"/>
              <a:ext cx="570865" cy="16510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0" i="0" u="none" strike="noStrike" kern="1200" cap="none" spc="0" normalizeH="0" baseline="0" noProof="0" dirty="0">
                  <a:ln>
                    <a:noFill/>
                  </a:ln>
                  <a:solidFill>
                    <a:srgbClr val="585858"/>
                  </a:solidFill>
                  <a:effectLst/>
                  <a:uLnTx/>
                  <a:uFillTx/>
                  <a:latin typeface="Calibri"/>
                  <a:ea typeface="+mn-ea"/>
                  <a:cs typeface="Calibri"/>
                </a:rPr>
                <a:t>6</a:t>
              </a:r>
              <a:r>
                <a:rPr kumimoji="0" sz="600" b="0" i="0" u="none" strike="noStrike" kern="1200" cap="none" spc="-10" normalizeH="0" baseline="0" noProof="0" dirty="0">
                  <a:ln>
                    <a:noFill/>
                  </a:ln>
                  <a:solidFill>
                    <a:srgbClr val="585858"/>
                  </a:solidFill>
                  <a:effectLst/>
                  <a:uLnTx/>
                  <a:uFillTx/>
                  <a:latin typeface="Calibri"/>
                  <a:ea typeface="+mn-ea"/>
                  <a:cs typeface="Calibri"/>
                </a:rPr>
                <a:t>-M</a:t>
              </a:r>
              <a:r>
                <a:rPr kumimoji="0" sz="600" b="0" i="0" u="none" strike="noStrike" kern="1200" cap="none" spc="0" normalizeH="0" baseline="0" noProof="0" dirty="0">
                  <a:ln>
                    <a:noFill/>
                  </a:ln>
                  <a:solidFill>
                    <a:srgbClr val="585858"/>
                  </a:solidFill>
                  <a:effectLst/>
                  <a:uLnTx/>
                  <a:uFillTx/>
                  <a:latin typeface="Calibri"/>
                  <a:ea typeface="+mn-ea"/>
                  <a:cs typeface="Calibri"/>
                </a:rPr>
                <a:t>o</a:t>
              </a:r>
              <a:r>
                <a:rPr kumimoji="0" sz="600" b="0" i="0" u="none" strike="noStrike" kern="1200" cap="none" spc="-10" normalizeH="0" baseline="0" noProof="0" dirty="0">
                  <a:ln>
                    <a:noFill/>
                  </a:ln>
                  <a:solidFill>
                    <a:srgbClr val="585858"/>
                  </a:solidFill>
                  <a:effectLst/>
                  <a:uLnTx/>
                  <a:uFillTx/>
                  <a:latin typeface="Calibri"/>
                  <a:ea typeface="+mn-ea"/>
                  <a:cs typeface="Calibri"/>
                </a:rPr>
                <a:t>n</a:t>
              </a:r>
              <a:r>
                <a:rPr kumimoji="0" sz="600" b="0" i="0" u="none" strike="noStrike" kern="1200" cap="none" spc="5" normalizeH="0" baseline="0" noProof="0" dirty="0">
                  <a:ln>
                    <a:noFill/>
                  </a:ln>
                  <a:solidFill>
                    <a:srgbClr val="585858"/>
                  </a:solidFill>
                  <a:effectLst/>
                  <a:uLnTx/>
                  <a:uFillTx/>
                  <a:latin typeface="Calibri"/>
                  <a:ea typeface="+mn-ea"/>
                  <a:cs typeface="Calibri"/>
                </a:rPr>
                <a:t>t</a:t>
              </a:r>
              <a:r>
                <a:rPr kumimoji="0" sz="600" b="0" i="0" u="none" strike="noStrike" kern="1200" cap="none" spc="0" normalizeH="0" baseline="0" noProof="0" dirty="0">
                  <a:ln>
                    <a:noFill/>
                  </a:ln>
                  <a:solidFill>
                    <a:srgbClr val="585858"/>
                  </a:solidFill>
                  <a:effectLst/>
                  <a:uLnTx/>
                  <a:uFillTx/>
                  <a:latin typeface="Calibri"/>
                  <a:ea typeface="+mn-ea"/>
                  <a:cs typeface="Calibri"/>
                </a:rPr>
                <a:t>h</a:t>
              </a:r>
              <a:endParaRPr kumimoji="0" sz="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0" name="object 34">
              <a:extLst>
                <a:ext uri="{FF2B5EF4-FFF2-40B4-BE49-F238E27FC236}">
                  <a16:creationId xmlns:a16="http://schemas.microsoft.com/office/drawing/2014/main" id="{A8435A25-FBC0-E1F7-E8EA-397173B201A5}"/>
                </a:ext>
              </a:extLst>
            </p:cNvPr>
            <p:cNvSpPr txBox="1"/>
            <p:nvPr/>
          </p:nvSpPr>
          <p:spPr>
            <a:xfrm>
              <a:off x="395731" y="2397967"/>
              <a:ext cx="319647" cy="2308226"/>
            </a:xfrm>
            <a:prstGeom prst="rect">
              <a:avLst/>
            </a:prstGeom>
          </p:spPr>
          <p:txBody>
            <a:bodyPr vert="vert270" wrap="square" lIns="0" tIns="0" rIns="0" bIns="0" rtlCol="0">
              <a:spAutoFit/>
            </a:bodyPr>
            <a:lstStyle/>
            <a:p>
              <a:pPr marL="12700" marR="0" lvl="0" indent="0" algn="l" defTabSz="914400" rtl="0" eaLnBrk="1" fontAlgn="auto" latinLnBrk="0" hangingPunct="1">
                <a:lnSpc>
                  <a:spcPts val="1810"/>
                </a:lnSpc>
                <a:spcBef>
                  <a:spcPts val="0"/>
                </a:spcBef>
                <a:spcAft>
                  <a:spcPts val="0"/>
                </a:spcAft>
                <a:buClrTx/>
                <a:buSzTx/>
                <a:buFontTx/>
                <a:buNone/>
                <a:tabLst/>
                <a:defRPr/>
              </a:pPr>
              <a:r>
                <a:rPr kumimoji="0" sz="900" b="1" i="0" u="none" strike="noStrike" kern="1200" cap="none" spc="-10" normalizeH="0" baseline="0" noProof="0" dirty="0">
                  <a:ln>
                    <a:noFill/>
                  </a:ln>
                  <a:solidFill>
                    <a:srgbClr val="585858"/>
                  </a:solidFill>
                  <a:effectLst/>
                  <a:uLnTx/>
                  <a:uFillTx/>
                  <a:latin typeface="Calibri"/>
                  <a:ea typeface="+mn-ea"/>
                  <a:cs typeface="Calibri"/>
                </a:rPr>
                <a:t>Engagement</a:t>
              </a:r>
              <a:r>
                <a:rPr kumimoji="0" sz="900" b="1" i="0" u="none" strike="noStrike" kern="1200" cap="none" spc="-40" normalizeH="0" baseline="0" noProof="0" dirty="0">
                  <a:ln>
                    <a:noFill/>
                  </a:ln>
                  <a:solidFill>
                    <a:srgbClr val="585858"/>
                  </a:solidFill>
                  <a:effectLst/>
                  <a:uLnTx/>
                  <a:uFillTx/>
                  <a:latin typeface="Calibri"/>
                  <a:ea typeface="+mn-ea"/>
                  <a:cs typeface="Calibri"/>
                </a:rPr>
                <a:t> </a:t>
              </a:r>
              <a:r>
                <a:rPr kumimoji="0" sz="900" b="1" i="0" u="none" strike="noStrike" kern="1200" cap="none" spc="-15" normalizeH="0" baseline="0" noProof="0" dirty="0">
                  <a:ln>
                    <a:noFill/>
                  </a:ln>
                  <a:solidFill>
                    <a:srgbClr val="585858"/>
                  </a:solidFill>
                  <a:effectLst/>
                  <a:uLnTx/>
                  <a:uFillTx/>
                  <a:latin typeface="Calibri"/>
                  <a:ea typeface="+mn-ea"/>
                  <a:cs typeface="Calibri"/>
                </a:rPr>
                <a:t>Percentage</a:t>
              </a:r>
              <a:endParaRPr kumimoji="0" sz="9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1" name="object 35">
              <a:extLst>
                <a:ext uri="{FF2B5EF4-FFF2-40B4-BE49-F238E27FC236}">
                  <a16:creationId xmlns:a16="http://schemas.microsoft.com/office/drawing/2014/main" id="{21ABB87A-71ED-1E3E-B652-E73D5BF0E6F4}"/>
                </a:ext>
              </a:extLst>
            </p:cNvPr>
            <p:cNvSpPr txBox="1"/>
            <p:nvPr/>
          </p:nvSpPr>
          <p:spPr>
            <a:xfrm>
              <a:off x="5658928" y="6184695"/>
              <a:ext cx="1049020" cy="237594"/>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5" normalizeH="0" baseline="0" noProof="0" dirty="0">
                  <a:ln>
                    <a:noFill/>
                  </a:ln>
                  <a:solidFill>
                    <a:srgbClr val="585858"/>
                  </a:solidFill>
                  <a:effectLst/>
                  <a:uLnTx/>
                  <a:uFillTx/>
                  <a:latin typeface="Calibri"/>
                  <a:ea typeface="+mn-ea"/>
                  <a:cs typeface="Calibri"/>
                </a:rPr>
                <a:t>Time</a:t>
              </a:r>
              <a:r>
                <a:rPr kumimoji="0" sz="900" b="1" i="0" u="none" strike="noStrike" kern="1200" cap="none" spc="-50" normalizeH="0" baseline="0" noProof="0" dirty="0">
                  <a:ln>
                    <a:noFill/>
                  </a:ln>
                  <a:solidFill>
                    <a:srgbClr val="585858"/>
                  </a:solidFill>
                  <a:effectLst/>
                  <a:uLnTx/>
                  <a:uFillTx/>
                  <a:latin typeface="Calibri"/>
                  <a:ea typeface="+mn-ea"/>
                  <a:cs typeface="Calibri"/>
                </a:rPr>
                <a:t> </a:t>
              </a:r>
              <a:r>
                <a:rPr kumimoji="0" sz="900" b="1" i="0" u="none" strike="noStrike" kern="1200" cap="none" spc="-10" normalizeH="0" baseline="0" noProof="0" dirty="0">
                  <a:ln>
                    <a:noFill/>
                  </a:ln>
                  <a:solidFill>
                    <a:srgbClr val="585858"/>
                  </a:solidFill>
                  <a:effectLst/>
                  <a:uLnTx/>
                  <a:uFillTx/>
                  <a:latin typeface="Calibri"/>
                  <a:ea typeface="+mn-ea"/>
                  <a:cs typeface="Calibri"/>
                </a:rPr>
                <a:t>Point</a:t>
              </a:r>
              <a:endParaRPr kumimoji="0" sz="9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32" name="object 37">
              <a:extLst>
                <a:ext uri="{FF2B5EF4-FFF2-40B4-BE49-F238E27FC236}">
                  <a16:creationId xmlns:a16="http://schemas.microsoft.com/office/drawing/2014/main" id="{B7ADA5F5-C9AC-C22D-2036-383A51707F72}"/>
                </a:ext>
              </a:extLst>
            </p:cNvPr>
            <p:cNvPicPr/>
            <p:nvPr/>
          </p:nvPicPr>
          <p:blipFill>
            <a:blip r:embed="rId5" cstate="print"/>
            <a:stretch>
              <a:fillRect/>
            </a:stretch>
          </p:blipFill>
          <p:spPr>
            <a:xfrm>
              <a:off x="11025378" y="3601021"/>
              <a:ext cx="243840" cy="85725"/>
            </a:xfrm>
            <a:prstGeom prst="rect">
              <a:avLst/>
            </a:prstGeom>
          </p:spPr>
        </p:pic>
        <p:sp>
          <p:nvSpPr>
            <p:cNvPr id="33" name="object 38">
              <a:extLst>
                <a:ext uri="{FF2B5EF4-FFF2-40B4-BE49-F238E27FC236}">
                  <a16:creationId xmlns:a16="http://schemas.microsoft.com/office/drawing/2014/main" id="{69619532-6D1A-1759-84B1-589ABD22CE41}"/>
                </a:ext>
              </a:extLst>
            </p:cNvPr>
            <p:cNvSpPr txBox="1"/>
            <p:nvPr/>
          </p:nvSpPr>
          <p:spPr>
            <a:xfrm>
              <a:off x="11282993" y="3523398"/>
              <a:ext cx="793115" cy="16510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0" i="0" u="none" strike="noStrike" kern="1200" cap="none" spc="-5" normalizeH="0" baseline="0" noProof="0" dirty="0">
                  <a:ln>
                    <a:noFill/>
                  </a:ln>
                  <a:solidFill>
                    <a:srgbClr val="585858"/>
                  </a:solidFill>
                  <a:effectLst/>
                  <a:uLnTx/>
                  <a:uFillTx/>
                  <a:latin typeface="Calibri"/>
                  <a:ea typeface="+mn-ea"/>
                  <a:cs typeface="Calibri"/>
                </a:rPr>
                <a:t>Intervention</a:t>
              </a:r>
              <a:endParaRPr kumimoji="0" sz="6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34" name="object 39">
              <a:extLst>
                <a:ext uri="{FF2B5EF4-FFF2-40B4-BE49-F238E27FC236}">
                  <a16:creationId xmlns:a16="http://schemas.microsoft.com/office/drawing/2014/main" id="{A9B7E004-18E0-5B40-4FE3-60972A0D5543}"/>
                </a:ext>
              </a:extLst>
            </p:cNvPr>
            <p:cNvPicPr/>
            <p:nvPr/>
          </p:nvPicPr>
          <p:blipFill>
            <a:blip r:embed="rId6" cstate="print"/>
            <a:stretch>
              <a:fillRect/>
            </a:stretch>
          </p:blipFill>
          <p:spPr>
            <a:xfrm>
              <a:off x="11025378" y="3861625"/>
              <a:ext cx="243840" cy="85725"/>
            </a:xfrm>
            <a:prstGeom prst="rect">
              <a:avLst/>
            </a:prstGeom>
          </p:spPr>
        </p:pic>
        <p:sp>
          <p:nvSpPr>
            <p:cNvPr id="35" name="object 40">
              <a:extLst>
                <a:ext uri="{FF2B5EF4-FFF2-40B4-BE49-F238E27FC236}">
                  <a16:creationId xmlns:a16="http://schemas.microsoft.com/office/drawing/2014/main" id="{DC2BCC58-5B05-B699-7BD1-F4FDDFB66537}"/>
                </a:ext>
              </a:extLst>
            </p:cNvPr>
            <p:cNvSpPr txBox="1"/>
            <p:nvPr/>
          </p:nvSpPr>
          <p:spPr>
            <a:xfrm>
              <a:off x="11282993" y="3783291"/>
              <a:ext cx="486410" cy="16510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0" i="0" u="none" strike="noStrike" kern="1200" cap="none" spc="-5" normalizeH="0" baseline="0" noProof="0" dirty="0">
                  <a:ln>
                    <a:noFill/>
                  </a:ln>
                  <a:solidFill>
                    <a:srgbClr val="585858"/>
                  </a:solidFill>
                  <a:effectLst/>
                  <a:uLnTx/>
                  <a:uFillTx/>
                  <a:latin typeface="Calibri"/>
                  <a:ea typeface="+mn-ea"/>
                  <a:cs typeface="Calibri"/>
                </a:rPr>
                <a:t>C</a:t>
              </a:r>
              <a:r>
                <a:rPr kumimoji="0" sz="600" b="0" i="0" u="none" strike="noStrike" kern="1200" cap="none" spc="0" normalizeH="0" baseline="0" noProof="0" dirty="0">
                  <a:ln>
                    <a:noFill/>
                  </a:ln>
                  <a:solidFill>
                    <a:srgbClr val="585858"/>
                  </a:solidFill>
                  <a:effectLst/>
                  <a:uLnTx/>
                  <a:uFillTx/>
                  <a:latin typeface="Calibri"/>
                  <a:ea typeface="+mn-ea"/>
                  <a:cs typeface="Calibri"/>
                </a:rPr>
                <a:t>o</a:t>
              </a:r>
              <a:r>
                <a:rPr kumimoji="0" sz="600" b="0" i="0" u="none" strike="noStrike" kern="1200" cap="none" spc="-10" normalizeH="0" baseline="0" noProof="0" dirty="0">
                  <a:ln>
                    <a:noFill/>
                  </a:ln>
                  <a:solidFill>
                    <a:srgbClr val="585858"/>
                  </a:solidFill>
                  <a:effectLst/>
                  <a:uLnTx/>
                  <a:uFillTx/>
                  <a:latin typeface="Calibri"/>
                  <a:ea typeface="+mn-ea"/>
                  <a:cs typeface="Calibri"/>
                </a:rPr>
                <a:t>n</a:t>
              </a:r>
              <a:r>
                <a:rPr kumimoji="0" sz="600" b="0" i="0" u="none" strike="noStrike" kern="1200" cap="none" spc="5" normalizeH="0" baseline="0" noProof="0" dirty="0">
                  <a:ln>
                    <a:noFill/>
                  </a:ln>
                  <a:solidFill>
                    <a:srgbClr val="585858"/>
                  </a:solidFill>
                  <a:effectLst/>
                  <a:uLnTx/>
                  <a:uFillTx/>
                  <a:latin typeface="Calibri"/>
                  <a:ea typeface="+mn-ea"/>
                  <a:cs typeface="Calibri"/>
                </a:rPr>
                <a:t>t</a:t>
              </a:r>
              <a:r>
                <a:rPr kumimoji="0" sz="600" b="0" i="0" u="none" strike="noStrike" kern="1200" cap="none" spc="-15" normalizeH="0" baseline="0" noProof="0" dirty="0">
                  <a:ln>
                    <a:noFill/>
                  </a:ln>
                  <a:solidFill>
                    <a:srgbClr val="585858"/>
                  </a:solidFill>
                  <a:effectLst/>
                  <a:uLnTx/>
                  <a:uFillTx/>
                  <a:latin typeface="Calibri"/>
                  <a:ea typeface="+mn-ea"/>
                  <a:cs typeface="Calibri"/>
                </a:rPr>
                <a:t>r</a:t>
              </a:r>
              <a:r>
                <a:rPr kumimoji="0" sz="600" b="0" i="0" u="none" strike="noStrike" kern="1200" cap="none" spc="0" normalizeH="0" baseline="0" noProof="0" dirty="0">
                  <a:ln>
                    <a:noFill/>
                  </a:ln>
                  <a:solidFill>
                    <a:srgbClr val="585858"/>
                  </a:solidFill>
                  <a:effectLst/>
                  <a:uLnTx/>
                  <a:uFillTx/>
                  <a:latin typeface="Calibri"/>
                  <a:ea typeface="+mn-ea"/>
                  <a:cs typeface="Calibri"/>
                </a:rPr>
                <a:t>ol</a:t>
              </a:r>
              <a:endParaRPr kumimoji="0" sz="600" b="0" i="0" u="none" strike="noStrike" kern="1200" cap="none" spc="0" normalizeH="0" baseline="0" noProof="0" dirty="0">
                <a:ln>
                  <a:noFill/>
                </a:ln>
                <a:solidFill>
                  <a:prstClr val="black"/>
                </a:solidFill>
                <a:effectLst/>
                <a:uLnTx/>
                <a:uFillTx/>
                <a:latin typeface="Calibri"/>
                <a:ea typeface="+mn-ea"/>
                <a:cs typeface="Calibri"/>
              </a:endParaRPr>
            </a:p>
          </p:txBody>
        </p:sp>
      </p:grpSp>
      <p:sp>
        <p:nvSpPr>
          <p:cNvPr id="48" name="TextBox 47">
            <a:extLst>
              <a:ext uri="{FF2B5EF4-FFF2-40B4-BE49-F238E27FC236}">
                <a16:creationId xmlns:a16="http://schemas.microsoft.com/office/drawing/2014/main" id="{9F763718-7FA6-9E31-2A0B-FA2A1F5B6A75}"/>
              </a:ext>
            </a:extLst>
          </p:cNvPr>
          <p:cNvSpPr txBox="1"/>
          <p:nvPr/>
        </p:nvSpPr>
        <p:spPr>
          <a:xfrm>
            <a:off x="5782152" y="5113214"/>
            <a:ext cx="4917137" cy="677108"/>
          </a:xfrm>
          <a:prstGeom prst="rect">
            <a:avLst/>
          </a:prstGeom>
          <a:solidFill>
            <a:schemeClr val="accent1"/>
          </a:solidFill>
          <a:ln>
            <a:solidFill>
              <a:schemeClr val="accent1"/>
            </a:solidFill>
          </a:ln>
        </p:spPr>
        <p:txBody>
          <a:bodyPr wrap="square" rtlCol="0">
            <a:spAutoFit/>
          </a:bodyPr>
          <a:lstStyle/>
          <a:p>
            <a:pPr algn="ctr"/>
            <a:r>
              <a:rPr lang="en-US" sz="14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Randomized Control Trial Results</a:t>
            </a:r>
          </a:p>
          <a:p>
            <a:pPr algn="ct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When paired with a coach, participants had an 89% engagement in recovery versus traditional treatment at 10%.</a:t>
            </a:r>
          </a:p>
        </p:txBody>
      </p:sp>
      <p:sp>
        <p:nvSpPr>
          <p:cNvPr id="6" name="TextBox 5">
            <a:extLst>
              <a:ext uri="{FF2B5EF4-FFF2-40B4-BE49-F238E27FC236}">
                <a16:creationId xmlns:a16="http://schemas.microsoft.com/office/drawing/2014/main" id="{9B60E22E-4840-D9E3-4321-F72FE6AB7AAB}"/>
              </a:ext>
            </a:extLst>
          </p:cNvPr>
          <p:cNvSpPr txBox="1"/>
          <p:nvPr/>
        </p:nvSpPr>
        <p:spPr>
          <a:xfrm>
            <a:off x="2609025" y="184436"/>
            <a:ext cx="6973950" cy="523220"/>
          </a:xfrm>
          <a:prstGeom prst="rect">
            <a:avLst/>
          </a:prstGeom>
          <a:noFill/>
        </p:spPr>
        <p:txBody>
          <a:bodyPr wrap="square" rtlCol="0">
            <a:spAutoFit/>
          </a:bodyPr>
          <a:lstStyle/>
          <a:p>
            <a:pPr algn="ctr"/>
            <a:r>
              <a:rPr lang="en-US" sz="2800" b="1" dirty="0">
                <a:solidFill>
                  <a:schemeClr val="accent1"/>
                </a:solidFill>
                <a:latin typeface="+mj-lt"/>
              </a:rPr>
              <a:t>Results</a:t>
            </a:r>
          </a:p>
        </p:txBody>
      </p:sp>
      <p:sp>
        <p:nvSpPr>
          <p:cNvPr id="7" name="Slide Number Placeholder 5">
            <a:extLst>
              <a:ext uri="{FF2B5EF4-FFF2-40B4-BE49-F238E27FC236}">
                <a16:creationId xmlns:a16="http://schemas.microsoft.com/office/drawing/2014/main" id="{3F5A1D3E-EDE6-95F1-AB6B-A94DCAB49D62}"/>
              </a:ext>
            </a:extLst>
          </p:cNvPr>
          <p:cNvSpPr txBox="1">
            <a:spLocks/>
          </p:cNvSpPr>
          <p:nvPr/>
        </p:nvSpPr>
        <p:spPr>
          <a:xfrm>
            <a:off x="10031832" y="6501399"/>
            <a:ext cx="2053795"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745CB9-ABD5-2A4C-8CC4-BD5C920CF6F1}" type="slidenum">
              <a:rPr lang="en-US" smtClean="0">
                <a:solidFill>
                  <a:schemeClr val="tx1"/>
                </a:solidFill>
              </a:rPr>
              <a:pPr/>
              <a:t>26</a:t>
            </a:fld>
            <a:endParaRPr lang="en-US" dirty="0">
              <a:solidFill>
                <a:schemeClr val="tx1"/>
              </a:solidFill>
            </a:endParaRPr>
          </a:p>
        </p:txBody>
      </p:sp>
    </p:spTree>
    <p:extLst>
      <p:ext uri="{BB962C8B-B14F-4D97-AF65-F5344CB8AC3E}">
        <p14:creationId xmlns:p14="http://schemas.microsoft.com/office/powerpoint/2010/main" val="25096273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E0D70C-61B2-9FF5-C94C-A966F3DAB605}"/>
              </a:ext>
            </a:extLst>
          </p:cNvPr>
          <p:cNvSpPr>
            <a:spLocks noGrp="1"/>
          </p:cNvSpPr>
          <p:nvPr>
            <p:ph type="sldNum" sz="quarter" idx="12"/>
          </p:nvPr>
        </p:nvSpPr>
        <p:spPr/>
        <p:txBody>
          <a:bodyPr/>
          <a:lstStyle/>
          <a:p>
            <a:fld id="{2A745CB9-ABD5-2A4C-8CC4-BD5C920CF6F1}" type="slidenum">
              <a:rPr lang="en-US" smtClean="0"/>
              <a:t>27</a:t>
            </a:fld>
            <a:endParaRPr lang="en-US" dirty="0"/>
          </a:p>
        </p:txBody>
      </p:sp>
      <p:pic>
        <p:nvPicPr>
          <p:cNvPr id="6" name="Picture 5" descr="A qr code with black squares&#10;&#10;Description automatically generated">
            <a:extLst>
              <a:ext uri="{FF2B5EF4-FFF2-40B4-BE49-F238E27FC236}">
                <a16:creationId xmlns:a16="http://schemas.microsoft.com/office/drawing/2014/main" id="{5C3CE7BD-FD52-C803-75BE-F8D09D9CB809}"/>
              </a:ext>
            </a:extLst>
          </p:cNvPr>
          <p:cNvPicPr>
            <a:picLocks noChangeAspect="1"/>
          </p:cNvPicPr>
          <p:nvPr/>
        </p:nvPicPr>
        <p:blipFill>
          <a:blip r:embed="rId2"/>
          <a:stretch>
            <a:fillRect/>
          </a:stretch>
        </p:blipFill>
        <p:spPr>
          <a:xfrm>
            <a:off x="2841567" y="289560"/>
            <a:ext cx="6136178" cy="6136178"/>
          </a:xfrm>
          <a:prstGeom prst="rect">
            <a:avLst/>
          </a:prstGeom>
        </p:spPr>
      </p:pic>
    </p:spTree>
    <p:extLst>
      <p:ext uri="{BB962C8B-B14F-4D97-AF65-F5344CB8AC3E}">
        <p14:creationId xmlns:p14="http://schemas.microsoft.com/office/powerpoint/2010/main" val="10080339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C4423A4-8C1D-4D38-E0F7-305F6E029E12}"/>
              </a:ext>
            </a:extLst>
          </p:cNvPr>
          <p:cNvSpPr txBox="1"/>
          <p:nvPr/>
        </p:nvSpPr>
        <p:spPr>
          <a:xfrm>
            <a:off x="1" y="91908"/>
            <a:ext cx="12191999" cy="707886"/>
          </a:xfrm>
          <a:prstGeom prst="rect">
            <a:avLst/>
          </a:prstGeom>
          <a:noFill/>
        </p:spPr>
        <p:txBody>
          <a:bodyPr wrap="square" rtlCol="0">
            <a:spAutoFit/>
          </a:bodyPr>
          <a:lstStyle/>
          <a:p>
            <a:pPr algn="ctr"/>
            <a:r>
              <a:rPr lang="en-US" sz="4000" b="1" dirty="0">
                <a:ea typeface="Open Sans" panose="020B0606030504020204" pitchFamily="34" charset="0"/>
                <a:cs typeface="Open Sans" panose="020B0606030504020204" pitchFamily="34" charset="0"/>
              </a:rPr>
              <a:t>Your Commitment</a:t>
            </a:r>
          </a:p>
        </p:txBody>
      </p:sp>
      <p:sp>
        <p:nvSpPr>
          <p:cNvPr id="5" name="TextBox 4">
            <a:extLst>
              <a:ext uri="{FF2B5EF4-FFF2-40B4-BE49-F238E27FC236}">
                <a16:creationId xmlns:a16="http://schemas.microsoft.com/office/drawing/2014/main" id="{70BD78F7-52D4-9A02-E2A0-06FAFB7463FA}"/>
              </a:ext>
            </a:extLst>
          </p:cNvPr>
          <p:cNvSpPr txBox="1"/>
          <p:nvPr/>
        </p:nvSpPr>
        <p:spPr>
          <a:xfrm>
            <a:off x="1220990" y="1335398"/>
            <a:ext cx="10330774" cy="1969770"/>
          </a:xfrm>
          <a:prstGeom prst="rect">
            <a:avLst/>
          </a:prstGeom>
          <a:noFill/>
        </p:spPr>
        <p:txBody>
          <a:bodyPr wrap="square">
            <a:spAutoFit/>
          </a:bodyPr>
          <a:lstStyle/>
          <a:p>
            <a:pPr rtl="0"/>
            <a:r>
              <a:rPr lang="en-US" sz="2400" b="1" dirty="0">
                <a:solidFill>
                  <a:srgbClr val="2461FF"/>
                </a:solidFill>
                <a:effectLst/>
                <a:latin typeface="Open Sans" panose="020B0606030504020204" pitchFamily="34" charset="0"/>
                <a:ea typeface="Open Sans" panose="020B0606030504020204" pitchFamily="34" charset="0"/>
                <a:cs typeface="Open Sans" panose="020B0606030504020204" pitchFamily="34" charset="0"/>
              </a:rPr>
              <a:t>Leadership, HR, Safety, Peer Groups</a:t>
            </a:r>
          </a:p>
          <a:p>
            <a:pPr marL="742950" lvl="1" indent="-285750">
              <a:spcBef>
                <a:spcPts val="600"/>
              </a:spcBef>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Leadership and key influencer support increases program participation </a:t>
            </a:r>
          </a:p>
          <a:p>
            <a:pPr marL="742950" lvl="1"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Referral coordination from HR, Leadership, Safety, and Peer Support </a:t>
            </a:r>
          </a:p>
          <a:p>
            <a:pPr marL="742950" lvl="1"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Mandatory Trainings for Leadership/Identified Team</a:t>
            </a:r>
          </a:p>
          <a:p>
            <a:pPr marL="1026414" lvl="1" indent="-285750">
              <a:spcAft>
                <a:spcPts val="600"/>
              </a:spcAft>
              <a:buSzPct val="80000"/>
              <a:buFont typeface="Courier New" panose="02070309020205020404" pitchFamily="49" charset="0"/>
              <a:buChar char="o"/>
            </a:pPr>
            <a:r>
              <a:rPr lang="en-US" dirty="0">
                <a:latin typeface="Open Sans" panose="020B0606030504020204" pitchFamily="34" charset="0"/>
                <a:ea typeface="Open Sans" panose="020B0606030504020204" pitchFamily="34" charset="0"/>
                <a:cs typeface="Open Sans" panose="020B0606030504020204" pitchFamily="34" charset="0"/>
              </a:rPr>
              <a:t> Recovery First Aid, Mental </a:t>
            </a:r>
            <a:r>
              <a:rPr lang="en-US">
                <a:latin typeface="Open Sans" panose="020B0606030504020204" pitchFamily="34" charset="0"/>
                <a:ea typeface="Open Sans" panose="020B0606030504020204" pitchFamily="34" charset="0"/>
                <a:cs typeface="Open Sans" panose="020B0606030504020204" pitchFamily="34" charset="0"/>
              </a:rPr>
              <a:t>Health Communication, </a:t>
            </a:r>
            <a:r>
              <a:rPr lang="en-US" dirty="0">
                <a:latin typeface="Open Sans" panose="020B0606030504020204" pitchFamily="34" charset="0"/>
                <a:ea typeface="Open Sans" panose="020B0606030504020204" pitchFamily="34" charset="0"/>
                <a:cs typeface="Open Sans" panose="020B0606030504020204" pitchFamily="34" charset="0"/>
              </a:rPr>
              <a:t>Signs of Suicidal Ideation</a:t>
            </a:r>
          </a:p>
        </p:txBody>
      </p:sp>
      <p:graphicFrame>
        <p:nvGraphicFramePr>
          <p:cNvPr id="3" name="Table 2">
            <a:extLst>
              <a:ext uri="{FF2B5EF4-FFF2-40B4-BE49-F238E27FC236}">
                <a16:creationId xmlns:a16="http://schemas.microsoft.com/office/drawing/2014/main" id="{91381503-B801-4972-43B6-EACCAFB46FE9}"/>
              </a:ext>
            </a:extLst>
          </p:cNvPr>
          <p:cNvGraphicFramePr>
            <a:graphicFrameLocks noGrp="1"/>
          </p:cNvGraphicFramePr>
          <p:nvPr/>
        </p:nvGraphicFramePr>
        <p:xfrm>
          <a:off x="2871088" y="3463440"/>
          <a:ext cx="6449824" cy="2916716"/>
        </p:xfrm>
        <a:graphic>
          <a:graphicData uri="http://schemas.openxmlformats.org/drawingml/2006/table">
            <a:tbl>
              <a:tblPr firstRow="1" firstCol="1" bandRow="1"/>
              <a:tblGrid>
                <a:gridCol w="3412768">
                  <a:extLst>
                    <a:ext uri="{9D8B030D-6E8A-4147-A177-3AD203B41FA5}">
                      <a16:colId xmlns:a16="http://schemas.microsoft.com/office/drawing/2014/main" val="2765053520"/>
                    </a:ext>
                  </a:extLst>
                </a:gridCol>
                <a:gridCol w="3037056">
                  <a:extLst>
                    <a:ext uri="{9D8B030D-6E8A-4147-A177-3AD203B41FA5}">
                      <a16:colId xmlns:a16="http://schemas.microsoft.com/office/drawing/2014/main" val="2478069845"/>
                    </a:ext>
                  </a:extLst>
                </a:gridCol>
              </a:tblGrid>
              <a:tr h="1002640">
                <a:tc>
                  <a:txBody>
                    <a:bodyPr/>
                    <a:lstStyle/>
                    <a:p>
                      <a:pPr marL="0" marR="0" algn="ctr" fontAlgn="ctr">
                        <a:spcBef>
                          <a:spcPts val="0"/>
                        </a:spcBef>
                        <a:spcAft>
                          <a:spcPts val="0"/>
                        </a:spcAft>
                      </a:pPr>
                      <a:r>
                        <a:rPr lang="en-US" sz="1500" b="1" i="0" u="none" strike="noStrike" dirty="0">
                          <a:solidFill>
                            <a:srgbClr val="FFFFFF"/>
                          </a:solidFill>
                          <a:effectLst/>
                          <a:highlight>
                            <a:srgbClr val="D3D3D3"/>
                          </a:highlight>
                          <a:latin typeface="Open Sans" panose="020B0606030504020204" pitchFamily="34" charset="0"/>
                          <a:ea typeface="Open Sans" panose="020B0606030504020204" pitchFamily="34" charset="0"/>
                          <a:cs typeface="Open Sans" panose="020B0606030504020204" pitchFamily="34" charset="0"/>
                        </a:rPr>
                        <a:t> </a:t>
                      </a:r>
                      <a:endParaRPr lang="en-US" sz="3000" b="0" i="0" u="none" strike="noStrike" dirty="0">
                        <a:effectLst/>
                        <a:latin typeface="Open Sans" panose="020B0606030504020204" pitchFamily="34" charset="0"/>
                        <a:ea typeface="Open Sans" panose="020B0606030504020204" pitchFamily="34" charset="0"/>
                        <a:cs typeface="Open Sans" panose="020B0606030504020204" pitchFamily="34" charset="0"/>
                      </a:endParaRPr>
                    </a:p>
                    <a:p>
                      <a:pPr marL="0" marR="0" algn="ctr" fontAlgn="ctr">
                        <a:spcBef>
                          <a:spcPts val="0"/>
                        </a:spcBef>
                        <a:spcAft>
                          <a:spcPts val="0"/>
                        </a:spcAft>
                      </a:pPr>
                      <a:r>
                        <a:rPr lang="en-US" sz="1500" b="1" i="0" u="none" strike="noStrike"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rPr>
                        <a:t>Proprietary to the AGC Discount Program</a:t>
                      </a:r>
                      <a:endParaRPr lang="en-US" sz="3000" b="0" i="0" u="none" strike="noStrike" dirty="0">
                        <a:effectLst/>
                        <a:latin typeface="Open Sans" panose="020B0606030504020204" pitchFamily="34" charset="0"/>
                        <a:ea typeface="Open Sans" panose="020B0606030504020204" pitchFamily="34" charset="0"/>
                        <a:cs typeface="Open Sans" panose="020B0606030504020204" pitchFamily="34" charset="0"/>
                      </a:endParaRPr>
                    </a:p>
                    <a:p>
                      <a:pPr marL="0" marR="0" algn="ctr" fontAlgn="ctr">
                        <a:spcBef>
                          <a:spcPts val="0"/>
                        </a:spcBef>
                        <a:spcAft>
                          <a:spcPts val="0"/>
                        </a:spcAft>
                      </a:pPr>
                      <a:r>
                        <a:rPr lang="en-US" sz="1500" b="0" i="0" u="none" strike="noStrike"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rPr>
                        <a:t> </a:t>
                      </a:r>
                      <a:endParaRPr lang="en-US" sz="3000" b="0" i="0" u="none" strike="noStrike" dirty="0">
                        <a:effectLst/>
                        <a:latin typeface="Open Sans" panose="020B0606030504020204" pitchFamily="34" charset="0"/>
                        <a:ea typeface="Open Sans" panose="020B0606030504020204" pitchFamily="34" charset="0"/>
                        <a:cs typeface="Open Sans" panose="020B0606030504020204" pitchFamily="34" charset="0"/>
                      </a:endParaRPr>
                    </a:p>
                  </a:txBody>
                  <a:tcPr marL="115615" marR="115615" marT="160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gn="ctr" fontAlgn="ctr">
                        <a:spcBef>
                          <a:spcPts val="0"/>
                        </a:spcBef>
                        <a:spcAft>
                          <a:spcPts val="0"/>
                        </a:spcAft>
                      </a:pPr>
                      <a:r>
                        <a:rPr lang="en-US" sz="1500" b="1" i="0" u="none" strike="noStrike"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rPr>
                        <a:t> Annual Fee</a:t>
                      </a:r>
                      <a:endParaRPr lang="en-US" sz="3000" b="0" i="0" u="none" strike="noStrike" dirty="0">
                        <a:effectLst/>
                        <a:latin typeface="Open Sans" panose="020B0606030504020204" pitchFamily="34" charset="0"/>
                        <a:ea typeface="Open Sans" panose="020B0606030504020204" pitchFamily="34" charset="0"/>
                        <a:cs typeface="Open Sans" panose="020B0606030504020204" pitchFamily="34" charset="0"/>
                      </a:endParaRPr>
                    </a:p>
                    <a:p>
                      <a:pPr marL="0" marR="0" algn="ctr" fontAlgn="ctr">
                        <a:spcBef>
                          <a:spcPts val="0"/>
                        </a:spcBef>
                        <a:spcAft>
                          <a:spcPts val="0"/>
                        </a:spcAft>
                      </a:pPr>
                      <a:r>
                        <a:rPr lang="en-US" sz="1500" b="0" i="0" u="none" strike="noStrike"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rPr>
                        <a:t> </a:t>
                      </a:r>
                      <a:endParaRPr lang="en-US" sz="3000" b="0" i="0" u="none" strike="noStrike" dirty="0">
                        <a:effectLst/>
                        <a:latin typeface="Open Sans" panose="020B0606030504020204" pitchFamily="34" charset="0"/>
                        <a:ea typeface="Open Sans" panose="020B0606030504020204" pitchFamily="34" charset="0"/>
                        <a:cs typeface="Open Sans" panose="020B0606030504020204" pitchFamily="34" charset="0"/>
                      </a:endParaRPr>
                    </a:p>
                  </a:txBody>
                  <a:tcPr marL="115615" marR="115615" marT="160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2755716938"/>
                  </a:ext>
                </a:extLst>
              </a:tr>
              <a:tr h="308950">
                <a:tc>
                  <a:txBody>
                    <a:bodyPr/>
                    <a:lstStyle/>
                    <a:p>
                      <a:pPr marL="0" marR="0" indent="0" algn="ctr" fontAlgn="ctr">
                        <a:spcBef>
                          <a:spcPts val="0"/>
                        </a:spcBef>
                        <a:spcAft>
                          <a:spcPts val="0"/>
                        </a:spcAft>
                        <a:buClrTx/>
                        <a:buSzPts val="900"/>
                        <a:buFont typeface="Symbol" panose="05050102010706020507" pitchFamily="18" charset="2"/>
                        <a:buNone/>
                      </a:pPr>
                      <a:r>
                        <a:rPr lang="en-US" sz="1500" b="1" i="0" u="none" strike="noStrike" dirty="0">
                          <a:effectLst/>
                          <a:latin typeface="Open Sans" panose="020B0606030504020204" pitchFamily="34" charset="0"/>
                          <a:ea typeface="Open Sans" panose="020B0606030504020204" pitchFamily="34" charset="0"/>
                          <a:cs typeface="Open Sans" panose="020B0606030504020204" pitchFamily="34" charset="0"/>
                        </a:rPr>
                        <a:t>1-250 Employees</a:t>
                      </a:r>
                    </a:p>
                  </a:txBody>
                  <a:tcPr marL="115615" marR="115615" marT="160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spcBef>
                          <a:spcPts val="0"/>
                        </a:spcBef>
                        <a:spcAft>
                          <a:spcPts val="0"/>
                        </a:spcAft>
                      </a:pPr>
                      <a:r>
                        <a:rPr lang="en-US" sz="1500" b="1" i="0" u="none" strike="noStrike">
                          <a:effectLst/>
                          <a:latin typeface="Open Sans" panose="020B0606030504020204" pitchFamily="34" charset="0"/>
                          <a:ea typeface="Open Sans" panose="020B0606030504020204" pitchFamily="34" charset="0"/>
                          <a:cs typeface="Open Sans" panose="020B0606030504020204" pitchFamily="34" charset="0"/>
                        </a:rPr>
                        <a:t>$5,000</a:t>
                      </a:r>
                      <a:endParaRPr lang="en-US" sz="3000" b="0" i="0" u="none" strike="noStrike">
                        <a:effectLst/>
                        <a:latin typeface="Open Sans" panose="020B0606030504020204" pitchFamily="34" charset="0"/>
                        <a:ea typeface="Open Sans" panose="020B0606030504020204" pitchFamily="34" charset="0"/>
                        <a:cs typeface="Open Sans" panose="020B0606030504020204" pitchFamily="34" charset="0"/>
                      </a:endParaRPr>
                    </a:p>
                  </a:txBody>
                  <a:tcPr marL="115615" marR="115615" marT="160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6352581"/>
                  </a:ext>
                </a:extLst>
              </a:tr>
              <a:tr h="308950">
                <a:tc>
                  <a:txBody>
                    <a:bodyPr/>
                    <a:lstStyle/>
                    <a:p>
                      <a:pPr marL="0" marR="0" indent="0" algn="ctr" fontAlgn="ctr">
                        <a:spcBef>
                          <a:spcPts val="0"/>
                        </a:spcBef>
                        <a:spcAft>
                          <a:spcPts val="0"/>
                        </a:spcAft>
                        <a:buClrTx/>
                        <a:buSzPts val="900"/>
                        <a:buFont typeface="Symbol" panose="05050102010706020507" pitchFamily="18" charset="2"/>
                        <a:buNone/>
                      </a:pPr>
                      <a:r>
                        <a:rPr lang="en-US" sz="1500" b="1" i="0" u="none" strike="noStrike" dirty="0">
                          <a:effectLst/>
                          <a:latin typeface="Open Sans" panose="020B0606030504020204" pitchFamily="34" charset="0"/>
                          <a:ea typeface="Open Sans" panose="020B0606030504020204" pitchFamily="34" charset="0"/>
                          <a:cs typeface="Open Sans" panose="020B0606030504020204" pitchFamily="34" charset="0"/>
                        </a:rPr>
                        <a:t>251-750 Employees</a:t>
                      </a:r>
                    </a:p>
                  </a:txBody>
                  <a:tcPr marL="115615" marR="115615" marT="160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spcBef>
                          <a:spcPts val="0"/>
                        </a:spcBef>
                        <a:spcAft>
                          <a:spcPts val="0"/>
                        </a:spcAft>
                      </a:pPr>
                      <a:r>
                        <a:rPr lang="en-US" sz="1500" b="1" i="0" u="none" strike="noStrike">
                          <a:effectLst/>
                          <a:latin typeface="Open Sans" panose="020B0606030504020204" pitchFamily="34" charset="0"/>
                          <a:ea typeface="Open Sans" panose="020B0606030504020204" pitchFamily="34" charset="0"/>
                          <a:cs typeface="Open Sans" panose="020B0606030504020204" pitchFamily="34" charset="0"/>
                        </a:rPr>
                        <a:t>$10,000</a:t>
                      </a:r>
                      <a:endParaRPr lang="en-US" sz="3000" b="0" i="0" u="none" strike="noStrike">
                        <a:effectLst/>
                        <a:latin typeface="Open Sans" panose="020B0606030504020204" pitchFamily="34" charset="0"/>
                        <a:ea typeface="Open Sans" panose="020B0606030504020204" pitchFamily="34" charset="0"/>
                        <a:cs typeface="Open Sans" panose="020B0606030504020204" pitchFamily="34" charset="0"/>
                      </a:endParaRPr>
                    </a:p>
                  </a:txBody>
                  <a:tcPr marL="115615" marR="115615" marT="160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37155422"/>
                  </a:ext>
                </a:extLst>
              </a:tr>
              <a:tr h="308950">
                <a:tc>
                  <a:txBody>
                    <a:bodyPr/>
                    <a:lstStyle/>
                    <a:p>
                      <a:pPr marL="0" marR="0" indent="0" algn="ctr" fontAlgn="ctr">
                        <a:spcBef>
                          <a:spcPts val="0"/>
                        </a:spcBef>
                        <a:spcAft>
                          <a:spcPts val="0"/>
                        </a:spcAft>
                        <a:buClrTx/>
                        <a:buSzPts val="900"/>
                        <a:buFont typeface="Symbol" panose="05050102010706020507" pitchFamily="18" charset="2"/>
                        <a:buNone/>
                      </a:pPr>
                      <a:r>
                        <a:rPr lang="en-US" sz="1500" b="1" i="0" u="none" strike="noStrike" dirty="0">
                          <a:effectLst/>
                          <a:latin typeface="Open Sans" panose="020B0606030504020204" pitchFamily="34" charset="0"/>
                          <a:ea typeface="Open Sans" panose="020B0606030504020204" pitchFamily="34" charset="0"/>
                          <a:cs typeface="Open Sans" panose="020B0606030504020204" pitchFamily="34" charset="0"/>
                        </a:rPr>
                        <a:t>751-1,250 Employees</a:t>
                      </a:r>
                    </a:p>
                  </a:txBody>
                  <a:tcPr marL="115615" marR="115615" marT="160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spcBef>
                          <a:spcPts val="0"/>
                        </a:spcBef>
                        <a:spcAft>
                          <a:spcPts val="0"/>
                        </a:spcAft>
                      </a:pPr>
                      <a:r>
                        <a:rPr lang="en-US" sz="1500" b="1" i="0" u="none" strike="noStrike" dirty="0">
                          <a:effectLst/>
                          <a:latin typeface="Open Sans" panose="020B0606030504020204" pitchFamily="34" charset="0"/>
                          <a:ea typeface="Open Sans" panose="020B0606030504020204" pitchFamily="34" charset="0"/>
                          <a:cs typeface="Open Sans" panose="020B0606030504020204" pitchFamily="34" charset="0"/>
                        </a:rPr>
                        <a:t>$15,000</a:t>
                      </a:r>
                      <a:endParaRPr lang="en-US" sz="3000" b="0" i="0" u="none" strike="noStrike" dirty="0">
                        <a:effectLst/>
                        <a:latin typeface="Open Sans" panose="020B0606030504020204" pitchFamily="34" charset="0"/>
                        <a:ea typeface="Open Sans" panose="020B0606030504020204" pitchFamily="34" charset="0"/>
                        <a:cs typeface="Open Sans" panose="020B0606030504020204" pitchFamily="34" charset="0"/>
                      </a:endParaRPr>
                    </a:p>
                  </a:txBody>
                  <a:tcPr marL="115615" marR="115615" marT="160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80649539"/>
                  </a:ext>
                </a:extLst>
              </a:tr>
              <a:tr h="540180">
                <a:tc>
                  <a:txBody>
                    <a:bodyPr/>
                    <a:lstStyle/>
                    <a:p>
                      <a:pPr marL="0" marR="0" indent="0" algn="ctr" fontAlgn="ctr">
                        <a:spcBef>
                          <a:spcPts val="0"/>
                        </a:spcBef>
                        <a:spcAft>
                          <a:spcPts val="0"/>
                        </a:spcAft>
                        <a:buClrTx/>
                        <a:buSzPts val="900"/>
                        <a:buFont typeface="Symbol" panose="05050102010706020507" pitchFamily="18" charset="2"/>
                        <a:buNone/>
                      </a:pPr>
                      <a:r>
                        <a:rPr lang="en-US" sz="1500" b="1" i="0" u="none" strike="noStrike" dirty="0">
                          <a:effectLst/>
                          <a:latin typeface="Open Sans" panose="020B0606030504020204" pitchFamily="34" charset="0"/>
                          <a:ea typeface="Open Sans" panose="020B0606030504020204" pitchFamily="34" charset="0"/>
                          <a:cs typeface="Open Sans" panose="020B0606030504020204" pitchFamily="34" charset="0"/>
                        </a:rPr>
                        <a:t>1,251-2,000 Employees </a:t>
                      </a:r>
                    </a:p>
                  </a:txBody>
                  <a:tcPr marL="115615" marR="115615" marT="160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spcBef>
                          <a:spcPts val="0"/>
                        </a:spcBef>
                        <a:spcAft>
                          <a:spcPts val="0"/>
                        </a:spcAft>
                      </a:pPr>
                      <a:r>
                        <a:rPr lang="en-US" sz="1500" b="1" i="0" u="none" strike="noStrike">
                          <a:effectLst/>
                          <a:latin typeface="Open Sans" panose="020B0606030504020204" pitchFamily="34" charset="0"/>
                          <a:ea typeface="Open Sans" panose="020B0606030504020204" pitchFamily="34" charset="0"/>
                          <a:cs typeface="Open Sans" panose="020B0606030504020204" pitchFamily="34" charset="0"/>
                        </a:rPr>
                        <a:t>$20,000</a:t>
                      </a:r>
                      <a:endParaRPr lang="en-US" sz="3000" b="0" i="0" u="none" strike="noStrike">
                        <a:effectLst/>
                        <a:latin typeface="Open Sans" panose="020B0606030504020204" pitchFamily="34" charset="0"/>
                        <a:ea typeface="Open Sans" panose="020B0606030504020204" pitchFamily="34" charset="0"/>
                        <a:cs typeface="Open Sans" panose="020B0606030504020204" pitchFamily="34" charset="0"/>
                      </a:endParaRPr>
                    </a:p>
                  </a:txBody>
                  <a:tcPr marL="115615" marR="115615" marT="160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39255281"/>
                  </a:ext>
                </a:extLst>
              </a:tr>
              <a:tr h="447046">
                <a:tc>
                  <a:txBody>
                    <a:bodyPr/>
                    <a:lstStyle/>
                    <a:p>
                      <a:pPr marL="0" marR="0" indent="0" algn="ctr" fontAlgn="ctr">
                        <a:spcBef>
                          <a:spcPts val="0"/>
                        </a:spcBef>
                        <a:spcAft>
                          <a:spcPts val="0"/>
                        </a:spcAft>
                        <a:buClrTx/>
                        <a:buSzPts val="900"/>
                        <a:buFont typeface="Symbol" panose="05050102010706020507" pitchFamily="18" charset="2"/>
                        <a:buNone/>
                      </a:pPr>
                      <a:r>
                        <a:rPr lang="en-US" sz="1500" b="1" i="0" u="none" strike="noStrike" dirty="0">
                          <a:effectLst/>
                          <a:latin typeface="Open Sans" panose="020B0606030504020204" pitchFamily="34" charset="0"/>
                          <a:ea typeface="Open Sans" panose="020B0606030504020204" pitchFamily="34" charset="0"/>
                          <a:cs typeface="Open Sans" panose="020B0606030504020204" pitchFamily="34" charset="0"/>
                        </a:rPr>
                        <a:t>2,000+ Employees</a:t>
                      </a:r>
                    </a:p>
                  </a:txBody>
                  <a:tcPr marL="115615" marR="115615" marT="160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ctr">
                        <a:spcBef>
                          <a:spcPts val="0"/>
                        </a:spcBef>
                        <a:spcAft>
                          <a:spcPts val="0"/>
                        </a:spcAft>
                      </a:pPr>
                      <a:r>
                        <a:rPr lang="en-US" sz="1500" b="1" i="0" u="none" strike="noStrike" dirty="0">
                          <a:effectLst/>
                          <a:latin typeface="Open Sans" panose="020B0606030504020204" pitchFamily="34" charset="0"/>
                          <a:ea typeface="Open Sans" panose="020B0606030504020204" pitchFamily="34" charset="0"/>
                          <a:cs typeface="Open Sans" panose="020B0606030504020204" pitchFamily="34" charset="0"/>
                        </a:rPr>
                        <a:t>Priced Upon Request</a:t>
                      </a:r>
                      <a:endParaRPr lang="en-US" sz="3000" b="0" i="0" u="none" strike="noStrike" dirty="0">
                        <a:effectLst/>
                        <a:latin typeface="Open Sans" panose="020B0606030504020204" pitchFamily="34" charset="0"/>
                        <a:ea typeface="Open Sans" panose="020B0606030504020204" pitchFamily="34" charset="0"/>
                        <a:cs typeface="Open Sans" panose="020B0606030504020204" pitchFamily="34" charset="0"/>
                      </a:endParaRPr>
                    </a:p>
                  </a:txBody>
                  <a:tcPr marL="154153" marR="154153" marT="77077" marB="7707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78484445"/>
                  </a:ext>
                </a:extLst>
              </a:tr>
            </a:tbl>
          </a:graphicData>
        </a:graphic>
      </p:graphicFrame>
      <p:sp>
        <p:nvSpPr>
          <p:cNvPr id="6" name="Slide Number Placeholder 5">
            <a:extLst>
              <a:ext uri="{FF2B5EF4-FFF2-40B4-BE49-F238E27FC236}">
                <a16:creationId xmlns:a16="http://schemas.microsoft.com/office/drawing/2014/main" id="{D40C3D1A-1CD1-FC1A-100A-103EBE5B9BC8}"/>
              </a:ext>
            </a:extLst>
          </p:cNvPr>
          <p:cNvSpPr txBox="1">
            <a:spLocks/>
          </p:cNvSpPr>
          <p:nvPr/>
        </p:nvSpPr>
        <p:spPr>
          <a:xfrm>
            <a:off x="10031832" y="6501399"/>
            <a:ext cx="2053795"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745CB9-ABD5-2A4C-8CC4-BD5C920CF6F1}" type="slidenum">
              <a:rPr lang="en-US" smtClean="0">
                <a:solidFill>
                  <a:schemeClr val="tx1"/>
                </a:solidFill>
              </a:rPr>
              <a:pPr/>
              <a:t>28</a:t>
            </a:fld>
            <a:endParaRPr lang="en-US" dirty="0">
              <a:solidFill>
                <a:schemeClr val="tx1"/>
              </a:solidFill>
            </a:endParaRPr>
          </a:p>
        </p:txBody>
      </p:sp>
    </p:spTree>
    <p:extLst>
      <p:ext uri="{BB962C8B-B14F-4D97-AF65-F5344CB8AC3E}">
        <p14:creationId xmlns:p14="http://schemas.microsoft.com/office/powerpoint/2010/main" val="1324801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6858000"/>
            <a:chOff x="0" y="0"/>
            <a:chExt cx="18288000" cy="10287000"/>
          </a:xfrm>
        </p:grpSpPr>
        <p:sp>
          <p:nvSpPr>
            <p:cNvPr id="2" name="Freeform 2"/>
            <p:cNvSpPr/>
            <p:nvPr/>
          </p:nvSpPr>
          <p:spPr>
            <a:xfrm>
              <a:off x="0" y="0"/>
              <a:ext cx="18288000" cy="1028700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6BD8FF">
                <a:alpha val="100000"/>
              </a:srgbClr>
            </a:solidFill>
          </p:spPr>
          <p:txBody>
            <a:bodyPr/>
            <a:lstStyle/>
            <a:p>
              <a:endParaRPr lang="en-US" sz="1200"/>
            </a:p>
          </p:txBody>
        </p:sp>
      </p:grpSp>
      <p:sp>
        <p:nvSpPr>
          <p:cNvPr id="4" name="TextBox 4"/>
          <p:cNvSpPr txBox="1"/>
          <p:nvPr/>
        </p:nvSpPr>
        <p:spPr>
          <a:xfrm>
            <a:off x="3882441" y="1122585"/>
            <a:ext cx="4424400" cy="781050"/>
          </a:xfrm>
          <a:prstGeom prst="rect">
            <a:avLst/>
          </a:prstGeom>
        </p:spPr>
        <p:txBody>
          <a:bodyPr lIns="0" tIns="79200" rIns="0" bIns="0" rtlCol="0" anchor="t"/>
          <a:lstStyle/>
          <a:p>
            <a:pPr algn="ctr">
              <a:lnSpc>
                <a:spcPts val="6160"/>
              </a:lnSpc>
            </a:pPr>
            <a:r>
              <a:rPr lang="en-US" sz="6400" b="1" dirty="0">
                <a:solidFill>
                  <a:srgbClr val="363840">
                    <a:alpha val="100000"/>
                  </a:srgbClr>
                </a:solidFill>
                <a:latin typeface="Montserrat"/>
              </a:rPr>
              <a:t>Q &amp; A</a:t>
            </a:r>
            <a:endParaRPr lang="en-US" sz="6400" dirty="0">
              <a:ea typeface="Calibri"/>
              <a:cs typeface="Calibri"/>
            </a:endParaRPr>
          </a:p>
        </p:txBody>
      </p:sp>
      <p:grpSp>
        <p:nvGrpSpPr>
          <p:cNvPr id="6" name="Group 6"/>
          <p:cNvGrpSpPr/>
          <p:nvPr/>
        </p:nvGrpSpPr>
        <p:grpSpPr>
          <a:xfrm rot="21600000">
            <a:off x="1070639" y="2371471"/>
            <a:ext cx="6634741" cy="3010133"/>
            <a:chOff x="2976687" y="3829345"/>
            <a:chExt cx="8015326" cy="4515199"/>
          </a:xfrm>
        </p:grpSpPr>
        <p:sp>
          <p:nvSpPr>
            <p:cNvPr id="5" name="Freeform 5"/>
            <p:cNvSpPr/>
            <p:nvPr/>
          </p:nvSpPr>
          <p:spPr>
            <a:xfrm>
              <a:off x="2976687" y="3829345"/>
              <a:ext cx="8015326" cy="4515199"/>
            </a:xfrm>
            <a:custGeom>
              <a:avLst/>
              <a:gdLst/>
              <a:ahLst/>
              <a:cxnLst/>
              <a:rect l="0" t="0" r="0" b="0"/>
              <a:pathLst>
                <a:path w="304800" h="171450">
                  <a:moveTo>
                    <a:pt x="275958" y="0"/>
                  </a:moveTo>
                  <a:lnTo>
                    <a:pt x="28842" y="0"/>
                  </a:lnTo>
                  <a:cubicBezTo>
                    <a:pt x="12916" y="0"/>
                    <a:pt x="0" y="13497"/>
                    <a:pt x="0" y="30156"/>
                  </a:cubicBezTo>
                  <a:lnTo>
                    <a:pt x="0" y="141303"/>
                  </a:lnTo>
                  <a:cubicBezTo>
                    <a:pt x="0" y="157953"/>
                    <a:pt x="12916" y="171450"/>
                    <a:pt x="28842" y="171450"/>
                  </a:cubicBezTo>
                  <a:lnTo>
                    <a:pt x="275958" y="171450"/>
                  </a:lnTo>
                  <a:cubicBezTo>
                    <a:pt x="291884" y="171450"/>
                    <a:pt x="304800" y="157953"/>
                    <a:pt x="304800" y="141294"/>
                  </a:cubicBezTo>
                  <a:lnTo>
                    <a:pt x="304800" y="30156"/>
                  </a:lnTo>
                  <a:cubicBezTo>
                    <a:pt x="304800" y="13497"/>
                    <a:pt x="291884" y="0"/>
                    <a:pt x="275958" y="0"/>
                  </a:cubicBezTo>
                  <a:close/>
                </a:path>
              </a:pathLst>
            </a:custGeom>
            <a:solidFill>
              <a:schemeClr val="bg1"/>
            </a:solidFill>
          </p:spPr>
          <p:txBody>
            <a:bodyPr/>
            <a:lstStyle/>
            <a:p>
              <a:endParaRPr lang="en-US" sz="1200"/>
            </a:p>
          </p:txBody>
        </p:sp>
      </p:grpSp>
      <p:grpSp>
        <p:nvGrpSpPr>
          <p:cNvPr id="8" name="Group 8"/>
          <p:cNvGrpSpPr/>
          <p:nvPr/>
        </p:nvGrpSpPr>
        <p:grpSpPr>
          <a:xfrm rot="21600000">
            <a:off x="5409636" y="2371471"/>
            <a:ext cx="5997908" cy="3010133"/>
            <a:chOff x="7296084" y="3829345"/>
            <a:chExt cx="8015326" cy="4515199"/>
          </a:xfrm>
        </p:grpSpPr>
        <p:sp>
          <p:nvSpPr>
            <p:cNvPr id="7" name="Freeform 7"/>
            <p:cNvSpPr/>
            <p:nvPr/>
          </p:nvSpPr>
          <p:spPr>
            <a:xfrm>
              <a:off x="7296084" y="3829345"/>
              <a:ext cx="8015326" cy="4515199"/>
            </a:xfrm>
            <a:custGeom>
              <a:avLst/>
              <a:gdLst/>
              <a:ahLst/>
              <a:cxnLst/>
              <a:rect l="0" t="0" r="0" b="0"/>
              <a:pathLst>
                <a:path w="304800" h="171450">
                  <a:moveTo>
                    <a:pt x="275958" y="0"/>
                  </a:moveTo>
                  <a:lnTo>
                    <a:pt x="28842" y="0"/>
                  </a:lnTo>
                  <a:cubicBezTo>
                    <a:pt x="12916" y="0"/>
                    <a:pt x="0" y="13497"/>
                    <a:pt x="0" y="30156"/>
                  </a:cubicBezTo>
                  <a:lnTo>
                    <a:pt x="0" y="141303"/>
                  </a:lnTo>
                  <a:cubicBezTo>
                    <a:pt x="0" y="157953"/>
                    <a:pt x="12916" y="171450"/>
                    <a:pt x="28842" y="171450"/>
                  </a:cubicBezTo>
                  <a:lnTo>
                    <a:pt x="275958" y="171450"/>
                  </a:lnTo>
                  <a:cubicBezTo>
                    <a:pt x="291884" y="171450"/>
                    <a:pt x="304800" y="157953"/>
                    <a:pt x="304800" y="141294"/>
                  </a:cubicBezTo>
                  <a:lnTo>
                    <a:pt x="304800" y="30156"/>
                  </a:lnTo>
                  <a:cubicBezTo>
                    <a:pt x="304800" y="13497"/>
                    <a:pt x="291884" y="0"/>
                    <a:pt x="275958" y="0"/>
                  </a:cubicBezTo>
                  <a:close/>
                </a:path>
              </a:pathLst>
            </a:custGeom>
            <a:solidFill>
              <a:schemeClr val="bg1"/>
            </a:solidFill>
          </p:spPr>
          <p:txBody>
            <a:bodyPr/>
            <a:lstStyle/>
            <a:p>
              <a:endParaRPr lang="en-US" sz="1200"/>
            </a:p>
          </p:txBody>
        </p:sp>
      </p:grpSp>
      <p:sp>
        <p:nvSpPr>
          <p:cNvPr id="9" name="TextBox 9"/>
          <p:cNvSpPr txBox="1"/>
          <p:nvPr/>
        </p:nvSpPr>
        <p:spPr>
          <a:xfrm>
            <a:off x="6112211" y="3095740"/>
            <a:ext cx="5590415" cy="591671"/>
          </a:xfrm>
          <a:prstGeom prst="rect">
            <a:avLst/>
          </a:prstGeom>
        </p:spPr>
        <p:txBody>
          <a:bodyPr lIns="0" tIns="67200" rIns="0" bIns="0" rtlCol="0" anchor="t"/>
          <a:lstStyle/>
          <a:p>
            <a:pPr>
              <a:lnSpc>
                <a:spcPts val="4648"/>
              </a:lnSpc>
            </a:pPr>
            <a:r>
              <a:rPr lang="en-US" sz="2800" b="1" dirty="0">
                <a:solidFill>
                  <a:srgbClr val="363840"/>
                </a:solidFill>
                <a:latin typeface="Montserrat"/>
              </a:rPr>
              <a:t>Rich Jones</a:t>
            </a:r>
          </a:p>
        </p:txBody>
      </p:sp>
      <p:sp>
        <p:nvSpPr>
          <p:cNvPr id="12" name="TextBox 12"/>
          <p:cNvSpPr txBox="1"/>
          <p:nvPr/>
        </p:nvSpPr>
        <p:spPr>
          <a:xfrm>
            <a:off x="6112211" y="3637386"/>
            <a:ext cx="4397846" cy="355003"/>
          </a:xfrm>
          <a:prstGeom prst="rect">
            <a:avLst/>
          </a:prstGeom>
        </p:spPr>
        <p:txBody>
          <a:bodyPr lIns="0" tIns="40800" rIns="0" bIns="0" rtlCol="0" anchor="t"/>
          <a:lstStyle/>
          <a:p>
            <a:pPr>
              <a:lnSpc>
                <a:spcPts val="2795"/>
              </a:lnSpc>
            </a:pPr>
            <a:r>
              <a:rPr lang="en-US" sz="2133" dirty="0">
                <a:solidFill>
                  <a:srgbClr val="363840"/>
                </a:solidFill>
                <a:latin typeface="Montserrat SemiBold"/>
              </a:rPr>
              <a:t>Chief Clinical Officer</a:t>
            </a:r>
          </a:p>
          <a:p>
            <a:pPr>
              <a:lnSpc>
                <a:spcPts val="2795"/>
              </a:lnSpc>
            </a:pPr>
            <a:r>
              <a:rPr lang="en-US" sz="2133" dirty="0">
                <a:solidFill>
                  <a:srgbClr val="363840"/>
                </a:solidFill>
                <a:latin typeface="Montserrat SemiBold"/>
              </a:rPr>
              <a:t>Youturn Health</a:t>
            </a:r>
          </a:p>
        </p:txBody>
      </p:sp>
      <p:sp>
        <p:nvSpPr>
          <p:cNvPr id="14" name="TextBox 14"/>
          <p:cNvSpPr txBox="1"/>
          <p:nvPr/>
        </p:nvSpPr>
        <p:spPr>
          <a:xfrm>
            <a:off x="6112211" y="4354726"/>
            <a:ext cx="4678890" cy="288440"/>
          </a:xfrm>
          <a:prstGeom prst="rect">
            <a:avLst/>
          </a:prstGeom>
        </p:spPr>
        <p:txBody>
          <a:bodyPr lIns="0" tIns="33600" rIns="0" bIns="0" rtlCol="0" anchor="t"/>
          <a:lstStyle/>
          <a:p>
            <a:pPr>
              <a:lnSpc>
                <a:spcPts val="2289"/>
              </a:lnSpc>
            </a:pPr>
            <a:r>
              <a:rPr lang="en-US" sz="1600" dirty="0">
                <a:solidFill>
                  <a:srgbClr val="363840"/>
                </a:solidFill>
                <a:latin typeface="Montserrat"/>
              </a:rPr>
              <a:t>rjones@youturnhealth.com</a:t>
            </a:r>
          </a:p>
        </p:txBody>
      </p:sp>
      <p:cxnSp>
        <p:nvCxnSpPr>
          <p:cNvPr id="19" name="Straight Arrow Connector 18">
            <a:extLst>
              <a:ext uri="{FF2B5EF4-FFF2-40B4-BE49-F238E27FC236}">
                <a16:creationId xmlns:a16="http://schemas.microsoft.com/office/drawing/2014/main" id="{882DE81E-0B55-5B47-32BB-5A85B9F7FC6A}"/>
              </a:ext>
            </a:extLst>
          </p:cNvPr>
          <p:cNvCxnSpPr/>
          <p:nvPr/>
        </p:nvCxnSpPr>
        <p:spPr>
          <a:xfrm flipH="1">
            <a:off x="5472118" y="3390583"/>
            <a:ext cx="1" cy="1203611"/>
          </a:xfrm>
          <a:prstGeom prst="straightConnector1">
            <a:avLst/>
          </a:prstGeom>
        </p:spPr>
        <p:style>
          <a:lnRef idx="1">
            <a:schemeClr val="accent1"/>
          </a:lnRef>
          <a:fillRef idx="0">
            <a:schemeClr val="accent1"/>
          </a:fillRef>
          <a:effectRef idx="0">
            <a:schemeClr val="accent1"/>
          </a:effectRef>
          <a:fontRef idx="minor">
            <a:schemeClr val="tx1"/>
          </a:fontRef>
        </p:style>
      </p:cxnSp>
      <p:pic>
        <p:nvPicPr>
          <p:cNvPr id="16" name="Picture 15" descr="A black and grey logo&#10;&#10;Description automatically generated">
            <a:extLst>
              <a:ext uri="{FF2B5EF4-FFF2-40B4-BE49-F238E27FC236}">
                <a16:creationId xmlns:a16="http://schemas.microsoft.com/office/drawing/2014/main" id="{EE851EDF-B346-728C-09E7-DD572B6B435E}"/>
              </a:ext>
            </a:extLst>
          </p:cNvPr>
          <p:cNvPicPr>
            <a:picLocks noChangeAspect="1"/>
          </p:cNvPicPr>
          <p:nvPr/>
        </p:nvPicPr>
        <p:blipFill>
          <a:blip r:embed="rId2"/>
          <a:stretch>
            <a:fillRect/>
          </a:stretch>
        </p:blipFill>
        <p:spPr>
          <a:xfrm>
            <a:off x="1681943" y="3439555"/>
            <a:ext cx="3397949" cy="1054445"/>
          </a:xfrm>
          <a:prstGeom prst="rect">
            <a:avLst/>
          </a:prstGeom>
        </p:spPr>
      </p:pic>
      <p:pic>
        <p:nvPicPr>
          <p:cNvPr id="18" name="Picture 17" descr="A blue and white logo&#10;&#10;Description automatically generated">
            <a:extLst>
              <a:ext uri="{FF2B5EF4-FFF2-40B4-BE49-F238E27FC236}">
                <a16:creationId xmlns:a16="http://schemas.microsoft.com/office/drawing/2014/main" id="{06F2E83B-11C8-8838-CB18-CEA33249FA1B}"/>
              </a:ext>
            </a:extLst>
          </p:cNvPr>
          <p:cNvPicPr>
            <a:picLocks noChangeAspect="1"/>
          </p:cNvPicPr>
          <p:nvPr/>
        </p:nvPicPr>
        <p:blipFill>
          <a:blip r:embed="rId3"/>
          <a:stretch>
            <a:fillRect/>
          </a:stretch>
        </p:blipFill>
        <p:spPr>
          <a:xfrm>
            <a:off x="2917128" y="4925617"/>
            <a:ext cx="317516" cy="317516"/>
          </a:xfrm>
          <a:prstGeom prst="rect">
            <a:avLst/>
          </a:prstGeom>
        </p:spPr>
      </p:pic>
      <p:pic>
        <p:nvPicPr>
          <p:cNvPr id="21" name="Picture 20" descr="A red and white logo&#10;&#10;Description automatically generated">
            <a:extLst>
              <a:ext uri="{FF2B5EF4-FFF2-40B4-BE49-F238E27FC236}">
                <a16:creationId xmlns:a16="http://schemas.microsoft.com/office/drawing/2014/main" id="{188685E9-42A8-1BC4-0698-A758B16A503F}"/>
              </a:ext>
            </a:extLst>
          </p:cNvPr>
          <p:cNvPicPr>
            <a:picLocks noChangeAspect="1"/>
          </p:cNvPicPr>
          <p:nvPr/>
        </p:nvPicPr>
        <p:blipFill>
          <a:blip r:embed="rId4"/>
          <a:stretch>
            <a:fillRect/>
          </a:stretch>
        </p:blipFill>
        <p:spPr>
          <a:xfrm>
            <a:off x="4113965" y="4927094"/>
            <a:ext cx="323867" cy="323867"/>
          </a:xfrm>
          <a:prstGeom prst="rect">
            <a:avLst/>
          </a:prstGeom>
        </p:spPr>
      </p:pic>
      <p:pic>
        <p:nvPicPr>
          <p:cNvPr id="23" name="Picture 22" descr="A logo of a camera&#10;&#10;Description automatically generated">
            <a:extLst>
              <a:ext uri="{FF2B5EF4-FFF2-40B4-BE49-F238E27FC236}">
                <a16:creationId xmlns:a16="http://schemas.microsoft.com/office/drawing/2014/main" id="{7592544C-F0C8-0470-04E4-41DD339A3FF7}"/>
              </a:ext>
            </a:extLst>
          </p:cNvPr>
          <p:cNvPicPr>
            <a:picLocks noChangeAspect="1"/>
          </p:cNvPicPr>
          <p:nvPr/>
        </p:nvPicPr>
        <p:blipFill>
          <a:blip r:embed="rId5"/>
          <a:stretch>
            <a:fillRect/>
          </a:stretch>
        </p:blipFill>
        <p:spPr>
          <a:xfrm>
            <a:off x="3309356" y="4916159"/>
            <a:ext cx="317516" cy="317516"/>
          </a:xfrm>
          <a:prstGeom prst="rect">
            <a:avLst/>
          </a:prstGeom>
        </p:spPr>
      </p:pic>
      <p:pic>
        <p:nvPicPr>
          <p:cNvPr id="25" name="Picture 24" descr="A black square with a white and blue logo&#10;&#10;Description automatically generated">
            <a:extLst>
              <a:ext uri="{FF2B5EF4-FFF2-40B4-BE49-F238E27FC236}">
                <a16:creationId xmlns:a16="http://schemas.microsoft.com/office/drawing/2014/main" id="{8AAFFDD9-92F9-FA5F-F23E-B7DAAA7D80F7}"/>
              </a:ext>
            </a:extLst>
          </p:cNvPr>
          <p:cNvPicPr>
            <a:picLocks noChangeAspect="1"/>
          </p:cNvPicPr>
          <p:nvPr/>
        </p:nvPicPr>
        <p:blipFill>
          <a:blip r:embed="rId6"/>
          <a:stretch>
            <a:fillRect/>
          </a:stretch>
        </p:blipFill>
        <p:spPr>
          <a:xfrm>
            <a:off x="3706905" y="4919265"/>
            <a:ext cx="323867" cy="32386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4934D73-CA20-1146-9651-73565A2CDD56}"/>
              </a:ext>
            </a:extLst>
          </p:cNvPr>
          <p:cNvSpPr txBox="1">
            <a:spLocks/>
          </p:cNvSpPr>
          <p:nvPr/>
        </p:nvSpPr>
        <p:spPr>
          <a:xfrm>
            <a:off x="665922" y="1551656"/>
            <a:ext cx="10515600" cy="44252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unito"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Nunito"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Nunito"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unito"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unit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mn-lt"/>
              </a:rPr>
              <a:t>Refers to mental health and substance use disorders, life stressors and crises, and stress-related physical symptoms. Behavioral health care refers to the prevention, diagnosis and treatment of those conditions. </a:t>
            </a:r>
          </a:p>
          <a:p>
            <a:pPr lvl="1"/>
            <a:r>
              <a:rPr lang="en-US" sz="2000" dirty="0">
                <a:latin typeface="+mn-lt"/>
              </a:rPr>
              <a:t>Enables people to realize their abilities, learn well, and work well</a:t>
            </a:r>
          </a:p>
          <a:p>
            <a:pPr lvl="1"/>
            <a:r>
              <a:rPr lang="en-US" sz="2000" dirty="0">
                <a:latin typeface="+mn-lt"/>
              </a:rPr>
              <a:t>Not simply the absence of mental illness/substance use disorder </a:t>
            </a:r>
          </a:p>
          <a:p>
            <a:pPr lvl="1"/>
            <a:r>
              <a:rPr lang="en-US" sz="2000" dirty="0">
                <a:latin typeface="+mn-lt"/>
              </a:rPr>
              <a:t>Exists on a continuum </a:t>
            </a:r>
          </a:p>
          <a:p>
            <a:pPr lvl="1"/>
            <a:r>
              <a:rPr lang="en-US" sz="2000" dirty="0">
                <a:latin typeface="+mn-lt"/>
              </a:rPr>
              <a:t>Our mental health influences – everything</a:t>
            </a:r>
            <a:r>
              <a:rPr lang="en-US" dirty="0">
                <a:latin typeface="+mn-lt"/>
              </a:rPr>
              <a:t>:</a:t>
            </a:r>
          </a:p>
          <a:p>
            <a:pPr lvl="2"/>
            <a:r>
              <a:rPr lang="en-US" dirty="0">
                <a:latin typeface="+mn-lt"/>
              </a:rPr>
              <a:t>How we think</a:t>
            </a:r>
          </a:p>
          <a:p>
            <a:pPr lvl="2"/>
            <a:r>
              <a:rPr lang="en-US" dirty="0">
                <a:latin typeface="+mn-lt"/>
              </a:rPr>
              <a:t>How we act</a:t>
            </a:r>
          </a:p>
          <a:p>
            <a:pPr lvl="2"/>
            <a:r>
              <a:rPr lang="en-US" dirty="0">
                <a:latin typeface="+mn-lt"/>
              </a:rPr>
              <a:t>How we feel </a:t>
            </a:r>
          </a:p>
          <a:p>
            <a:pPr lvl="2"/>
            <a:r>
              <a:rPr lang="en-US" dirty="0">
                <a:latin typeface="+mn-lt"/>
              </a:rPr>
              <a:t>How we manage stress</a:t>
            </a:r>
          </a:p>
          <a:p>
            <a:pPr lvl="2"/>
            <a:r>
              <a:rPr lang="en-US" dirty="0">
                <a:latin typeface="+mn-lt"/>
              </a:rPr>
              <a:t>How we relate to other people</a:t>
            </a:r>
          </a:p>
        </p:txBody>
      </p:sp>
      <p:sp>
        <p:nvSpPr>
          <p:cNvPr id="5" name="TextBox 4">
            <a:extLst>
              <a:ext uri="{FF2B5EF4-FFF2-40B4-BE49-F238E27FC236}">
                <a16:creationId xmlns:a16="http://schemas.microsoft.com/office/drawing/2014/main" id="{F292AFF5-F65F-EC17-5F5F-7C38075C17C5}"/>
              </a:ext>
            </a:extLst>
          </p:cNvPr>
          <p:cNvSpPr txBox="1"/>
          <p:nvPr/>
        </p:nvSpPr>
        <p:spPr>
          <a:xfrm>
            <a:off x="2924431" y="153956"/>
            <a:ext cx="6343137" cy="523220"/>
          </a:xfrm>
          <a:prstGeom prst="rect">
            <a:avLst/>
          </a:prstGeom>
          <a:noFill/>
        </p:spPr>
        <p:txBody>
          <a:bodyPr wrap="square" rtlCol="0">
            <a:spAutoFit/>
          </a:bodyPr>
          <a:lstStyle/>
          <a:p>
            <a:pPr algn="ctr"/>
            <a:r>
              <a:rPr lang="en-US" sz="2800" b="1" dirty="0">
                <a:solidFill>
                  <a:schemeClr val="accent1"/>
                </a:solidFill>
                <a:latin typeface="+mj-lt"/>
              </a:rPr>
              <a:t>Behavioral Health</a:t>
            </a:r>
          </a:p>
        </p:txBody>
      </p:sp>
      <p:sp>
        <p:nvSpPr>
          <p:cNvPr id="9" name="Slide Number Placeholder 5">
            <a:extLst>
              <a:ext uri="{FF2B5EF4-FFF2-40B4-BE49-F238E27FC236}">
                <a16:creationId xmlns:a16="http://schemas.microsoft.com/office/drawing/2014/main" id="{635FF96F-51AE-BEDA-C1A4-C17CEE279020}"/>
              </a:ext>
            </a:extLst>
          </p:cNvPr>
          <p:cNvSpPr txBox="1">
            <a:spLocks/>
          </p:cNvSpPr>
          <p:nvPr/>
        </p:nvSpPr>
        <p:spPr>
          <a:xfrm>
            <a:off x="10031832" y="6501399"/>
            <a:ext cx="2053795"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745CB9-ABD5-2A4C-8CC4-BD5C920CF6F1}" type="slidenum">
              <a:rPr lang="en-US" smtClean="0">
                <a:solidFill>
                  <a:schemeClr val="tx1"/>
                </a:solidFill>
              </a:rPr>
              <a:pPr/>
              <a:t>3</a:t>
            </a:fld>
            <a:endParaRPr lang="en-US" dirty="0">
              <a:solidFill>
                <a:schemeClr val="tx1"/>
              </a:solidFill>
            </a:endParaRPr>
          </a:p>
        </p:txBody>
      </p:sp>
    </p:spTree>
    <p:extLst>
      <p:ext uri="{BB962C8B-B14F-4D97-AF65-F5344CB8AC3E}">
        <p14:creationId xmlns:p14="http://schemas.microsoft.com/office/powerpoint/2010/main" val="28712759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3195FE-BADB-C60B-2C66-74BD5B3E2393}"/>
              </a:ext>
            </a:extLst>
          </p:cNvPr>
          <p:cNvSpPr>
            <a:spLocks noGrp="1"/>
          </p:cNvSpPr>
          <p:nvPr>
            <p:ph idx="1"/>
          </p:nvPr>
        </p:nvSpPr>
        <p:spPr>
          <a:xfrm>
            <a:off x="437753" y="1295400"/>
            <a:ext cx="11015415" cy="4826357"/>
          </a:xfrm>
        </p:spPr>
        <p:txBody>
          <a:bodyPr>
            <a:normAutofit fontScale="62500" lnSpcReduction="20000"/>
          </a:bodyPr>
          <a:lstStyle/>
          <a:p>
            <a:pPr marL="0" indent="0">
              <a:lnSpc>
                <a:spcPct val="100000"/>
              </a:lnSpc>
              <a:buNone/>
            </a:pPr>
            <a:r>
              <a:rPr lang="en-US" sz="1800" dirty="0"/>
              <a:t>Adams, T., &amp; Nguyen, T. (2022). Mind the workplace 2022 report: Employer responsibility to employer mental health. Mental Health America</a:t>
            </a:r>
          </a:p>
          <a:p>
            <a:pPr marL="0" indent="0">
              <a:buNone/>
            </a:pPr>
            <a:r>
              <a:rPr lang="en-US" sz="1800" dirty="0"/>
              <a:t>Beyer, Cal. (August 2021). </a:t>
            </a:r>
            <a:r>
              <a:rPr lang="en-US" sz="1800" i="1" dirty="0"/>
              <a:t>Improving access to health care and wellness services for construction trade and craft workers</a:t>
            </a:r>
            <a:r>
              <a:rPr lang="en-US" sz="1800" dirty="0"/>
              <a:t>. Construction Executive. https://www.constructionexec.com/article/improving-access-to-health-care-and-wellness-services-forconstruction-trade-and-craft-workers</a:t>
            </a:r>
          </a:p>
          <a:p>
            <a:pPr marL="0" indent="0">
              <a:buNone/>
            </a:pPr>
            <a:r>
              <a:rPr lang="en-US" sz="1800" dirty="0"/>
              <a:t>Burleson, B. R. (2003). Emotional support skill. In J. O. Greene &amp; B. R. Burleson (Eds.), </a:t>
            </a:r>
            <a:r>
              <a:rPr lang="en-US" sz="1800" i="1" dirty="0"/>
              <a:t>Handbook of communication and social interaction skills </a:t>
            </a:r>
            <a:r>
              <a:rPr lang="en-US" sz="1800" dirty="0"/>
              <a:t>(pp. 551–594). Mahwah, NJ: Lawrence Erlbaum.</a:t>
            </a:r>
          </a:p>
          <a:p>
            <a:pPr marL="0" indent="0">
              <a:buNone/>
            </a:pPr>
            <a:r>
              <a:rPr lang="en-US" sz="1800" dirty="0"/>
              <a:t>CDC. (2023). </a:t>
            </a:r>
            <a:r>
              <a:rPr lang="en-US" sz="1800" i="1" dirty="0"/>
              <a:t>About mental health. </a:t>
            </a:r>
            <a:r>
              <a:rPr lang="en-US" sz="1800" dirty="0">
                <a:hlinkClick r:id="rId2"/>
              </a:rPr>
              <a:t>https://www.cdc.gov/mentalhealth/learn/index.htm</a:t>
            </a:r>
            <a:r>
              <a:rPr lang="en-US" sz="1800" dirty="0"/>
              <a:t> </a:t>
            </a:r>
          </a:p>
          <a:p>
            <a:pPr marL="0" indent="0">
              <a:buNone/>
            </a:pPr>
            <a:r>
              <a:rPr lang="en-US" sz="1800" dirty="0"/>
              <a:t>CDC. (2022, July 18). </a:t>
            </a:r>
            <a:r>
              <a:rPr lang="en-US" sz="1400" b="0" i="1" dirty="0">
                <a:solidFill>
                  <a:srgbClr val="222222"/>
                </a:solidFill>
                <a:effectLst/>
                <a:latin typeface="Open Sans" panose="020B0606030504020204" pitchFamily="34" charset="0"/>
              </a:rPr>
              <a:t>Partnering to prevent suicide in the construction industry – Building hope and a road to recovery</a:t>
            </a:r>
            <a:r>
              <a:rPr lang="en-US" sz="1400" b="0" i="0" dirty="0">
                <a:solidFill>
                  <a:srgbClr val="222222"/>
                </a:solidFill>
                <a:effectLst/>
                <a:latin typeface="Open Sans" panose="020B0606030504020204" pitchFamily="34" charset="0"/>
              </a:rPr>
              <a:t>. </a:t>
            </a:r>
            <a:r>
              <a:rPr lang="en-US" sz="1400" b="0" i="0" dirty="0">
                <a:solidFill>
                  <a:srgbClr val="222222"/>
                </a:solidFill>
                <a:effectLst/>
                <a:latin typeface="Open Sans" panose="020B0606030504020204" pitchFamily="34" charset="0"/>
                <a:hlinkClick r:id="rId3"/>
              </a:rPr>
              <a:t>https://blogs.cdc.gov/niosh-science-blog/2020/09/09/suicide-in-construction/</a:t>
            </a:r>
            <a:r>
              <a:rPr lang="en-US" sz="1400" b="0" i="0" dirty="0">
                <a:solidFill>
                  <a:srgbClr val="222222"/>
                </a:solidFill>
                <a:effectLst/>
                <a:latin typeface="Open Sans" panose="020B0606030504020204" pitchFamily="34" charset="0"/>
              </a:rPr>
              <a:t> </a:t>
            </a:r>
            <a:endParaRPr lang="en-US" sz="1800" dirty="0"/>
          </a:p>
          <a:p>
            <a:pPr marL="0" indent="0">
              <a:buNone/>
            </a:pPr>
            <a:r>
              <a:rPr lang="en-US" sz="1800" dirty="0"/>
              <a:t>High, A. C., &amp; Dillard, J. P. (2012). A review and meta-analysis of person-centered messages and social support Outcomes. </a:t>
            </a:r>
            <a:r>
              <a:rPr lang="en-US" sz="1800" i="1" dirty="0"/>
              <a:t>Communication Studies, 63</a:t>
            </a:r>
            <a:r>
              <a:rPr lang="en-US" sz="1800" dirty="0"/>
              <a:t>(1), 99–118. https://doi.org/10.1080/10510974.2011.598208</a:t>
            </a:r>
          </a:p>
          <a:p>
            <a:pPr marL="0" indent="0">
              <a:buNone/>
            </a:pPr>
            <a:r>
              <a:rPr lang="en-US" sz="1800" dirty="0"/>
              <a:t>Holt-Lunstad, J., Smith, T. B., Baker, M. D., Harris, T., &amp; Stephenson, D. (2015). Loneliness and social isolation as risk factors for mortality. </a:t>
            </a:r>
            <a:r>
              <a:rPr lang="en-US" sz="1800" i="1" dirty="0"/>
              <a:t>Perspectives on Psychological Science, 10</a:t>
            </a:r>
            <a:r>
              <a:rPr lang="en-US" sz="1800" dirty="0"/>
              <a:t>(2), 227–237. https://doi.org/10.1177/1745691614568352</a:t>
            </a:r>
          </a:p>
          <a:p>
            <a:pPr marL="0" indent="0">
              <a:buNone/>
            </a:pPr>
            <a:r>
              <a:rPr lang="en-US" sz="1800" dirty="0"/>
              <a:t>Lo Presti, A., Pappone, P., &amp; Landolfi, A. (2019). The associations between workplace bullying and physical or psychological negative symptoms: Anxiety and depression as mediators. </a:t>
            </a:r>
            <a:r>
              <a:rPr lang="en-US" sz="1800" i="1" dirty="0"/>
              <a:t>Europe’s Journal of Psychology, 15</a:t>
            </a:r>
            <a:r>
              <a:rPr lang="en-US" sz="1800" dirty="0"/>
              <a:t>(4), 808–822. https://doi. org/10.5964/ejop.v15i4.1733</a:t>
            </a:r>
          </a:p>
          <a:p>
            <a:pPr marL="0" indent="0">
              <a:buNone/>
            </a:pPr>
            <a:r>
              <a:rPr lang="en-US" sz="1800" dirty="0"/>
              <a:t>NAMI. (n.d.). </a:t>
            </a:r>
            <a:r>
              <a:rPr lang="en-US" sz="1800" i="1" dirty="0"/>
              <a:t>Mental health conditions</a:t>
            </a:r>
            <a:r>
              <a:rPr lang="en-US" sz="1800" dirty="0"/>
              <a:t>. </a:t>
            </a:r>
            <a:r>
              <a:rPr lang="en-US" sz="1800" dirty="0">
                <a:hlinkClick r:id="rId4"/>
              </a:rPr>
              <a:t>https://nami.org/About-Mental-Illness/Mental-Health-Conditions</a:t>
            </a:r>
            <a:r>
              <a:rPr lang="en-US" sz="1800" dirty="0"/>
              <a:t> </a:t>
            </a:r>
          </a:p>
          <a:p>
            <a:pPr marL="0" indent="0">
              <a:buNone/>
            </a:pPr>
            <a:r>
              <a:rPr lang="en-US" sz="1800" dirty="0"/>
              <a:t>NIMH. (2022). </a:t>
            </a:r>
            <a:r>
              <a:rPr lang="en-US" sz="1800" i="1" dirty="0"/>
              <a:t>Mental illness</a:t>
            </a:r>
            <a:r>
              <a:rPr lang="en-US" sz="1800" dirty="0"/>
              <a:t>. National Institute of Mental Health. https://www. nimh.nih.gov/health/statistics/mental-illness </a:t>
            </a:r>
          </a:p>
          <a:p>
            <a:pPr marL="0" indent="0">
              <a:buNone/>
            </a:pPr>
            <a:r>
              <a:rPr lang="en-US" sz="1800" dirty="0"/>
              <a:t>Pulse Survey Report. (2021). Mental health and wellbeing in the construction industry. </a:t>
            </a:r>
            <a:r>
              <a:rPr lang="en-US" sz="1800" dirty="0">
                <a:hlinkClick r:id="rId5"/>
              </a:rPr>
              <a:t>https://www.workplacementalhealth.org/employer-resources/guides-and-toolkits/mental-health-and-well-being-in-the-construction-i</a:t>
            </a:r>
            <a:r>
              <a:rPr lang="en-US" sz="1800" dirty="0"/>
              <a:t> </a:t>
            </a:r>
          </a:p>
          <a:p>
            <a:pPr marL="0" indent="0">
              <a:buNone/>
            </a:pPr>
            <a:r>
              <a:rPr lang="en-US" sz="1800" dirty="0"/>
              <a:t>WHO. (2022). </a:t>
            </a:r>
            <a:r>
              <a:rPr lang="en-US" sz="1800" i="1" dirty="0"/>
              <a:t>Mental health: Key facts</a:t>
            </a:r>
            <a:r>
              <a:rPr lang="en-US" sz="1800" dirty="0"/>
              <a:t>. </a:t>
            </a:r>
            <a:r>
              <a:rPr lang="en-US" sz="1800" dirty="0">
                <a:hlinkClick r:id="rId6"/>
              </a:rPr>
              <a:t>https://www.who.int/news-room/fact-sheets/detail/mental-health-strengthening-our-response</a:t>
            </a:r>
            <a:endParaRPr lang="en-US" sz="1800" dirty="0"/>
          </a:p>
          <a:p>
            <a:pPr marL="0" indent="0">
              <a:buNone/>
            </a:pPr>
            <a:r>
              <a:rPr lang="en-US" sz="1800" dirty="0"/>
              <a:t>International Union of Painters and Allied Trades. </a:t>
            </a:r>
            <a:r>
              <a:rPr lang="en-US" sz="1800" i="1" dirty="0"/>
              <a:t>Suicide is Taking its Toll in </a:t>
            </a:r>
            <a:r>
              <a:rPr lang="en-US" sz="1800" dirty="0"/>
              <a:t>Construction. </a:t>
            </a:r>
            <a:r>
              <a:rPr lang="en-US" sz="1800" dirty="0">
                <a:hlinkClick r:id="rId7"/>
              </a:rPr>
              <a:t>https://www.iupat.org/news/suicide-is-taking-its-toll-in-construction/</a:t>
            </a:r>
            <a:r>
              <a:rPr lang="en-US" sz="1800" dirty="0"/>
              <a:t> </a:t>
            </a:r>
          </a:p>
          <a:p>
            <a:pPr marL="0" indent="0">
              <a:buNone/>
            </a:pPr>
            <a:r>
              <a:rPr lang="en-US" sz="1800" dirty="0"/>
              <a:t>Construction Dive. </a:t>
            </a:r>
            <a:r>
              <a:rPr lang="en-US" sz="1800" i="1" dirty="0"/>
              <a:t>Construction Remains One of the Deadliest Industries. </a:t>
            </a:r>
            <a:r>
              <a:rPr lang="en-US" sz="1800" dirty="0">
                <a:hlinkClick r:id="rId8"/>
              </a:rPr>
              <a:t>https://www.constructiondive.com/news/construction-remains-among-top-deadliest-industries/639304/</a:t>
            </a:r>
            <a:r>
              <a:rPr lang="en-US" sz="1800" dirty="0"/>
              <a:t> </a:t>
            </a:r>
          </a:p>
          <a:p>
            <a:pPr marL="0" indent="0">
              <a:buNone/>
            </a:pPr>
            <a:r>
              <a:rPr lang="en-US" sz="1800" dirty="0"/>
              <a:t>National Vital Statistics Reports. </a:t>
            </a:r>
            <a:r>
              <a:rPr lang="en-US" sz="1800" i="1" dirty="0"/>
              <a:t>Drug Overdose Mortality by Usual Occupation and Industry: 46 U.S. States and New York City, 2020. </a:t>
            </a:r>
            <a:r>
              <a:rPr lang="en-US" sz="1800" dirty="0">
                <a:hlinkClick r:id="rId9"/>
              </a:rPr>
              <a:t>https://www.cdc.gov/nchs/data/nvsr/nvsr72/nvsr72-07.pdf</a:t>
            </a:r>
            <a:r>
              <a:rPr lang="en-US" sz="1800" dirty="0"/>
              <a:t> </a:t>
            </a:r>
          </a:p>
          <a:p>
            <a:pPr marL="0" indent="0">
              <a:buNone/>
            </a:pPr>
            <a:endParaRPr lang="en-US" sz="1800" dirty="0"/>
          </a:p>
          <a:p>
            <a:endParaRPr lang="en-US" dirty="0"/>
          </a:p>
        </p:txBody>
      </p:sp>
      <p:sp>
        <p:nvSpPr>
          <p:cNvPr id="6" name="TextBox 5">
            <a:extLst>
              <a:ext uri="{FF2B5EF4-FFF2-40B4-BE49-F238E27FC236}">
                <a16:creationId xmlns:a16="http://schemas.microsoft.com/office/drawing/2014/main" id="{AAAB2F55-422C-0774-C8FC-23F4B0E8CD3A}"/>
              </a:ext>
            </a:extLst>
          </p:cNvPr>
          <p:cNvSpPr txBox="1"/>
          <p:nvPr/>
        </p:nvSpPr>
        <p:spPr>
          <a:xfrm>
            <a:off x="2609025" y="184436"/>
            <a:ext cx="6973950" cy="523220"/>
          </a:xfrm>
          <a:prstGeom prst="rect">
            <a:avLst/>
          </a:prstGeom>
          <a:noFill/>
        </p:spPr>
        <p:txBody>
          <a:bodyPr wrap="square" rtlCol="0">
            <a:spAutoFit/>
          </a:bodyPr>
          <a:lstStyle/>
          <a:p>
            <a:pPr algn="ctr"/>
            <a:r>
              <a:rPr lang="en-US" sz="2800" b="1" dirty="0">
                <a:solidFill>
                  <a:schemeClr val="accent1"/>
                </a:solidFill>
                <a:latin typeface="+mj-lt"/>
              </a:rPr>
              <a:t>References</a:t>
            </a:r>
          </a:p>
        </p:txBody>
      </p:sp>
      <p:sp>
        <p:nvSpPr>
          <p:cNvPr id="7" name="Slide Number Placeholder 5">
            <a:extLst>
              <a:ext uri="{FF2B5EF4-FFF2-40B4-BE49-F238E27FC236}">
                <a16:creationId xmlns:a16="http://schemas.microsoft.com/office/drawing/2014/main" id="{A3D3998B-4229-51B0-399D-DEEDD9A4E905}"/>
              </a:ext>
            </a:extLst>
          </p:cNvPr>
          <p:cNvSpPr txBox="1">
            <a:spLocks/>
          </p:cNvSpPr>
          <p:nvPr/>
        </p:nvSpPr>
        <p:spPr>
          <a:xfrm>
            <a:off x="10031832" y="6501399"/>
            <a:ext cx="2053795"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745CB9-ABD5-2A4C-8CC4-BD5C920CF6F1}" type="slidenum">
              <a:rPr lang="en-US" smtClean="0">
                <a:solidFill>
                  <a:schemeClr val="tx1"/>
                </a:solidFill>
              </a:rPr>
              <a:pPr/>
              <a:t>30</a:t>
            </a:fld>
            <a:endParaRPr lang="en-US" dirty="0">
              <a:solidFill>
                <a:schemeClr val="tx1"/>
              </a:solidFill>
            </a:endParaRPr>
          </a:p>
        </p:txBody>
      </p:sp>
    </p:spTree>
    <p:extLst>
      <p:ext uri="{BB962C8B-B14F-4D97-AF65-F5344CB8AC3E}">
        <p14:creationId xmlns:p14="http://schemas.microsoft.com/office/powerpoint/2010/main" val="1221809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C79E954-91AB-BA4F-439B-900179FB2A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0938" y="2275708"/>
            <a:ext cx="12989861" cy="2748544"/>
          </a:xfrm>
          <a:prstGeom prst="rect">
            <a:avLst/>
          </a:prstGeom>
        </p:spPr>
      </p:pic>
      <p:sp>
        <p:nvSpPr>
          <p:cNvPr id="4" name="TextBox 3">
            <a:extLst>
              <a:ext uri="{FF2B5EF4-FFF2-40B4-BE49-F238E27FC236}">
                <a16:creationId xmlns:a16="http://schemas.microsoft.com/office/drawing/2014/main" id="{E8FD903E-5B3C-A801-22AF-53A1FF00F8E0}"/>
              </a:ext>
            </a:extLst>
          </p:cNvPr>
          <p:cNvSpPr txBox="1"/>
          <p:nvPr/>
        </p:nvSpPr>
        <p:spPr>
          <a:xfrm>
            <a:off x="2917635" y="161576"/>
            <a:ext cx="6356730" cy="523220"/>
          </a:xfrm>
          <a:prstGeom prst="rect">
            <a:avLst/>
          </a:prstGeom>
          <a:noFill/>
        </p:spPr>
        <p:txBody>
          <a:bodyPr wrap="square" rtlCol="0">
            <a:spAutoFit/>
          </a:bodyPr>
          <a:lstStyle/>
          <a:p>
            <a:pPr algn="ctr"/>
            <a:r>
              <a:rPr lang="en-US" sz="2800" b="1" dirty="0">
                <a:solidFill>
                  <a:schemeClr val="accent1"/>
                </a:solidFill>
                <a:latin typeface="+mj-lt"/>
              </a:rPr>
              <a:t>The Impact of Behavioral Health</a:t>
            </a:r>
          </a:p>
        </p:txBody>
      </p:sp>
      <p:sp>
        <p:nvSpPr>
          <p:cNvPr id="5" name="Slide Number Placeholder 5">
            <a:extLst>
              <a:ext uri="{FF2B5EF4-FFF2-40B4-BE49-F238E27FC236}">
                <a16:creationId xmlns:a16="http://schemas.microsoft.com/office/drawing/2014/main" id="{BFB1F461-89FC-4522-5825-EF90AE08BEEA}"/>
              </a:ext>
            </a:extLst>
          </p:cNvPr>
          <p:cNvSpPr txBox="1">
            <a:spLocks/>
          </p:cNvSpPr>
          <p:nvPr/>
        </p:nvSpPr>
        <p:spPr>
          <a:xfrm>
            <a:off x="10031832" y="6501399"/>
            <a:ext cx="2053795"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745CB9-ABD5-2A4C-8CC4-BD5C920CF6F1}" type="slidenum">
              <a:rPr lang="en-US" smtClean="0">
                <a:solidFill>
                  <a:schemeClr val="tx1"/>
                </a:solidFill>
              </a:rPr>
              <a:pPr/>
              <a:t>4</a:t>
            </a:fld>
            <a:endParaRPr lang="en-US" dirty="0">
              <a:solidFill>
                <a:schemeClr val="tx1"/>
              </a:solidFill>
            </a:endParaRPr>
          </a:p>
        </p:txBody>
      </p:sp>
    </p:spTree>
    <p:extLst>
      <p:ext uri="{BB962C8B-B14F-4D97-AF65-F5344CB8AC3E}">
        <p14:creationId xmlns:p14="http://schemas.microsoft.com/office/powerpoint/2010/main" val="361102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21F56-9DDD-65E9-EC26-5EDF0BD3916C}"/>
              </a:ext>
            </a:extLst>
          </p:cNvPr>
          <p:cNvSpPr>
            <a:spLocks noGrp="1"/>
          </p:cNvSpPr>
          <p:nvPr>
            <p:ph type="title"/>
          </p:nvPr>
        </p:nvSpPr>
        <p:spPr>
          <a:xfrm>
            <a:off x="669856" y="2999422"/>
            <a:ext cx="7597775" cy="1042035"/>
          </a:xfrm>
        </p:spPr>
        <p:txBody>
          <a:bodyPr/>
          <a:lstStyle/>
          <a:p>
            <a:r>
              <a:rPr lang="en-US" dirty="0"/>
              <a:t>What’s the Problem?</a:t>
            </a:r>
          </a:p>
        </p:txBody>
      </p:sp>
      <p:sp>
        <p:nvSpPr>
          <p:cNvPr id="8" name="Slide Number Placeholder 5">
            <a:extLst>
              <a:ext uri="{FF2B5EF4-FFF2-40B4-BE49-F238E27FC236}">
                <a16:creationId xmlns:a16="http://schemas.microsoft.com/office/drawing/2014/main" id="{E091CC2D-1BBE-7E46-8F6E-3B53A6E4C115}"/>
              </a:ext>
            </a:extLst>
          </p:cNvPr>
          <p:cNvSpPr txBox="1">
            <a:spLocks/>
          </p:cNvSpPr>
          <p:nvPr/>
        </p:nvSpPr>
        <p:spPr>
          <a:xfrm>
            <a:off x="10031832" y="6501399"/>
            <a:ext cx="2053795"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745CB9-ABD5-2A4C-8CC4-BD5C920CF6F1}" type="slidenum">
              <a:rPr lang="en-US" smtClean="0">
                <a:solidFill>
                  <a:schemeClr val="tx1"/>
                </a:solidFill>
              </a:rPr>
              <a:pPr/>
              <a:t>5</a:t>
            </a:fld>
            <a:endParaRPr lang="en-US" dirty="0">
              <a:solidFill>
                <a:schemeClr val="tx1"/>
              </a:solidFill>
            </a:endParaRPr>
          </a:p>
        </p:txBody>
      </p:sp>
    </p:spTree>
    <p:extLst>
      <p:ext uri="{BB962C8B-B14F-4D97-AF65-F5344CB8AC3E}">
        <p14:creationId xmlns:p14="http://schemas.microsoft.com/office/powerpoint/2010/main" val="2449794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DBDEA4EE-1AD5-ACEA-B667-B455EE15F1FA}"/>
              </a:ext>
            </a:extLst>
          </p:cNvPr>
          <p:cNvSpPr txBox="1">
            <a:spLocks/>
          </p:cNvSpPr>
          <p:nvPr/>
        </p:nvSpPr>
        <p:spPr>
          <a:xfrm>
            <a:off x="2336258" y="1499169"/>
            <a:ext cx="7062719" cy="4730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sz="4000" dirty="0">
                <a:solidFill>
                  <a:srgbClr val="363840"/>
                </a:solidFill>
                <a:latin typeface="Calibri" panose="020F0502020204030204"/>
              </a:rPr>
              <a:t>In 2021, 94% of people with a substance use disorder (SUD) did NOT receive help for their SUD.</a:t>
            </a:r>
            <a:endParaRPr kumimoji="0" lang="en-US" sz="4000" b="0" i="0" u="none" strike="noStrike" kern="1200" cap="none" spc="0" normalizeH="0" baseline="0" noProof="0" dirty="0">
              <a:ln>
                <a:noFill/>
              </a:ln>
              <a:solidFill>
                <a:srgbClr val="363840"/>
              </a:solidFill>
              <a:effectLst/>
              <a:uLnTx/>
              <a:uFillTx/>
              <a:latin typeface="Calibri" panose="020F0502020204030204"/>
              <a:ea typeface="+mn-ea"/>
              <a:cs typeface="+mn-cs"/>
            </a:endParaRPr>
          </a:p>
        </p:txBody>
      </p:sp>
      <p:pic>
        <p:nvPicPr>
          <p:cNvPr id="4" name="Graphic 3" descr="Open quotation mark">
            <a:extLst>
              <a:ext uri="{FF2B5EF4-FFF2-40B4-BE49-F238E27FC236}">
                <a16:creationId xmlns:a16="http://schemas.microsoft.com/office/drawing/2014/main" id="{5809809C-DEB3-2255-4C04-353E63DCFE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14598" y="1120931"/>
            <a:ext cx="970656" cy="970656"/>
          </a:xfrm>
          <a:prstGeom prst="rect">
            <a:avLst/>
          </a:prstGeom>
        </p:spPr>
      </p:pic>
      <p:sp>
        <p:nvSpPr>
          <p:cNvPr id="5" name="Text Placeholder 3">
            <a:extLst>
              <a:ext uri="{FF2B5EF4-FFF2-40B4-BE49-F238E27FC236}">
                <a16:creationId xmlns:a16="http://schemas.microsoft.com/office/drawing/2014/main" id="{996654B0-4147-8996-2C92-B556CE25E016}"/>
              </a:ext>
            </a:extLst>
          </p:cNvPr>
          <p:cNvSpPr txBox="1">
            <a:spLocks/>
          </p:cNvSpPr>
          <p:nvPr/>
        </p:nvSpPr>
        <p:spPr>
          <a:xfrm>
            <a:off x="9306253" y="2955925"/>
            <a:ext cx="2592898" cy="4730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9600" b="0" i="0" u="none" strike="noStrike" kern="1200" cap="none" spc="0" normalizeH="0" baseline="0" noProof="0" dirty="0">
                <a:ln>
                  <a:noFill/>
                </a:ln>
                <a:solidFill>
                  <a:srgbClr val="2461FF"/>
                </a:solidFill>
                <a:effectLst/>
                <a:uLnTx/>
                <a:uFillTx/>
                <a:latin typeface="Arial Black" panose="020B0A04020102020204" pitchFamily="34" charset="0"/>
                <a:ea typeface="+mn-ea"/>
                <a:cs typeface="+mn-cs"/>
              </a:rPr>
              <a:t>”</a:t>
            </a:r>
          </a:p>
        </p:txBody>
      </p:sp>
      <p:sp>
        <p:nvSpPr>
          <p:cNvPr id="7" name="TextBox 6">
            <a:extLst>
              <a:ext uri="{FF2B5EF4-FFF2-40B4-BE49-F238E27FC236}">
                <a16:creationId xmlns:a16="http://schemas.microsoft.com/office/drawing/2014/main" id="{63D9A525-1ACC-D33A-43E8-E2853497679C}"/>
              </a:ext>
            </a:extLst>
          </p:cNvPr>
          <p:cNvSpPr txBox="1"/>
          <p:nvPr/>
        </p:nvSpPr>
        <p:spPr>
          <a:xfrm>
            <a:off x="3437404" y="5684976"/>
            <a:ext cx="6094878" cy="400110"/>
          </a:xfrm>
          <a:prstGeom prst="rect">
            <a:avLst/>
          </a:prstGeom>
          <a:noFill/>
        </p:spPr>
        <p:txBody>
          <a:bodyPr wrap="square">
            <a:spAutoFit/>
          </a:bodyPr>
          <a:lstStyle/>
          <a:p>
            <a:r>
              <a:rPr lang="en-US" sz="1000" b="0" i="0" dirty="0">
                <a:solidFill>
                  <a:srgbClr val="000000"/>
                </a:solidFill>
                <a:effectLst/>
                <a:latin typeface="Calibri" panose="020F0502020204030204" pitchFamily="34" charset="0"/>
              </a:rPr>
              <a:t>Source: SAMHSA National Survey of Drug Use and Health (NSDUH), January 4, 2023. </a:t>
            </a:r>
            <a:r>
              <a:rPr lang="en-US" sz="1000" b="0" i="0" dirty="0">
                <a:solidFill>
                  <a:srgbClr val="000000"/>
                </a:solidFill>
                <a:effectLst/>
                <a:latin typeface="Calibri" panose="020F0502020204030204" pitchFamily="34" charset="0"/>
                <a:hlinkClick r:id="rId5"/>
              </a:rPr>
              <a:t>https://www.samhsa.gov/data/release/2021-national-survey-drug-use-and-health-nsduh-releases</a:t>
            </a:r>
            <a:r>
              <a:rPr lang="en-US" sz="1000" b="0" i="0" dirty="0">
                <a:solidFill>
                  <a:srgbClr val="000000"/>
                </a:solidFill>
                <a:effectLst/>
                <a:latin typeface="Calibri" panose="020F0502020204030204" pitchFamily="34" charset="0"/>
              </a:rPr>
              <a:t> </a:t>
            </a:r>
            <a:endParaRPr lang="en-US" sz="1000" dirty="0"/>
          </a:p>
        </p:txBody>
      </p:sp>
      <p:sp>
        <p:nvSpPr>
          <p:cNvPr id="8" name="Text Placeholder 3">
            <a:extLst>
              <a:ext uri="{FF2B5EF4-FFF2-40B4-BE49-F238E27FC236}">
                <a16:creationId xmlns:a16="http://schemas.microsoft.com/office/drawing/2014/main" id="{5F35B76C-E956-93A9-7F1A-6CDAA7AB7BE3}"/>
              </a:ext>
            </a:extLst>
          </p:cNvPr>
          <p:cNvSpPr txBox="1">
            <a:spLocks/>
          </p:cNvSpPr>
          <p:nvPr/>
        </p:nvSpPr>
        <p:spPr>
          <a:xfrm>
            <a:off x="1208489" y="884393"/>
            <a:ext cx="2755763" cy="4730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9600" b="0" i="0" u="none" strike="noStrike" kern="1200" cap="none" spc="0" normalizeH="0" baseline="0" noProof="0" dirty="0">
                <a:ln>
                  <a:noFill/>
                </a:ln>
                <a:solidFill>
                  <a:srgbClr val="2461FF"/>
                </a:solidFill>
                <a:effectLst/>
                <a:uLnTx/>
                <a:uFillTx/>
                <a:latin typeface="Arial Black" panose="020B0A04020102020204" pitchFamily="34" charset="0"/>
                <a:ea typeface="+mn-ea"/>
                <a:cs typeface="+mn-cs"/>
              </a:rPr>
              <a:t>“ </a:t>
            </a:r>
          </a:p>
        </p:txBody>
      </p:sp>
    </p:spTree>
    <p:extLst>
      <p:ext uri="{BB962C8B-B14F-4D97-AF65-F5344CB8AC3E}">
        <p14:creationId xmlns:p14="http://schemas.microsoft.com/office/powerpoint/2010/main" val="3393485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DEB45-D5AF-CC12-D05F-50999F5EFF17}"/>
            </a:ext>
          </a:extLst>
        </p:cNvPr>
        <p:cNvGrpSpPr/>
        <p:nvPr/>
      </p:nvGrpSpPr>
      <p:grpSpPr>
        <a:xfrm>
          <a:off x="0" y="0"/>
          <a:ext cx="0" cy="0"/>
          <a:chOff x="0" y="0"/>
          <a:chExt cx="0" cy="0"/>
        </a:xfrm>
      </p:grpSpPr>
      <p:sp>
        <p:nvSpPr>
          <p:cNvPr id="3" name="Text Placeholder 3">
            <a:extLst>
              <a:ext uri="{FF2B5EF4-FFF2-40B4-BE49-F238E27FC236}">
                <a16:creationId xmlns:a16="http://schemas.microsoft.com/office/drawing/2014/main" id="{1947D6C0-00D3-0325-EA0C-6B860DF98741}"/>
              </a:ext>
            </a:extLst>
          </p:cNvPr>
          <p:cNvSpPr txBox="1">
            <a:spLocks/>
          </p:cNvSpPr>
          <p:nvPr/>
        </p:nvSpPr>
        <p:spPr>
          <a:xfrm>
            <a:off x="2336258" y="1499169"/>
            <a:ext cx="7062719" cy="4730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sz="4000" dirty="0">
                <a:solidFill>
                  <a:srgbClr val="363840"/>
                </a:solidFill>
                <a:latin typeface="Calibri" panose="020F0502020204030204"/>
              </a:rPr>
              <a:t>In 2021, only 6% of people with a substance use disorder (SUD) received help for their SUD.</a:t>
            </a:r>
            <a:endParaRPr kumimoji="0" lang="en-US" sz="4000" b="0" i="0" u="none" strike="noStrike" kern="1200" cap="none" spc="0" normalizeH="0" baseline="0" noProof="0" dirty="0">
              <a:ln>
                <a:noFill/>
              </a:ln>
              <a:solidFill>
                <a:srgbClr val="363840"/>
              </a:solidFill>
              <a:effectLst/>
              <a:uLnTx/>
              <a:uFillTx/>
              <a:latin typeface="Calibri" panose="020F0502020204030204"/>
              <a:ea typeface="+mn-ea"/>
              <a:cs typeface="+mn-cs"/>
            </a:endParaRPr>
          </a:p>
        </p:txBody>
      </p:sp>
      <p:pic>
        <p:nvPicPr>
          <p:cNvPr id="4" name="Graphic 3" descr="Open quotation mark">
            <a:extLst>
              <a:ext uri="{FF2B5EF4-FFF2-40B4-BE49-F238E27FC236}">
                <a16:creationId xmlns:a16="http://schemas.microsoft.com/office/drawing/2014/main" id="{FD952AA1-28B8-E57B-0D2D-7EED13D68F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14598" y="1120931"/>
            <a:ext cx="970656" cy="970656"/>
          </a:xfrm>
          <a:prstGeom prst="rect">
            <a:avLst/>
          </a:prstGeom>
        </p:spPr>
      </p:pic>
      <p:sp>
        <p:nvSpPr>
          <p:cNvPr id="5" name="Text Placeholder 3">
            <a:extLst>
              <a:ext uri="{FF2B5EF4-FFF2-40B4-BE49-F238E27FC236}">
                <a16:creationId xmlns:a16="http://schemas.microsoft.com/office/drawing/2014/main" id="{9C91ABF9-39C8-E798-8F8C-62E537869BC0}"/>
              </a:ext>
            </a:extLst>
          </p:cNvPr>
          <p:cNvSpPr txBox="1">
            <a:spLocks/>
          </p:cNvSpPr>
          <p:nvPr/>
        </p:nvSpPr>
        <p:spPr>
          <a:xfrm>
            <a:off x="9306253" y="2955925"/>
            <a:ext cx="2592898" cy="4730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9600" b="0" i="0" u="none" strike="noStrike" kern="1200" cap="none" spc="0" normalizeH="0" baseline="0" noProof="0" dirty="0">
                <a:ln>
                  <a:noFill/>
                </a:ln>
                <a:solidFill>
                  <a:srgbClr val="2461FF"/>
                </a:solidFill>
                <a:effectLst/>
                <a:uLnTx/>
                <a:uFillTx/>
                <a:latin typeface="Arial Black" panose="020B0A04020102020204" pitchFamily="34" charset="0"/>
                <a:ea typeface="+mn-ea"/>
                <a:cs typeface="+mn-cs"/>
              </a:rPr>
              <a:t>”</a:t>
            </a:r>
          </a:p>
        </p:txBody>
      </p:sp>
      <p:sp>
        <p:nvSpPr>
          <p:cNvPr id="7" name="TextBox 6">
            <a:extLst>
              <a:ext uri="{FF2B5EF4-FFF2-40B4-BE49-F238E27FC236}">
                <a16:creationId xmlns:a16="http://schemas.microsoft.com/office/drawing/2014/main" id="{8392F756-02BF-AB97-738B-DD659C0670CA}"/>
              </a:ext>
            </a:extLst>
          </p:cNvPr>
          <p:cNvSpPr txBox="1"/>
          <p:nvPr/>
        </p:nvSpPr>
        <p:spPr>
          <a:xfrm>
            <a:off x="3437404" y="5684976"/>
            <a:ext cx="6094878" cy="400110"/>
          </a:xfrm>
          <a:prstGeom prst="rect">
            <a:avLst/>
          </a:prstGeom>
          <a:noFill/>
        </p:spPr>
        <p:txBody>
          <a:bodyPr wrap="square">
            <a:spAutoFit/>
          </a:bodyPr>
          <a:lstStyle/>
          <a:p>
            <a:r>
              <a:rPr lang="en-US" sz="1000" b="0" i="0" dirty="0">
                <a:solidFill>
                  <a:srgbClr val="000000"/>
                </a:solidFill>
                <a:effectLst/>
                <a:latin typeface="Calibri" panose="020F0502020204030204" pitchFamily="34" charset="0"/>
              </a:rPr>
              <a:t>Source: SAMHSA National Survey of Drug Use and Health (NSDUH), January 4, 2023. </a:t>
            </a:r>
            <a:r>
              <a:rPr lang="en-US" sz="1000" b="0" i="0" dirty="0">
                <a:solidFill>
                  <a:srgbClr val="000000"/>
                </a:solidFill>
                <a:effectLst/>
                <a:latin typeface="Calibri" panose="020F0502020204030204" pitchFamily="34" charset="0"/>
                <a:hlinkClick r:id="rId5"/>
              </a:rPr>
              <a:t>https://www.samhsa.gov/data/release/2021-national-survey-drug-use-and-health-nsduh-releases</a:t>
            </a:r>
            <a:r>
              <a:rPr lang="en-US" sz="1000" b="0" i="0" dirty="0">
                <a:solidFill>
                  <a:srgbClr val="000000"/>
                </a:solidFill>
                <a:effectLst/>
                <a:latin typeface="Calibri" panose="020F0502020204030204" pitchFamily="34" charset="0"/>
              </a:rPr>
              <a:t> </a:t>
            </a:r>
            <a:endParaRPr lang="en-US" sz="1000" dirty="0"/>
          </a:p>
        </p:txBody>
      </p:sp>
      <p:sp>
        <p:nvSpPr>
          <p:cNvPr id="8" name="Text Placeholder 3">
            <a:extLst>
              <a:ext uri="{FF2B5EF4-FFF2-40B4-BE49-F238E27FC236}">
                <a16:creationId xmlns:a16="http://schemas.microsoft.com/office/drawing/2014/main" id="{79BCFB14-03B1-624F-340A-7B7B37C3A07F}"/>
              </a:ext>
            </a:extLst>
          </p:cNvPr>
          <p:cNvSpPr txBox="1">
            <a:spLocks/>
          </p:cNvSpPr>
          <p:nvPr/>
        </p:nvSpPr>
        <p:spPr>
          <a:xfrm>
            <a:off x="1208489" y="884393"/>
            <a:ext cx="2755763" cy="4730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9600" b="0" i="0" u="none" strike="noStrike" kern="1200" cap="none" spc="0" normalizeH="0" baseline="0" noProof="0" dirty="0">
                <a:ln>
                  <a:noFill/>
                </a:ln>
                <a:solidFill>
                  <a:srgbClr val="2461FF"/>
                </a:solidFill>
                <a:effectLst/>
                <a:uLnTx/>
                <a:uFillTx/>
                <a:latin typeface="Arial Black" panose="020B0A04020102020204" pitchFamily="34" charset="0"/>
                <a:ea typeface="+mn-ea"/>
                <a:cs typeface="+mn-cs"/>
              </a:rPr>
              <a:t>“ </a:t>
            </a:r>
          </a:p>
        </p:txBody>
      </p:sp>
    </p:spTree>
    <p:extLst>
      <p:ext uri="{BB962C8B-B14F-4D97-AF65-F5344CB8AC3E}">
        <p14:creationId xmlns:p14="http://schemas.microsoft.com/office/powerpoint/2010/main" val="641918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D6FFFA-1F55-BD43-801B-24EF3E4016BF}"/>
              </a:ext>
            </a:extLst>
          </p:cNvPr>
          <p:cNvSpPr txBox="1"/>
          <p:nvPr/>
        </p:nvSpPr>
        <p:spPr>
          <a:xfrm>
            <a:off x="2136883" y="678977"/>
            <a:ext cx="6926429" cy="646331"/>
          </a:xfrm>
          <a:prstGeom prst="rect">
            <a:avLst/>
          </a:prstGeom>
          <a:noFill/>
        </p:spPr>
        <p:txBody>
          <a:bodyPr wrap="square" rtlCol="0">
            <a:spAutoFit/>
          </a:bodyPr>
          <a:lstStyle/>
          <a:p>
            <a:pPr algn="ctr"/>
            <a:r>
              <a:rPr lang="en-US" sz="3600" b="1" dirty="0">
                <a:solidFill>
                  <a:srgbClr val="019639"/>
                </a:solidFill>
                <a:latin typeface="Optima" panose="02000503060000020004" pitchFamily="2" charset="0"/>
              </a:rPr>
              <a:t>43.7 Million in Need of Treatment</a:t>
            </a:r>
          </a:p>
        </p:txBody>
      </p:sp>
      <p:graphicFrame>
        <p:nvGraphicFramePr>
          <p:cNvPr id="6" name="Chart 5">
            <a:extLst>
              <a:ext uri="{FF2B5EF4-FFF2-40B4-BE49-F238E27FC236}">
                <a16:creationId xmlns:a16="http://schemas.microsoft.com/office/drawing/2014/main" id="{8C9501FF-796B-3D0D-71C4-6C770D15AF5C}"/>
              </a:ext>
            </a:extLst>
          </p:cNvPr>
          <p:cNvGraphicFramePr/>
          <p:nvPr/>
        </p:nvGraphicFramePr>
        <p:xfrm>
          <a:off x="2594062" y="1602307"/>
          <a:ext cx="6851941" cy="400752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656A47ED-5569-F38E-C198-30BFD8A473ED}"/>
              </a:ext>
            </a:extLst>
          </p:cNvPr>
          <p:cNvSpPr txBox="1"/>
          <p:nvPr/>
        </p:nvSpPr>
        <p:spPr>
          <a:xfrm>
            <a:off x="4731429" y="4043656"/>
            <a:ext cx="2729142" cy="461665"/>
          </a:xfrm>
          <a:prstGeom prst="rect">
            <a:avLst/>
          </a:prstGeom>
          <a:noFill/>
        </p:spPr>
        <p:txBody>
          <a:bodyPr wrap="square" rtlCol="0">
            <a:spAutoFit/>
          </a:bodyPr>
          <a:lstStyle/>
          <a:p>
            <a:r>
              <a:rPr lang="en-US" sz="2400" dirty="0">
                <a:solidFill>
                  <a:schemeClr val="bg1"/>
                </a:solidFill>
              </a:rPr>
              <a:t>40.7 million people</a:t>
            </a:r>
          </a:p>
        </p:txBody>
      </p:sp>
      <p:sp>
        <p:nvSpPr>
          <p:cNvPr id="8" name="TextBox 7">
            <a:extLst>
              <a:ext uri="{FF2B5EF4-FFF2-40B4-BE49-F238E27FC236}">
                <a16:creationId xmlns:a16="http://schemas.microsoft.com/office/drawing/2014/main" id="{5FDB01BE-09FC-2752-5AA1-A30A963AE575}"/>
              </a:ext>
            </a:extLst>
          </p:cNvPr>
          <p:cNvSpPr txBox="1"/>
          <p:nvPr/>
        </p:nvSpPr>
        <p:spPr>
          <a:xfrm>
            <a:off x="2273417" y="1602307"/>
            <a:ext cx="2569675" cy="461665"/>
          </a:xfrm>
          <a:prstGeom prst="rect">
            <a:avLst/>
          </a:prstGeom>
          <a:noFill/>
        </p:spPr>
        <p:txBody>
          <a:bodyPr wrap="square" rtlCol="0">
            <a:spAutoFit/>
          </a:bodyPr>
          <a:lstStyle/>
          <a:p>
            <a:r>
              <a:rPr lang="en-US" sz="2400" dirty="0"/>
              <a:t>3 million people</a:t>
            </a:r>
          </a:p>
        </p:txBody>
      </p:sp>
      <p:cxnSp>
        <p:nvCxnSpPr>
          <p:cNvPr id="10" name="Straight Connector 9">
            <a:extLst>
              <a:ext uri="{FF2B5EF4-FFF2-40B4-BE49-F238E27FC236}">
                <a16:creationId xmlns:a16="http://schemas.microsoft.com/office/drawing/2014/main" id="{67F5522B-B28F-8BB1-C191-2D7ECB7C1D61}"/>
              </a:ext>
            </a:extLst>
          </p:cNvPr>
          <p:cNvCxnSpPr/>
          <p:nvPr/>
        </p:nvCxnSpPr>
        <p:spPr>
          <a:xfrm>
            <a:off x="4420998" y="1803633"/>
            <a:ext cx="1065402" cy="755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6C5C8AAB-931D-DEE6-2910-110F57CFAD7B}"/>
              </a:ext>
            </a:extLst>
          </p:cNvPr>
          <p:cNvGrpSpPr/>
          <p:nvPr/>
        </p:nvGrpSpPr>
        <p:grpSpPr>
          <a:xfrm>
            <a:off x="8707770" y="2981239"/>
            <a:ext cx="2377814" cy="895521"/>
            <a:chOff x="8732937" y="3909323"/>
            <a:chExt cx="2377814" cy="895521"/>
          </a:xfrm>
        </p:grpSpPr>
        <p:sp>
          <p:nvSpPr>
            <p:cNvPr id="11" name="Rectangle 10">
              <a:extLst>
                <a:ext uri="{FF2B5EF4-FFF2-40B4-BE49-F238E27FC236}">
                  <a16:creationId xmlns:a16="http://schemas.microsoft.com/office/drawing/2014/main" id="{94E034A5-3B84-0720-5C2C-9B77109ED64C}"/>
                </a:ext>
              </a:extLst>
            </p:cNvPr>
            <p:cNvSpPr/>
            <p:nvPr/>
          </p:nvSpPr>
          <p:spPr>
            <a:xfrm>
              <a:off x="8732938" y="3976544"/>
              <a:ext cx="209725" cy="234891"/>
            </a:xfrm>
            <a:prstGeom prst="rect">
              <a:avLst/>
            </a:prstGeom>
            <a:solidFill>
              <a:srgbClr val="2461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CA5B430-9E55-99B3-FA66-C42D4743A3C8}"/>
                </a:ext>
              </a:extLst>
            </p:cNvPr>
            <p:cNvSpPr/>
            <p:nvPr/>
          </p:nvSpPr>
          <p:spPr>
            <a:xfrm>
              <a:off x="8732937" y="4488434"/>
              <a:ext cx="209725" cy="234891"/>
            </a:xfrm>
            <a:prstGeom prst="rect">
              <a:avLst/>
            </a:prstGeom>
            <a:solidFill>
              <a:srgbClr val="6BD8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CB1E303D-A133-CBAB-5F86-16E019A4597B}"/>
                </a:ext>
              </a:extLst>
            </p:cNvPr>
            <p:cNvSpPr txBox="1"/>
            <p:nvPr/>
          </p:nvSpPr>
          <p:spPr>
            <a:xfrm>
              <a:off x="9013656" y="3909323"/>
              <a:ext cx="2097095" cy="369332"/>
            </a:xfrm>
            <a:prstGeom prst="rect">
              <a:avLst/>
            </a:prstGeom>
            <a:noFill/>
          </p:spPr>
          <p:txBody>
            <a:bodyPr wrap="square" rtlCol="0">
              <a:spAutoFit/>
            </a:bodyPr>
            <a:lstStyle/>
            <a:p>
              <a:r>
                <a:rPr lang="en-US" dirty="0"/>
                <a:t>No treatment</a:t>
              </a:r>
            </a:p>
          </p:txBody>
        </p:sp>
        <p:sp>
          <p:nvSpPr>
            <p:cNvPr id="14" name="TextBox 13">
              <a:extLst>
                <a:ext uri="{FF2B5EF4-FFF2-40B4-BE49-F238E27FC236}">
                  <a16:creationId xmlns:a16="http://schemas.microsoft.com/office/drawing/2014/main" id="{854220FE-676D-11A3-95F8-C1AA1A282E93}"/>
                </a:ext>
              </a:extLst>
            </p:cNvPr>
            <p:cNvSpPr txBox="1"/>
            <p:nvPr/>
          </p:nvSpPr>
          <p:spPr>
            <a:xfrm>
              <a:off x="9013656" y="4435512"/>
              <a:ext cx="2097095" cy="369332"/>
            </a:xfrm>
            <a:prstGeom prst="rect">
              <a:avLst/>
            </a:prstGeom>
            <a:noFill/>
          </p:spPr>
          <p:txBody>
            <a:bodyPr wrap="square" rtlCol="0">
              <a:spAutoFit/>
            </a:bodyPr>
            <a:lstStyle/>
            <a:p>
              <a:r>
                <a:rPr lang="en-US" dirty="0"/>
                <a:t>Treatment</a:t>
              </a:r>
            </a:p>
          </p:txBody>
        </p:sp>
      </p:grpSp>
      <p:sp>
        <p:nvSpPr>
          <p:cNvPr id="15" name="TextBox 14">
            <a:extLst>
              <a:ext uri="{FF2B5EF4-FFF2-40B4-BE49-F238E27FC236}">
                <a16:creationId xmlns:a16="http://schemas.microsoft.com/office/drawing/2014/main" id="{3F402546-4A79-C992-25AE-E70E22635C9B}"/>
              </a:ext>
            </a:extLst>
          </p:cNvPr>
          <p:cNvSpPr txBox="1"/>
          <p:nvPr/>
        </p:nvSpPr>
        <p:spPr>
          <a:xfrm>
            <a:off x="3462571" y="5930061"/>
            <a:ext cx="6094878" cy="400110"/>
          </a:xfrm>
          <a:prstGeom prst="rect">
            <a:avLst/>
          </a:prstGeom>
          <a:noFill/>
        </p:spPr>
        <p:txBody>
          <a:bodyPr wrap="square">
            <a:spAutoFit/>
          </a:bodyPr>
          <a:lstStyle/>
          <a:p>
            <a:r>
              <a:rPr lang="en-US" sz="1000" b="0" i="0" dirty="0">
                <a:solidFill>
                  <a:srgbClr val="000000"/>
                </a:solidFill>
                <a:effectLst/>
                <a:latin typeface="Calibri" panose="020F0502020204030204" pitchFamily="34" charset="0"/>
              </a:rPr>
              <a:t>Source: SAMHSA National Survey of Drug Use and Health (NSDUH), January 4, 2023. </a:t>
            </a:r>
            <a:r>
              <a:rPr lang="en-US" sz="1000" b="0" i="0" dirty="0">
                <a:solidFill>
                  <a:srgbClr val="000000"/>
                </a:solidFill>
                <a:effectLst/>
                <a:latin typeface="Calibri" panose="020F0502020204030204" pitchFamily="34" charset="0"/>
                <a:hlinkClick r:id="rId4"/>
              </a:rPr>
              <a:t>https://www.samhsa.gov/data/release/2021-national-survey-drug-use-and-health-nsduh-releases</a:t>
            </a:r>
            <a:r>
              <a:rPr lang="en-US" sz="1000" b="0" i="0" dirty="0">
                <a:solidFill>
                  <a:srgbClr val="000000"/>
                </a:solidFill>
                <a:effectLst/>
                <a:latin typeface="Calibri" panose="020F0502020204030204" pitchFamily="34" charset="0"/>
              </a:rPr>
              <a:t> </a:t>
            </a:r>
            <a:endParaRPr lang="en-US" sz="1000" dirty="0"/>
          </a:p>
        </p:txBody>
      </p:sp>
    </p:spTree>
    <p:extLst>
      <p:ext uri="{BB962C8B-B14F-4D97-AF65-F5344CB8AC3E}">
        <p14:creationId xmlns:p14="http://schemas.microsoft.com/office/powerpoint/2010/main" val="2559040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D6FFFA-1F55-BD43-801B-24EF3E4016BF}"/>
              </a:ext>
            </a:extLst>
          </p:cNvPr>
          <p:cNvSpPr txBox="1"/>
          <p:nvPr/>
        </p:nvSpPr>
        <p:spPr>
          <a:xfrm>
            <a:off x="1568742" y="678977"/>
            <a:ext cx="7654213" cy="646331"/>
          </a:xfrm>
          <a:prstGeom prst="rect">
            <a:avLst/>
          </a:prstGeom>
          <a:noFill/>
        </p:spPr>
        <p:txBody>
          <a:bodyPr wrap="square" rtlCol="0">
            <a:spAutoFit/>
          </a:bodyPr>
          <a:lstStyle/>
          <a:p>
            <a:pPr algn="ctr"/>
            <a:r>
              <a:rPr lang="en-US" sz="3600" b="1" dirty="0">
                <a:solidFill>
                  <a:srgbClr val="019639"/>
                </a:solidFill>
                <a:latin typeface="Optima" panose="02000503060000020004" pitchFamily="2" charset="0"/>
              </a:rPr>
              <a:t>Why Don’t People Receive Treatment?</a:t>
            </a:r>
          </a:p>
        </p:txBody>
      </p:sp>
      <p:graphicFrame>
        <p:nvGraphicFramePr>
          <p:cNvPr id="6" name="Chart 5">
            <a:extLst>
              <a:ext uri="{FF2B5EF4-FFF2-40B4-BE49-F238E27FC236}">
                <a16:creationId xmlns:a16="http://schemas.microsoft.com/office/drawing/2014/main" id="{76D637FD-65EB-C2C8-DCF8-9CE90E3DE577}"/>
              </a:ext>
            </a:extLst>
          </p:cNvPr>
          <p:cNvGraphicFramePr/>
          <p:nvPr/>
        </p:nvGraphicFramePr>
        <p:xfrm>
          <a:off x="2596896" y="1600200"/>
          <a:ext cx="6848856" cy="400507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967C7EE3-A959-765D-5F1A-A3F1F8EF4914}"/>
              </a:ext>
            </a:extLst>
          </p:cNvPr>
          <p:cNvSpPr txBox="1"/>
          <p:nvPr/>
        </p:nvSpPr>
        <p:spPr>
          <a:xfrm>
            <a:off x="3462571" y="5930061"/>
            <a:ext cx="6094878" cy="400110"/>
          </a:xfrm>
          <a:prstGeom prst="rect">
            <a:avLst/>
          </a:prstGeom>
          <a:noFill/>
        </p:spPr>
        <p:txBody>
          <a:bodyPr wrap="square">
            <a:spAutoFit/>
          </a:bodyPr>
          <a:lstStyle/>
          <a:p>
            <a:r>
              <a:rPr lang="en-US" sz="1000" b="0" i="0" dirty="0">
                <a:solidFill>
                  <a:srgbClr val="000000"/>
                </a:solidFill>
                <a:effectLst/>
                <a:latin typeface="Calibri" panose="020F0502020204030204" pitchFamily="34" charset="0"/>
              </a:rPr>
              <a:t>Source: SAMHSA National Survey of Drug Use and Health (NSDUH), January 4, 2023. </a:t>
            </a:r>
            <a:r>
              <a:rPr lang="en-US" sz="1000" b="0" i="0" dirty="0">
                <a:solidFill>
                  <a:srgbClr val="000000"/>
                </a:solidFill>
                <a:effectLst/>
                <a:latin typeface="Calibri" panose="020F0502020204030204" pitchFamily="34" charset="0"/>
                <a:hlinkClick r:id="rId4"/>
              </a:rPr>
              <a:t>https://www.samhsa.gov/data/release/2021-national-survey-drug-use-and-health-nsduh-releases</a:t>
            </a:r>
            <a:r>
              <a:rPr lang="en-US" sz="1000" b="0" i="0" dirty="0">
                <a:solidFill>
                  <a:srgbClr val="000000"/>
                </a:solidFill>
                <a:effectLst/>
                <a:latin typeface="Calibri" panose="020F0502020204030204" pitchFamily="34" charset="0"/>
              </a:rPr>
              <a:t> </a:t>
            </a:r>
            <a:endParaRPr lang="en-US" sz="1000" dirty="0"/>
          </a:p>
        </p:txBody>
      </p:sp>
      <p:sp>
        <p:nvSpPr>
          <p:cNvPr id="8" name="TextBox 7">
            <a:extLst>
              <a:ext uri="{FF2B5EF4-FFF2-40B4-BE49-F238E27FC236}">
                <a16:creationId xmlns:a16="http://schemas.microsoft.com/office/drawing/2014/main" id="{D912A2F5-320F-5F41-BDD9-5C94EF9D0B28}"/>
              </a:ext>
            </a:extLst>
          </p:cNvPr>
          <p:cNvSpPr txBox="1"/>
          <p:nvPr/>
        </p:nvSpPr>
        <p:spPr>
          <a:xfrm>
            <a:off x="5524670" y="3962925"/>
            <a:ext cx="985340" cy="461665"/>
          </a:xfrm>
          <a:prstGeom prst="rect">
            <a:avLst/>
          </a:prstGeom>
          <a:noFill/>
        </p:spPr>
        <p:txBody>
          <a:bodyPr wrap="square" rtlCol="0">
            <a:spAutoFit/>
          </a:bodyPr>
          <a:lstStyle/>
          <a:p>
            <a:r>
              <a:rPr lang="en-US" sz="2400" dirty="0">
                <a:solidFill>
                  <a:schemeClr val="bg1"/>
                </a:solidFill>
              </a:rPr>
              <a:t>96.8%</a:t>
            </a:r>
          </a:p>
        </p:txBody>
      </p:sp>
      <p:sp>
        <p:nvSpPr>
          <p:cNvPr id="9" name="Rectangle 8">
            <a:extLst>
              <a:ext uri="{FF2B5EF4-FFF2-40B4-BE49-F238E27FC236}">
                <a16:creationId xmlns:a16="http://schemas.microsoft.com/office/drawing/2014/main" id="{CD9CC00A-DABF-B6AF-26F2-1A36521D9D14}"/>
              </a:ext>
            </a:extLst>
          </p:cNvPr>
          <p:cNvSpPr/>
          <p:nvPr/>
        </p:nvSpPr>
        <p:spPr>
          <a:xfrm>
            <a:off x="8666680" y="2810474"/>
            <a:ext cx="209725" cy="234891"/>
          </a:xfrm>
          <a:prstGeom prst="rect">
            <a:avLst/>
          </a:prstGeom>
          <a:solidFill>
            <a:srgbClr val="2461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7953D7B-B9A5-27C8-CB7D-A728A1677181}"/>
              </a:ext>
            </a:extLst>
          </p:cNvPr>
          <p:cNvSpPr/>
          <p:nvPr/>
        </p:nvSpPr>
        <p:spPr>
          <a:xfrm>
            <a:off x="8666678" y="3429000"/>
            <a:ext cx="209725" cy="234891"/>
          </a:xfrm>
          <a:prstGeom prst="rect">
            <a:avLst/>
          </a:prstGeom>
          <a:solidFill>
            <a:srgbClr val="6BD8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D1C040B0-F9EC-10B5-0F9C-503FC252B82F}"/>
              </a:ext>
            </a:extLst>
          </p:cNvPr>
          <p:cNvSpPr txBox="1"/>
          <p:nvPr/>
        </p:nvSpPr>
        <p:spPr>
          <a:xfrm>
            <a:off x="8947398" y="2743253"/>
            <a:ext cx="2714153" cy="369332"/>
          </a:xfrm>
          <a:prstGeom prst="rect">
            <a:avLst/>
          </a:prstGeom>
          <a:noFill/>
        </p:spPr>
        <p:txBody>
          <a:bodyPr wrap="square" rtlCol="0">
            <a:spAutoFit/>
          </a:bodyPr>
          <a:lstStyle/>
          <a:p>
            <a:r>
              <a:rPr lang="en-US" dirty="0"/>
              <a:t>Didn’t feel they needed it</a:t>
            </a:r>
          </a:p>
        </p:txBody>
      </p:sp>
      <p:sp>
        <p:nvSpPr>
          <p:cNvPr id="12" name="TextBox 11">
            <a:extLst>
              <a:ext uri="{FF2B5EF4-FFF2-40B4-BE49-F238E27FC236}">
                <a16:creationId xmlns:a16="http://schemas.microsoft.com/office/drawing/2014/main" id="{D3116E94-0987-A554-85B2-0D9BADB804FC}"/>
              </a:ext>
            </a:extLst>
          </p:cNvPr>
          <p:cNvSpPr txBox="1"/>
          <p:nvPr/>
        </p:nvSpPr>
        <p:spPr>
          <a:xfrm>
            <a:off x="8947398" y="3269442"/>
            <a:ext cx="3016157" cy="646331"/>
          </a:xfrm>
          <a:prstGeom prst="rect">
            <a:avLst/>
          </a:prstGeom>
          <a:noFill/>
        </p:spPr>
        <p:txBody>
          <a:bodyPr wrap="square" rtlCol="0">
            <a:spAutoFit/>
          </a:bodyPr>
          <a:lstStyle/>
          <a:p>
            <a:r>
              <a:rPr lang="en-US" dirty="0"/>
              <a:t>Knew they needed treatment but didn’t try to get it</a:t>
            </a:r>
          </a:p>
        </p:txBody>
      </p:sp>
      <p:sp>
        <p:nvSpPr>
          <p:cNvPr id="13" name="Rectangle 12">
            <a:extLst>
              <a:ext uri="{FF2B5EF4-FFF2-40B4-BE49-F238E27FC236}">
                <a16:creationId xmlns:a16="http://schemas.microsoft.com/office/drawing/2014/main" id="{438CB2DC-483F-BC42-4E68-9E1080CEC318}"/>
              </a:ext>
            </a:extLst>
          </p:cNvPr>
          <p:cNvSpPr/>
          <p:nvPr/>
        </p:nvSpPr>
        <p:spPr>
          <a:xfrm>
            <a:off x="8666678" y="4076313"/>
            <a:ext cx="209725" cy="234891"/>
          </a:xfrm>
          <a:prstGeom prst="rect">
            <a:avLst/>
          </a:prstGeom>
          <a:solidFill>
            <a:srgbClr val="5E1F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0A9337E5-5AA0-D216-FE8C-2B5F67798077}"/>
              </a:ext>
            </a:extLst>
          </p:cNvPr>
          <p:cNvSpPr txBox="1"/>
          <p:nvPr/>
        </p:nvSpPr>
        <p:spPr>
          <a:xfrm>
            <a:off x="8941414" y="3930285"/>
            <a:ext cx="3016157" cy="646331"/>
          </a:xfrm>
          <a:prstGeom prst="rect">
            <a:avLst/>
          </a:prstGeom>
          <a:noFill/>
        </p:spPr>
        <p:txBody>
          <a:bodyPr wrap="square" rtlCol="0">
            <a:spAutoFit/>
          </a:bodyPr>
          <a:lstStyle/>
          <a:p>
            <a:r>
              <a:rPr lang="en-US" dirty="0"/>
              <a:t>Tried but couldn’t get treatment</a:t>
            </a:r>
          </a:p>
        </p:txBody>
      </p:sp>
      <p:sp>
        <p:nvSpPr>
          <p:cNvPr id="15" name="TextBox 14">
            <a:extLst>
              <a:ext uri="{FF2B5EF4-FFF2-40B4-BE49-F238E27FC236}">
                <a16:creationId xmlns:a16="http://schemas.microsoft.com/office/drawing/2014/main" id="{9826D0DC-06ED-94B3-AFD2-F49D97E97E5B}"/>
              </a:ext>
            </a:extLst>
          </p:cNvPr>
          <p:cNvSpPr txBox="1"/>
          <p:nvPr/>
        </p:nvSpPr>
        <p:spPr>
          <a:xfrm>
            <a:off x="3903929" y="1505688"/>
            <a:ext cx="886185" cy="461665"/>
          </a:xfrm>
          <a:prstGeom prst="rect">
            <a:avLst/>
          </a:prstGeom>
          <a:noFill/>
        </p:spPr>
        <p:txBody>
          <a:bodyPr wrap="square" rtlCol="0">
            <a:spAutoFit/>
          </a:bodyPr>
          <a:lstStyle/>
          <a:p>
            <a:r>
              <a:rPr lang="en-US" sz="2400" dirty="0"/>
              <a:t>2.1%</a:t>
            </a:r>
          </a:p>
        </p:txBody>
      </p:sp>
      <p:cxnSp>
        <p:nvCxnSpPr>
          <p:cNvPr id="16" name="Straight Connector 15">
            <a:extLst>
              <a:ext uri="{FF2B5EF4-FFF2-40B4-BE49-F238E27FC236}">
                <a16:creationId xmlns:a16="http://schemas.microsoft.com/office/drawing/2014/main" id="{E096EE78-004C-8D17-6ADC-D0B80EDE08A7}"/>
              </a:ext>
            </a:extLst>
          </p:cNvPr>
          <p:cNvCxnSpPr/>
          <p:nvPr/>
        </p:nvCxnSpPr>
        <p:spPr>
          <a:xfrm>
            <a:off x="4647501" y="1736521"/>
            <a:ext cx="1065402" cy="755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DD74C24-9696-B821-9828-3372CAE22A1D}"/>
              </a:ext>
            </a:extLst>
          </p:cNvPr>
          <p:cNvCxnSpPr/>
          <p:nvPr/>
        </p:nvCxnSpPr>
        <p:spPr>
          <a:xfrm>
            <a:off x="5931017" y="1600200"/>
            <a:ext cx="687897" cy="0"/>
          </a:xfrm>
          <a:prstGeom prst="line">
            <a:avLst/>
          </a:prstGeom>
          <a:ln w="12700">
            <a:solidFill>
              <a:srgbClr val="012B48"/>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924F912-81B4-2A96-7A67-11ECA01168F2}"/>
              </a:ext>
            </a:extLst>
          </p:cNvPr>
          <p:cNvSpPr txBox="1"/>
          <p:nvPr/>
        </p:nvSpPr>
        <p:spPr>
          <a:xfrm>
            <a:off x="6618914" y="1350508"/>
            <a:ext cx="886185" cy="461665"/>
          </a:xfrm>
          <a:prstGeom prst="rect">
            <a:avLst/>
          </a:prstGeom>
          <a:noFill/>
        </p:spPr>
        <p:txBody>
          <a:bodyPr wrap="square" rtlCol="0">
            <a:spAutoFit/>
          </a:bodyPr>
          <a:lstStyle/>
          <a:p>
            <a:r>
              <a:rPr lang="en-US" sz="2400" dirty="0"/>
              <a:t>1.1%</a:t>
            </a:r>
          </a:p>
        </p:txBody>
      </p:sp>
    </p:spTree>
    <p:extLst>
      <p:ext uri="{BB962C8B-B14F-4D97-AF65-F5344CB8AC3E}">
        <p14:creationId xmlns:p14="http://schemas.microsoft.com/office/powerpoint/2010/main" val="410498441"/>
      </p:ext>
    </p:extLst>
  </p:cSld>
  <p:clrMapOvr>
    <a:masterClrMapping/>
  </p:clrMapOvr>
</p:sld>
</file>

<file path=ppt/theme/theme1.xml><?xml version="1.0" encoding="utf-8"?>
<a:theme xmlns:a="http://schemas.openxmlformats.org/drawingml/2006/main" name="Youturn Deck - Dot">
  <a:themeElements>
    <a:clrScheme name="Youturn Health">
      <a:dk1>
        <a:srgbClr val="363840"/>
      </a:dk1>
      <a:lt1>
        <a:srgbClr val="FFFFFF"/>
      </a:lt1>
      <a:dk2>
        <a:srgbClr val="00C3E5"/>
      </a:dk2>
      <a:lt2>
        <a:srgbClr val="E8EBF2"/>
      </a:lt2>
      <a:accent1>
        <a:srgbClr val="2461FF"/>
      </a:accent1>
      <a:accent2>
        <a:srgbClr val="BF2073"/>
      </a:accent2>
      <a:accent3>
        <a:srgbClr val="5E1FC3"/>
      </a:accent3>
      <a:accent4>
        <a:srgbClr val="28D1B5"/>
      </a:accent4>
      <a:accent5>
        <a:srgbClr val="6BD8FF"/>
      </a:accent5>
      <a:accent6>
        <a:srgbClr val="E579AB"/>
      </a:accent6>
      <a:hlink>
        <a:srgbClr val="2461FF"/>
      </a:hlink>
      <a:folHlink>
        <a:srgbClr val="2461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E316A2EE713444AF76DE81B512E4FE" ma:contentTypeVersion="17" ma:contentTypeDescription="Create a new document." ma:contentTypeScope="" ma:versionID="4e1a1659e104b37aaa5826e1ce5c5d1c">
  <xsd:schema xmlns:xsd="http://www.w3.org/2001/XMLSchema" xmlns:xs="http://www.w3.org/2001/XMLSchema" xmlns:p="http://schemas.microsoft.com/office/2006/metadata/properties" xmlns:ns2="bb9e5a51-9891-4484-8c39-df4b5787ba46" xmlns:ns3="a9e7ff78-5b30-4e67-b9d7-21b5f2910079" xmlns:ns4="0c302b92-b59a-446b-bb5d-23d5c6e9fb4f" targetNamespace="http://schemas.microsoft.com/office/2006/metadata/properties" ma:root="true" ma:fieldsID="9a81bba900a0035af9103bd053b7b7db" ns2:_="" ns3:_="" ns4:_="">
    <xsd:import namespace="bb9e5a51-9891-4484-8c39-df4b5787ba46"/>
    <xsd:import namespace="a9e7ff78-5b30-4e67-b9d7-21b5f2910079"/>
    <xsd:import namespace="0c302b92-b59a-446b-bb5d-23d5c6e9fb4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AutoKeyPoints" minOccurs="0"/>
                <xsd:element ref="ns3:MediaServiceKeyPoints" minOccurs="0"/>
                <xsd:element ref="ns3:MediaServiceLocation"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9e5a51-9891-4484-8c39-df4b5787ba4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9e7ff78-5b30-4e67-b9d7-21b5f291007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ec17949-6c0e-45e8-b39e-0bd40c26b03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302b92-b59a-446b-bb5d-23d5c6e9fb4f"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cbcdbd2d-1beb-4da8-95f1-b94f9caab582}" ma:internalName="TaxCatchAll" ma:showField="CatchAllData" ma:web="bb9e5a51-9891-4484-8c39-df4b5787ba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c302b92-b59a-446b-bb5d-23d5c6e9fb4f" xsi:nil="true"/>
    <lcf76f155ced4ddcb4097134ff3c332f xmlns="a9e7ff78-5b30-4e67-b9d7-21b5f291007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A4B77F3-7C80-41C6-A3C4-E2EFC06C83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9e5a51-9891-4484-8c39-df4b5787ba46"/>
    <ds:schemaRef ds:uri="a9e7ff78-5b30-4e67-b9d7-21b5f2910079"/>
    <ds:schemaRef ds:uri="0c302b92-b59a-446b-bb5d-23d5c6e9fb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1277ED5-A44A-4DBF-8774-A55E6EB3BD59}">
  <ds:schemaRefs>
    <ds:schemaRef ds:uri="http://schemas.microsoft.com/sharepoint/v3/contenttype/forms"/>
  </ds:schemaRefs>
</ds:datastoreItem>
</file>

<file path=customXml/itemProps3.xml><?xml version="1.0" encoding="utf-8"?>
<ds:datastoreItem xmlns:ds="http://schemas.openxmlformats.org/officeDocument/2006/customXml" ds:itemID="{94BB2140-F172-4EDC-9946-246CC4B6656B}">
  <ds:schemaRefs>
    <ds:schemaRef ds:uri="http://purl.org/dc/terms/"/>
    <ds:schemaRef ds:uri="http://purl.org/dc/dcmitype/"/>
    <ds:schemaRef ds:uri="http://schemas.microsoft.com/office/infopath/2007/PartnerControls"/>
    <ds:schemaRef ds:uri="http://schemas.microsoft.com/office/2006/documentManagement/types"/>
    <ds:schemaRef ds:uri="http://www.w3.org/XML/1998/namespace"/>
    <ds:schemaRef ds:uri="http://schemas.openxmlformats.org/package/2006/metadata/core-properties"/>
    <ds:schemaRef ds:uri="0c302b92-b59a-446b-bb5d-23d5c6e9fb4f"/>
    <ds:schemaRef ds:uri="http://purl.org/dc/elements/1.1/"/>
    <ds:schemaRef ds:uri="a9e7ff78-5b30-4e67-b9d7-21b5f2910079"/>
    <ds:schemaRef ds:uri="bb9e5a51-9891-4484-8c39-df4b5787ba46"/>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1777</TotalTime>
  <Words>2625</Words>
  <Application>Microsoft Office PowerPoint</Application>
  <PresentationFormat>Widescreen</PresentationFormat>
  <Paragraphs>317</Paragraphs>
  <Slides>30</Slides>
  <Notes>14</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30</vt:i4>
      </vt:variant>
    </vt:vector>
  </HeadingPairs>
  <TitlesOfParts>
    <vt:vector size="46" baseType="lpstr">
      <vt:lpstr>Montserrat ExtraBold</vt:lpstr>
      <vt:lpstr>Optima</vt:lpstr>
      <vt:lpstr>Roboto</vt:lpstr>
      <vt:lpstr>Arial Black</vt:lpstr>
      <vt:lpstr>Arial</vt:lpstr>
      <vt:lpstr>Courier New</vt:lpstr>
      <vt:lpstr>Nunito</vt:lpstr>
      <vt:lpstr>Verdana</vt:lpstr>
      <vt:lpstr>Symbol</vt:lpstr>
      <vt:lpstr>Montserrat Light</vt:lpstr>
      <vt:lpstr>Montserrat SemiBold</vt:lpstr>
      <vt:lpstr>Montserrat</vt:lpstr>
      <vt:lpstr>Calibri</vt:lpstr>
      <vt:lpstr>Yu Gothic UI</vt:lpstr>
      <vt:lpstr>Open Sans</vt:lpstr>
      <vt:lpstr>Youturn Deck - Dot</vt:lpstr>
      <vt:lpstr>Safety on the Inside: How to Effectively Support Behavioral Health in the Construction Industry </vt:lpstr>
      <vt:lpstr>PowerPoint Presentation</vt:lpstr>
      <vt:lpstr>PowerPoint Presentation</vt:lpstr>
      <vt:lpstr>PowerPoint Presentation</vt:lpstr>
      <vt:lpstr>What’s the Problem?</vt:lpstr>
      <vt:lpstr>PowerPoint Presentation</vt:lpstr>
      <vt:lpstr>PowerPoint Presentation</vt:lpstr>
      <vt:lpstr>PowerPoint Presentation</vt:lpstr>
      <vt:lpstr>PowerPoint Presentation</vt:lpstr>
      <vt:lpstr>Industries with the highest risk of suicide have the following factors…</vt:lpstr>
      <vt:lpstr>PowerPoint Presentation</vt:lpstr>
      <vt:lpstr>PowerPoint Presentation</vt:lpstr>
      <vt:lpstr>PowerPoint Presentation</vt:lpstr>
      <vt:lpstr>PowerPoint Presentation</vt:lpstr>
      <vt:lpstr>PowerPoint Presentation</vt:lpstr>
      <vt:lpstr>PowerPoint Presentation</vt:lpstr>
      <vt:lpstr>Best Practices: Taking a Comprehensive Approach</vt:lpstr>
      <vt:lpstr>PowerPoint Presentation</vt:lpstr>
      <vt:lpstr>PowerPoint Presentation</vt:lpstr>
      <vt:lpstr>PowerPoint Presentation</vt:lpstr>
      <vt:lpstr>Innovative Ways to Change the Game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Hoffman</dc:creator>
  <cp:lastModifiedBy>Rich Jones</cp:lastModifiedBy>
  <cp:revision>28</cp:revision>
  <dcterms:created xsi:type="dcterms:W3CDTF">2019-05-30T18:50:33Z</dcterms:created>
  <dcterms:modified xsi:type="dcterms:W3CDTF">2024-09-04T12:57:37Z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0x01010096E316A2EE713444AF76DE81B512E4FE</vt:lpwstr>
  </property>
</Properties>
</file>